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files\marriottde\My%20Documents\Training%20report%20Medicine%20Management%2014013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files\marriottde\My%20Documents\Helpline%20Phone%20Rep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uptake training</a:t>
            </a:r>
            <a:r>
              <a:rPr lang="en-US" baseline="0"/>
              <a:t> 2013-2014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% uptake</c:v>
                </c:pt>
              </c:strCache>
            </c:strRef>
          </c:tx>
          <c:invertIfNegative val="0"/>
          <c:cat>
            <c:strRef>
              <c:f>Sheet1!$B$3:$H$3</c:f>
              <c:strCache>
                <c:ptCount val="7"/>
                <c:pt idx="0">
                  <c:v>april</c:v>
                </c:pt>
                <c:pt idx="1">
                  <c:v>may</c:v>
                </c:pt>
                <c:pt idx="2">
                  <c:v>july</c:v>
                </c:pt>
                <c:pt idx="3">
                  <c:v>sept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3.3180778032036604E-2</c:v>
                </c:pt>
                <c:pt idx="1">
                  <c:v>5.6257175660160669E-2</c:v>
                </c:pt>
                <c:pt idx="2">
                  <c:v>0.1124401913875599</c:v>
                </c:pt>
                <c:pt idx="3">
                  <c:v>0.17777777777777778</c:v>
                </c:pt>
                <c:pt idx="4">
                  <c:v>0.26620370370370372</c:v>
                </c:pt>
                <c:pt idx="5">
                  <c:v>0.31461988304093597</c:v>
                </c:pt>
                <c:pt idx="6">
                  <c:v>0.3695906432748543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38784"/>
        <c:axId val="122440320"/>
      </c:barChart>
      <c:catAx>
        <c:axId val="12243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40320"/>
        <c:crosses val="autoZero"/>
        <c:auto val="1"/>
        <c:lblAlgn val="ctr"/>
        <c:lblOffset val="100"/>
        <c:noMultiLvlLbl val="0"/>
      </c:catAx>
      <c:valAx>
        <c:axId val="1224403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2438784"/>
        <c:crosses val="autoZero"/>
        <c:crossBetween val="between"/>
        <c:majorUnit val="0.1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Graphs!$E$1</c:f>
              <c:strCache>
                <c:ptCount val="1"/>
                <c:pt idx="0">
                  <c:v>Total Calls</c:v>
                </c:pt>
              </c:strCache>
            </c:strRef>
          </c:tx>
          <c:invertIfNegative val="0"/>
          <c:cat>
            <c:numRef>
              <c:f>Graphs!$A$2:$A$9</c:f>
              <c:numCache>
                <c:formatCode>mmm\-yy</c:formatCode>
                <c:ptCount val="8"/>
                <c:pt idx="0">
                  <c:v>41395</c:v>
                </c:pt>
                <c:pt idx="1">
                  <c:v>41426</c:v>
                </c:pt>
                <c:pt idx="2">
                  <c:v>41456</c:v>
                </c:pt>
                <c:pt idx="3">
                  <c:v>41487</c:v>
                </c:pt>
                <c:pt idx="4">
                  <c:v>41518</c:v>
                </c:pt>
                <c:pt idx="5">
                  <c:v>41548</c:v>
                </c:pt>
                <c:pt idx="6">
                  <c:v>41579</c:v>
                </c:pt>
                <c:pt idx="7">
                  <c:v>41609</c:v>
                </c:pt>
              </c:numCache>
            </c:numRef>
          </c:cat>
          <c:val>
            <c:numRef>
              <c:f>Graphs!$E$2:$E$9</c:f>
              <c:numCache>
                <c:formatCode>General</c:formatCode>
                <c:ptCount val="8"/>
                <c:pt idx="0">
                  <c:v>19</c:v>
                </c:pt>
                <c:pt idx="1">
                  <c:v>22</c:v>
                </c:pt>
                <c:pt idx="2">
                  <c:v>49</c:v>
                </c:pt>
                <c:pt idx="3">
                  <c:v>58</c:v>
                </c:pt>
                <c:pt idx="4">
                  <c:v>28</c:v>
                </c:pt>
                <c:pt idx="5">
                  <c:v>47</c:v>
                </c:pt>
                <c:pt idx="6">
                  <c:v>49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27648"/>
        <c:axId val="138829184"/>
      </c:barChart>
      <c:dateAx>
        <c:axId val="138827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8829184"/>
        <c:crosses val="autoZero"/>
        <c:auto val="1"/>
        <c:lblOffset val="100"/>
        <c:baseTimeUnit val="months"/>
      </c:dateAx>
      <c:valAx>
        <c:axId val="1388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882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78F9B-FB1B-4419-AF92-066F71366A42}" type="datetimeFigureOut">
              <a:rPr lang="en-US" smtClean="0"/>
              <a:pPr/>
              <a:t>4/22/2014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B1B1B-E509-4921-8482-F22426BABE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92D2-C1F8-4365-A36D-21CF578AC2F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92D2-C1F8-4365-A36D-21CF578AC2F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92D2-C1F8-4365-A36D-21CF578AC2F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92D2-C1F8-4365-A36D-21CF578AC2F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51D36E-2525-4F30-936E-F447F87D0A23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  <a:lvl2pPr>
              <a:defRPr sz="240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1800" baseline="0">
                <a:solidFill>
                  <a:schemeClr val="tx2"/>
                </a:solidFill>
              </a:defRPr>
            </a:lvl4pPr>
            <a:lvl5pPr>
              <a:defRPr sz="18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  <a:lvl2pPr>
              <a:defRPr sz="240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1800" baseline="0">
                <a:solidFill>
                  <a:schemeClr val="tx2"/>
                </a:solidFill>
              </a:defRPr>
            </a:lvl4pPr>
            <a:lvl5pPr>
              <a:defRPr sz="1800" baseline="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9AB5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Diasy (blue)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76400" cy="167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onpartnership.nhs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verydevon.co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Devon Partnership Trust Journey to Shared Decision Making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story so far…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Uptake of SDM workshops</a:t>
            </a:r>
            <a:br>
              <a:rPr lang="en-GB" dirty="0" smtClean="0"/>
            </a:br>
            <a:r>
              <a:rPr lang="en-GB" dirty="0" smtClean="0"/>
              <a:t>- Target 90% by April 2015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&amp; Medication Website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81" t="21875" r="10742" b="7813"/>
          <a:stretch>
            <a:fillRect/>
          </a:stretch>
        </p:blipFill>
        <p:spPr bwMode="auto">
          <a:xfrm>
            <a:off x="3071802" y="3500438"/>
            <a:ext cx="5829312" cy="303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14282" y="1285875"/>
            <a:ext cx="8572559" cy="250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accessed from DPT</a:t>
            </a:r>
            <a:r>
              <a:rPr kumimoji="0" lang="en-GB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homepage (internet and intranet) </a:t>
            </a:r>
            <a:r>
              <a:rPr kumimoji="0" lang="en-GB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www.devonpartnership.nhs.uk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printed info in various formats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GB" sz="2300" noProof="0" dirty="0" smtClean="0"/>
              <a:t>Handy charts &amp; fact sheets also gives information re comparing medication, handling common side effects  &amp; what to consider when stopping medication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Choice &amp; Medication Use </a:t>
            </a:r>
            <a:br>
              <a:rPr lang="en-GB" dirty="0" smtClean="0"/>
            </a:b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Sept-30</a:t>
            </a:r>
            <a:r>
              <a:rPr lang="en-GB" baseline="30000" dirty="0" smtClean="0"/>
              <a:t>th</a:t>
            </a:r>
            <a:r>
              <a:rPr lang="en-GB" dirty="0" smtClean="0"/>
              <a:t> Nov 2013)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983" t="44149" r="48981" b="9043"/>
          <a:stretch>
            <a:fillRect/>
          </a:stretch>
        </p:blipFill>
        <p:spPr bwMode="auto">
          <a:xfrm>
            <a:off x="4648200" y="3581400"/>
            <a:ext cx="42815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3014" t="40159" r="3321" b="13564"/>
          <a:stretch>
            <a:fillRect/>
          </a:stretch>
        </p:blipFill>
        <p:spPr bwMode="auto">
          <a:xfrm>
            <a:off x="285720" y="3571876"/>
            <a:ext cx="4133880" cy="27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2976" y="150017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2030 visits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1171 unique visitors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Approx 50:50 internal DPT to external users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Average visit duration was 3 </a:t>
            </a:r>
            <a:r>
              <a:rPr lang="en-GB" sz="2400" dirty="0" err="1" smtClean="0">
                <a:solidFill>
                  <a:schemeClr val="tx2"/>
                </a:solidFill>
              </a:rPr>
              <a:t>mins</a:t>
            </a:r>
            <a:r>
              <a:rPr lang="en-GB" sz="2400" dirty="0" smtClean="0">
                <a:solidFill>
                  <a:schemeClr val="tx2"/>
                </a:solidFill>
              </a:rPr>
              <a:t> 21 </a:t>
            </a:r>
            <a:r>
              <a:rPr lang="en-GB" sz="2400" dirty="0" err="1" smtClean="0">
                <a:solidFill>
                  <a:schemeClr val="tx2"/>
                </a:solidFill>
              </a:rPr>
              <a:t>secs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Antidepressants was the most popular treatment area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7256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Activities to encourage people who use our services to adopt  Shared Decision Making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983047"/>
          </a:xfrm>
        </p:spPr>
        <p:txBody>
          <a:bodyPr/>
          <a:lstStyle/>
          <a:p>
            <a:r>
              <a:rPr lang="en-GB" dirty="0" smtClean="0"/>
              <a:t>Posters with suggestions of questions they may like to ask at appointments</a:t>
            </a:r>
          </a:p>
          <a:p>
            <a:r>
              <a:rPr lang="en-GB" dirty="0" smtClean="0"/>
              <a:t>Leaflets &amp; business cards advertising</a:t>
            </a:r>
          </a:p>
          <a:p>
            <a:pPr lvl="1"/>
            <a:r>
              <a:rPr lang="en-GB" dirty="0" smtClean="0"/>
              <a:t>Choice and Medication website</a:t>
            </a:r>
          </a:p>
          <a:p>
            <a:pPr lvl="1"/>
            <a:r>
              <a:rPr lang="en-GB" dirty="0" smtClean="0"/>
              <a:t>Medicines Information Helpline</a:t>
            </a:r>
          </a:p>
          <a:p>
            <a:r>
              <a:rPr lang="en-GB" dirty="0" smtClean="0"/>
              <a:t>Separate workshops ran by Elaine &amp; Liz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398" t="15936" r="31445" b="4375"/>
          <a:stretch>
            <a:fillRect/>
          </a:stretch>
        </p:blipFill>
        <p:spPr bwMode="auto">
          <a:xfrm>
            <a:off x="2500298" y="1000108"/>
            <a:ext cx="4097336" cy="57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142852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  <a:latin typeface="+mj-lt"/>
              </a:rPr>
              <a:t>Clinic Room Poster</a:t>
            </a:r>
            <a:endParaRPr lang="en-GB" sz="4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Available Mon to Fri 10am-4pm</a:t>
            </a:r>
          </a:p>
          <a:p>
            <a:r>
              <a:rPr lang="en-GB" dirty="0" smtClean="0"/>
              <a:t>Open to public &amp; healthcare professionals</a:t>
            </a:r>
          </a:p>
          <a:p>
            <a:r>
              <a:rPr lang="en-GB" dirty="0" smtClean="0"/>
              <a:t>General information re mental health meds (&amp; signposting for physical health meds)   </a:t>
            </a:r>
          </a:p>
          <a:p>
            <a:r>
              <a:rPr lang="en-GB" dirty="0" smtClean="0"/>
              <a:t>Manned by a team of specialist mental health pharmacists</a:t>
            </a:r>
          </a:p>
          <a:p>
            <a:r>
              <a:rPr lang="en-GB" dirty="0" smtClean="0"/>
              <a:t>Advertised on the dispensing labels of discharge medication, and through our leaflets and posters</a:t>
            </a:r>
          </a:p>
          <a:p>
            <a:r>
              <a:rPr lang="en-GB" dirty="0" smtClean="0"/>
              <a:t>Not necessary to give your identity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Medicines Information Helpline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Uptake of Meds Info Helpline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Prescriber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Mandatory attendance</a:t>
            </a:r>
          </a:p>
          <a:p>
            <a:r>
              <a:rPr lang="en-GB" dirty="0" smtClean="0"/>
              <a:t>Not teaching- </a:t>
            </a:r>
            <a:r>
              <a:rPr lang="en-GB" i="1" dirty="0" smtClean="0"/>
              <a:t>sharing best practice</a:t>
            </a:r>
          </a:p>
          <a:p>
            <a:r>
              <a:rPr lang="en-GB" dirty="0" smtClean="0"/>
              <a:t>Multi-disciplinary facilitators</a:t>
            </a:r>
          </a:p>
          <a:p>
            <a:r>
              <a:rPr lang="en-GB" dirty="0" smtClean="0"/>
              <a:t>Evidence base + relevant guidelines</a:t>
            </a:r>
          </a:p>
          <a:p>
            <a:r>
              <a:rPr lang="en-GB" dirty="0" err="1" smtClean="0"/>
              <a:t>Prescribee</a:t>
            </a:r>
            <a:r>
              <a:rPr lang="en-GB" dirty="0" smtClean="0"/>
              <a:t> experience</a:t>
            </a:r>
          </a:p>
          <a:p>
            <a:r>
              <a:rPr lang="en-GB" dirty="0" smtClean="0"/>
              <a:t>Clinical conundrums</a:t>
            </a:r>
          </a:p>
          <a:p>
            <a:r>
              <a:rPr lang="en-GB" dirty="0" smtClean="0"/>
              <a:t>Tools and resources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SDM: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pressures</a:t>
            </a:r>
          </a:p>
          <a:p>
            <a:r>
              <a:rPr lang="en-GB" dirty="0" smtClean="0"/>
              <a:t>Financial pressures</a:t>
            </a:r>
          </a:p>
          <a:p>
            <a:r>
              <a:rPr lang="en-GB" dirty="0" smtClean="0"/>
              <a:t>What to do when people are really ill</a:t>
            </a:r>
          </a:p>
          <a:p>
            <a:r>
              <a:rPr lang="en-GB" dirty="0" smtClean="0"/>
              <a:t>Not wanting to overload people with info</a:t>
            </a:r>
          </a:p>
          <a:p>
            <a:r>
              <a:rPr lang="en-GB" dirty="0" smtClean="0"/>
              <a:t>Lack of continuity of care </a:t>
            </a:r>
          </a:p>
          <a:p>
            <a:r>
              <a:rPr lang="en-GB" dirty="0" smtClean="0"/>
              <a:t>Risks of changing when something is working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has worked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move away from teaching format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Elaine’s input + multidisciplinary format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articipants from range of experience/backgrounds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ood open discussion, people feel able to raise issues they face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upon a time… (2009)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210080" cy="4857784"/>
          </a:xfrm>
        </p:spPr>
        <p:txBody>
          <a:bodyPr>
            <a:normAutofit/>
          </a:bodyPr>
          <a:lstStyle/>
          <a:p>
            <a:r>
              <a:rPr lang="en-GB" dirty="0" smtClean="0"/>
              <a:t>For people in recovery:</a:t>
            </a:r>
          </a:p>
          <a:p>
            <a:pPr lvl="1"/>
            <a:r>
              <a:rPr lang="en-GB" dirty="0" smtClean="0"/>
              <a:t>Empowerment</a:t>
            </a:r>
          </a:p>
          <a:p>
            <a:pPr lvl="1"/>
            <a:r>
              <a:rPr lang="en-GB" dirty="0" smtClean="0"/>
              <a:t>Choice</a:t>
            </a:r>
          </a:p>
          <a:p>
            <a:pPr lvl="1"/>
            <a:r>
              <a:rPr lang="en-GB" dirty="0" smtClean="0"/>
              <a:t>Control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ersonal responsibility</a:t>
            </a:r>
          </a:p>
          <a:p>
            <a:r>
              <a:rPr lang="en-GB" dirty="0" smtClean="0"/>
              <a:t>Supported by services providing:</a:t>
            </a:r>
          </a:p>
          <a:p>
            <a:pPr lvl="1"/>
            <a:r>
              <a:rPr lang="en-GB" dirty="0" smtClean="0"/>
              <a:t>Collaborative partnerships</a:t>
            </a:r>
          </a:p>
          <a:p>
            <a:pPr lvl="1"/>
            <a:r>
              <a:rPr lang="en-GB" dirty="0" smtClean="0"/>
              <a:t>Coaching relationships</a:t>
            </a:r>
          </a:p>
          <a:p>
            <a:pPr lvl="1"/>
            <a:r>
              <a:rPr lang="en-GB" dirty="0" smtClean="0"/>
              <a:t>‘On tap not on top’</a:t>
            </a:r>
            <a:endParaRPr lang="en-GB" dirty="0"/>
          </a:p>
        </p:txBody>
      </p:sp>
      <p:graphicFrame>
        <p:nvGraphicFramePr>
          <p:cNvPr id="1026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879101" y="1600200"/>
          <a:ext cx="319479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000500" imgH="5667375" progId="AcroExch.Document.7">
                  <p:embed/>
                </p:oleObj>
              </mc:Choice>
              <mc:Fallback>
                <p:oleObj name="Acrobat Document" r:id="rId3" imgW="4000500" imgH="5667375" progId="AcroExch.Document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01" y="1600200"/>
                        <a:ext cx="319479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hasn’t worked so 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poor attendance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‘preaching to the converted’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some barriers persist however much we discuss them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NHS survey results 2010-2013</a:t>
            </a:r>
          </a:p>
        </p:txBody>
      </p:sp>
      <p:pic>
        <p:nvPicPr>
          <p:cNvPr id="8195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1538" y="2362200"/>
            <a:ext cx="7002462" cy="41751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Theory-practice gap: ‘we’re doing it already’</a:t>
            </a:r>
          </a:p>
          <a:p>
            <a:endParaRPr lang="en-GB" dirty="0" smtClean="0"/>
          </a:p>
          <a:p>
            <a:r>
              <a:rPr lang="en-GB" dirty="0" smtClean="0"/>
              <a:t>Preaching to the converted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Competing organisational priorities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Doing it on top of the day job: lack of resources for robust, specific, evaluation</a:t>
            </a:r>
          </a:p>
          <a:p>
            <a:endParaRPr lang="en-GB" dirty="0" smtClean="0"/>
          </a:p>
          <a:p>
            <a:r>
              <a:rPr lang="en-GB" dirty="0" smtClean="0"/>
              <a:t>Need to gather evidence of improved outcomes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Statistics about medication: A different story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92% of people using mental health services are prescribed medication </a:t>
            </a:r>
          </a:p>
          <a:p>
            <a:endParaRPr lang="en-GB" dirty="0" smtClean="0"/>
          </a:p>
          <a:p>
            <a:r>
              <a:rPr lang="en-GB" dirty="0" smtClean="0"/>
              <a:t>Up to half of all </a:t>
            </a:r>
            <a:r>
              <a:rPr lang="en-GB" dirty="0" err="1" smtClean="0"/>
              <a:t>prescribees</a:t>
            </a:r>
            <a:r>
              <a:rPr lang="en-GB" dirty="0" smtClean="0"/>
              <a:t> don’t take their medication as recommended</a:t>
            </a:r>
          </a:p>
          <a:p>
            <a:endParaRPr lang="en-GB" dirty="0"/>
          </a:p>
          <a:p>
            <a:r>
              <a:rPr lang="en-GB" dirty="0" smtClean="0"/>
              <a:t>Recovery may not be at the heart of prescribing practice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Development of recovery oriented practice guidelines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Project group of stakeholders, including people with personal experience of using medication</a:t>
            </a:r>
          </a:p>
          <a:p>
            <a:r>
              <a:rPr lang="en-GB" dirty="0" smtClean="0"/>
              <a:t>Reviewed literature</a:t>
            </a:r>
          </a:p>
          <a:p>
            <a:r>
              <a:rPr lang="en-GB" dirty="0" err="1" smtClean="0"/>
              <a:t>Operationalised</a:t>
            </a:r>
            <a:r>
              <a:rPr lang="en-GB" dirty="0" smtClean="0"/>
              <a:t> principles</a:t>
            </a:r>
          </a:p>
          <a:p>
            <a:r>
              <a:rPr lang="en-GB" dirty="0" smtClean="0"/>
              <a:t>Wider consultation with people using services &amp; families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63" y="1600200"/>
            <a:ext cx="3231873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lived experience of medication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Consistent with other research and published accounts:</a:t>
            </a:r>
          </a:p>
          <a:p>
            <a:pPr lvl="1"/>
            <a:r>
              <a:rPr lang="en-GB" dirty="0" smtClean="0"/>
              <a:t>Useful for stabilisation</a:t>
            </a:r>
          </a:p>
          <a:p>
            <a:pPr lvl="1"/>
            <a:r>
              <a:rPr lang="en-GB" dirty="0" smtClean="0"/>
              <a:t>Side effects interfere with personal recovery</a:t>
            </a:r>
          </a:p>
          <a:p>
            <a:pPr lvl="1"/>
            <a:r>
              <a:rPr lang="en-GB" dirty="0" smtClean="0"/>
              <a:t>Alternative strategies desirable but rarely offered</a:t>
            </a:r>
          </a:p>
          <a:p>
            <a:pPr lvl="1"/>
            <a:r>
              <a:rPr lang="en-GB" dirty="0" smtClean="0"/>
              <a:t>Experience of being patronised, not given information or choice, fear of compulsory treatment</a:t>
            </a:r>
          </a:p>
          <a:p>
            <a:pPr lvl="1"/>
            <a:r>
              <a:rPr lang="en-GB" dirty="0" smtClean="0"/>
              <a:t>Welcomed being listened to &amp; involved in decision making, given information &amp; choice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The role of medication in personal recovery: from ‘taking’ to ‘using’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Recovery is individual: people’s experiences of medication will be </a:t>
            </a:r>
            <a:r>
              <a:rPr lang="en-GB" dirty="0" smtClean="0"/>
              <a:t>individual: There is no ‘right’ way to use medication in support of personal recovery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nature of the person’s relationship with medication that supports recovery: taking </a:t>
            </a:r>
            <a:r>
              <a:rPr lang="en-GB" dirty="0"/>
              <a:t>up an active </a:t>
            </a:r>
            <a:r>
              <a:rPr lang="en-GB" dirty="0" smtClean="0"/>
              <a:t>stance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 tool that people can choose to use to help them achieve their personal recovery goals</a:t>
            </a:r>
          </a:p>
          <a:p>
            <a:pPr>
              <a:lnSpc>
                <a:spcPct val="90000"/>
              </a:lnSpc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Practices which support an active stance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Shared decision making</a:t>
            </a:r>
          </a:p>
          <a:p>
            <a:pPr lvl="1"/>
            <a:r>
              <a:rPr lang="en-GB" dirty="0" smtClean="0"/>
              <a:t>Supporting people to access &amp; evaluate information about medication options</a:t>
            </a:r>
          </a:p>
          <a:p>
            <a:pPr lvl="1"/>
            <a:r>
              <a:rPr lang="en-GB" dirty="0" smtClean="0"/>
              <a:t>Exploring alternatives &amp; ‘personal medicines’</a:t>
            </a:r>
          </a:p>
          <a:p>
            <a:pPr lvl="1"/>
            <a:r>
              <a:rPr lang="en-GB" dirty="0" smtClean="0"/>
              <a:t>Decision aids, self-monitoring tools, review</a:t>
            </a:r>
          </a:p>
          <a:p>
            <a:r>
              <a:rPr lang="en-GB" dirty="0" smtClean="0"/>
              <a:t>Exploring different frameworks of meaning</a:t>
            </a:r>
          </a:p>
          <a:p>
            <a:pPr lvl="1"/>
            <a:r>
              <a:rPr lang="en-GB" dirty="0" smtClean="0"/>
              <a:t>prescribing for effects not as ‘treatment’</a:t>
            </a:r>
          </a:p>
          <a:p>
            <a:r>
              <a:rPr lang="en-GB" dirty="0" smtClean="0"/>
              <a:t>Honest negotiation about safety</a:t>
            </a:r>
          </a:p>
          <a:p>
            <a:pPr lvl="1"/>
            <a:r>
              <a:rPr lang="en-GB" dirty="0" smtClean="0"/>
              <a:t>Crisis plans </a:t>
            </a:r>
          </a:p>
          <a:p>
            <a:pPr lvl="1"/>
            <a:r>
              <a:rPr lang="en-GB" dirty="0" smtClean="0"/>
              <a:t>Post crisis debriefing &amp; learning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they all lived happily ever after…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Baker, E., Fee, J., Bovingdon, L., et al.(2013). </a:t>
            </a:r>
            <a:r>
              <a:rPr lang="en-GB" i="1" dirty="0" smtClean="0"/>
              <a:t>From taking to using medication: recovery-focused prescribing and medicines management. Advances in Psychiatric Treatment, 19</a:t>
            </a:r>
            <a:r>
              <a:rPr lang="en-GB" dirty="0" smtClean="0"/>
              <a:t>, 2-10</a:t>
            </a:r>
          </a:p>
          <a:p>
            <a:r>
              <a:rPr lang="en-GB" i="1" dirty="0" smtClean="0">
                <a:hlinkClick r:id="rId2"/>
              </a:rPr>
              <a:t>www.recoverydevon.co.uk</a:t>
            </a:r>
            <a:endParaRPr lang="en-GB" i="1" dirty="0" smtClean="0"/>
          </a:p>
          <a:p>
            <a:pPr lvl="1"/>
            <a:r>
              <a:rPr lang="en-GB" i="1" dirty="0" smtClean="0"/>
              <a:t>Advisory paper &amp; summary report</a:t>
            </a:r>
          </a:p>
          <a:p>
            <a:pPr lvl="1"/>
            <a:r>
              <a:rPr lang="en-GB" i="1" dirty="0" smtClean="0"/>
              <a:t>Paper on survey findings</a:t>
            </a:r>
          </a:p>
          <a:p>
            <a:pPr lvl="1"/>
            <a:endParaRPr lang="en-GB" i="1" dirty="0"/>
          </a:p>
          <a:p>
            <a:r>
              <a:rPr lang="en-GB" dirty="0" smtClean="0"/>
              <a:t>Just the first instalment! How do we get recommendations into practice?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Activities to encourage DPT staff to adopt  Shared Decision Making (SDM) practice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Part of Medicines Management Training  </a:t>
            </a:r>
          </a:p>
          <a:p>
            <a:pPr lvl="1"/>
            <a:r>
              <a:rPr lang="en-GB" dirty="0" smtClean="0"/>
              <a:t>Compulsory 3 hour SDM workshops for  173 prescribers &amp;  11 pharmacists (64 by Jan 14 )</a:t>
            </a:r>
          </a:p>
          <a:p>
            <a:pPr lvl="1"/>
            <a:r>
              <a:rPr lang="en-GB" dirty="0" smtClean="0"/>
              <a:t>Compulsory 1 hour SDM workshops for 829 nurses &amp; care coordinators (226 by Jan 14)</a:t>
            </a:r>
          </a:p>
          <a:p>
            <a:pPr lvl="1"/>
            <a:r>
              <a:rPr lang="en-GB" dirty="0" smtClean="0"/>
              <a:t>Remaining workforce of 1113 are welcome to attend but it is not compulsory  (26 by Jan 14)</a:t>
            </a:r>
          </a:p>
          <a:p>
            <a:r>
              <a:rPr lang="en-GB" dirty="0" smtClean="0"/>
              <a:t>Easy access to Choice and Medication website</a:t>
            </a:r>
          </a:p>
          <a:p>
            <a:r>
              <a:rPr lang="en-GB" dirty="0" smtClean="0"/>
              <a:t>SDM resources section on the medicines management homepage that everyone is asked to contribute to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828</Words>
  <Application>Microsoft Office PowerPoint</Application>
  <PresentationFormat>On-screen Show (4:3)</PresentationFormat>
  <Paragraphs>130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The Devon Partnership Trust Journey to Shared Decision Making</vt:lpstr>
      <vt:lpstr>Once upon a time… (2009)</vt:lpstr>
      <vt:lpstr>Statistics about medication: A different story</vt:lpstr>
      <vt:lpstr>Development of recovery oriented practice guidelines</vt:lpstr>
      <vt:lpstr>The lived experience of medication</vt:lpstr>
      <vt:lpstr>The role of medication in personal recovery: from ‘taking’ to ‘using’</vt:lpstr>
      <vt:lpstr>Practices which support an active stance</vt:lpstr>
      <vt:lpstr>And they all lived happily ever after…</vt:lpstr>
      <vt:lpstr>Activities to encourage DPT staff to adopt  Shared Decision Making (SDM) practice</vt:lpstr>
      <vt:lpstr>Uptake of SDM workshops - Target 90% by April 2015</vt:lpstr>
      <vt:lpstr>Choice &amp; Medication Website</vt:lpstr>
      <vt:lpstr>Choice &amp; Medication Use  (1st Sept-30th Nov 2013)</vt:lpstr>
      <vt:lpstr>Activities to encourage people who use our services to adopt  Shared Decision Making </vt:lpstr>
      <vt:lpstr>PowerPoint Presentation</vt:lpstr>
      <vt:lpstr>Medicines Information Helpline</vt:lpstr>
      <vt:lpstr>Uptake of Meds Info Helpline</vt:lpstr>
      <vt:lpstr>Prescriber workshops</vt:lpstr>
      <vt:lpstr>Barriers to SDM: themes</vt:lpstr>
      <vt:lpstr>What has worked </vt:lpstr>
      <vt:lpstr>What hasn’t worked so well</vt:lpstr>
      <vt:lpstr>NHS survey results 2010-2013</vt:lpstr>
      <vt:lpstr>Ongoing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perry</cp:lastModifiedBy>
  <cp:revision>28</cp:revision>
  <dcterms:created xsi:type="dcterms:W3CDTF">2006-08-16T00:00:00Z</dcterms:created>
  <dcterms:modified xsi:type="dcterms:W3CDTF">2014-04-22T07:47:27Z</dcterms:modified>
</cp:coreProperties>
</file>