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2" r:id="rId3"/>
    <p:sldId id="261" r:id="rId4"/>
    <p:sldId id="260" r:id="rId5"/>
    <p:sldId id="257" r:id="rId6"/>
    <p:sldId id="258" r:id="rId7"/>
    <p:sldId id="259" r:id="rId8"/>
    <p:sldId id="264" r:id="rId9"/>
    <p:sldId id="266" r:id="rId10"/>
    <p:sldId id="268" r:id="rId11"/>
    <p:sldId id="265" r:id="rId12"/>
    <p:sldId id="267" r:id="rId13"/>
    <p:sldId id="269" r:id="rId14"/>
  </p:sldIdLst>
  <p:sldSz cx="9144000" cy="6858000" type="screen4x3"/>
  <p:notesSz cx="9856788" cy="67976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15" autoAdjust="0"/>
    <p:restoredTop sz="77954" autoAdjust="0"/>
  </p:normalViewPr>
  <p:slideViewPr>
    <p:cSldViewPr snapToObjects="1">
      <p:cViewPr>
        <p:scale>
          <a:sx n="50" d="100"/>
          <a:sy n="50" d="100"/>
        </p:scale>
        <p:origin x="-1722"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1275" cy="339884"/>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5583803" y="0"/>
            <a:ext cx="4271275" cy="339884"/>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9EF22D22-2E4C-4BFD-90B9-18C968617AFF}" type="datetime1">
              <a:rPr lang="en-US"/>
              <a:pPr/>
              <a:t>4/21/2014</a:t>
            </a:fld>
            <a:endParaRPr lang="en-US"/>
          </a:p>
        </p:txBody>
      </p:sp>
      <p:sp>
        <p:nvSpPr>
          <p:cNvPr id="4" name="Slide Image Placeholder 3"/>
          <p:cNvSpPr>
            <a:spLocks noGrp="1" noRot="1" noChangeAspect="1"/>
          </p:cNvSpPr>
          <p:nvPr>
            <p:ph type="sldImg" idx="2"/>
          </p:nvPr>
        </p:nvSpPr>
        <p:spPr>
          <a:xfrm>
            <a:off x="3228975" y="509588"/>
            <a:ext cx="3398838" cy="254952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985679" y="3228896"/>
            <a:ext cx="7885430" cy="3058954"/>
          </a:xfrm>
          <a:prstGeom prst="rect">
            <a:avLst/>
          </a:prstGeom>
        </p:spPr>
        <p:txBody>
          <a:bodyPr vert="horz" wrap="square" lIns="91440" tIns="45720" rIns="91440" bIns="45720" numCol="1" anchor="t" anchorCtr="0" compatLnSpc="1">
            <a:prstTxWarp prst="textNoShape">
              <a:avLst/>
            </a:prstTxWarp>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6" name="Footer Placeholder 5"/>
          <p:cNvSpPr>
            <a:spLocks noGrp="1"/>
          </p:cNvSpPr>
          <p:nvPr>
            <p:ph type="ftr" sz="quarter" idx="4"/>
          </p:nvPr>
        </p:nvSpPr>
        <p:spPr>
          <a:xfrm>
            <a:off x="0" y="6456218"/>
            <a:ext cx="4271275" cy="339884"/>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5583803" y="6456218"/>
            <a:ext cx="4271275" cy="339884"/>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8B28123F-5873-4913-8627-7447E3BD5A00}" type="slidenum">
              <a:rPr lang="en-US"/>
              <a:pPr/>
              <a:t>‹#›</a:t>
            </a:fld>
            <a:endParaRPr lang="en-US"/>
          </a:p>
        </p:txBody>
      </p:sp>
    </p:spTree>
    <p:extLst>
      <p:ext uri="{BB962C8B-B14F-4D97-AF65-F5344CB8AC3E}">
        <p14:creationId xmlns:p14="http://schemas.microsoft.com/office/powerpoint/2010/main" val="37365886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a:lstStyle/>
          <a:p>
            <a:pPr eaLnBrk="1" hangingPunct="1">
              <a:spcBef>
                <a:spcPct val="0"/>
              </a:spcBef>
            </a:pPr>
            <a:r>
              <a:rPr lang="en-US" dirty="0" smtClean="0">
                <a:ea typeface="ＭＳ Ｐゴシック" pitchFamily="34" charset="-128"/>
              </a:rPr>
              <a:t>Other researchers in the team were Paul  Lelliott,</a:t>
            </a:r>
            <a:r>
              <a:rPr lang="en-US" baseline="0" dirty="0" smtClean="0">
                <a:ea typeface="ＭＳ Ｐゴシック" pitchFamily="34" charset="-128"/>
              </a:rPr>
              <a:t> Clive Seale and Sarah Hamilton</a:t>
            </a:r>
            <a:endParaRPr lang="en-US" dirty="0" smtClean="0">
              <a:ea typeface="ＭＳ Ｐゴシック" pitchFamily="34" charset="-128"/>
            </a:endParaRPr>
          </a:p>
        </p:txBody>
      </p:sp>
      <p:sp>
        <p:nvSpPr>
          <p:cNvPr id="15364" name="Slide Number Placeholder 3"/>
          <p:cNvSpPr>
            <a:spLocks noGrp="1"/>
          </p:cNvSpPr>
          <p:nvPr>
            <p:ph type="sldNum" sz="quarter" idx="5"/>
          </p:nvPr>
        </p:nvSpPr>
        <p:spPr bwMode="auto">
          <a:ln>
            <a:miter lim="800000"/>
            <a:headEnd/>
            <a:tailEnd/>
          </a:ln>
        </p:spPr>
        <p:txBody>
          <a:bodyPr/>
          <a:lstStyle/>
          <a:p>
            <a:fld id="{442AD531-4DF4-4265-B46C-29C2817CF9C4}"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mn-lt"/>
                <a:ea typeface="ＭＳ Ｐゴシック" pitchFamily="-106" charset="-128"/>
                <a:cs typeface="ＭＳ Ｐゴシック" pitchFamily="-106" charset="-128"/>
              </a:rPr>
              <a:t>Their defining characteristics are summarised here, along with their position of what may be thought of as a </a:t>
            </a:r>
            <a:r>
              <a:rPr lang="en-GB" sz="1200" b="1" kern="1200" dirty="0" smtClean="0">
                <a:solidFill>
                  <a:schemeClr val="tx1"/>
                </a:solidFill>
                <a:latin typeface="+mn-lt"/>
                <a:ea typeface="ＭＳ Ｐゴシック" pitchFamily="-106" charset="-128"/>
                <a:cs typeface="ＭＳ Ｐゴシック" pitchFamily="-106" charset="-128"/>
              </a:rPr>
              <a:t>spectrum of pressure in shared decision-making, </a:t>
            </a:r>
            <a:r>
              <a:rPr lang="en-GB" sz="1200" kern="1200" dirty="0" smtClean="0">
                <a:solidFill>
                  <a:schemeClr val="tx1"/>
                </a:solidFill>
                <a:latin typeface="+mn-lt"/>
                <a:ea typeface="ＭＳ Ｐゴシック" pitchFamily="-106" charset="-128"/>
                <a:cs typeface="ＭＳ Ｐゴシック" pitchFamily="-106" charset="-128"/>
              </a:rPr>
              <a:t>ranging from open decisions at one end to pressured decisions at the other, with directed decisions in the middle.  To repeat, these are all decisions in which the patient is fully involved and result in an </a:t>
            </a:r>
            <a:r>
              <a:rPr lang="en-GB" sz="1200" u="sng" kern="1200" dirty="0" smtClean="0">
                <a:solidFill>
                  <a:schemeClr val="tx1"/>
                </a:solidFill>
                <a:latin typeface="+mn-lt"/>
                <a:ea typeface="ＭＳ Ｐゴシック" pitchFamily="-106" charset="-128"/>
                <a:cs typeface="ＭＳ Ｐゴシック" pitchFamily="-106" charset="-128"/>
              </a:rPr>
              <a:t>explicit agreement</a:t>
            </a:r>
            <a:r>
              <a:rPr lang="en-GB" sz="1200" kern="1200" dirty="0" smtClean="0">
                <a:solidFill>
                  <a:schemeClr val="tx1"/>
                </a:solidFill>
                <a:latin typeface="+mn-lt"/>
                <a:ea typeface="ＭＳ Ｐゴシック" pitchFamily="-106" charset="-128"/>
                <a:cs typeface="ＭＳ Ｐゴシック" pitchFamily="-106" charset="-128"/>
              </a:rPr>
              <a:t> on the treatment to be implemented.</a:t>
            </a:r>
          </a:p>
          <a:p>
            <a:endParaRPr lang="en-GB" baseline="0" dirty="0" smtClean="0"/>
          </a:p>
          <a:p>
            <a:r>
              <a:rPr lang="en-GB" baseline="0" dirty="0" smtClean="0"/>
              <a:t>[DESCRIBE HOW WE’VE BROKEN IT DOWN INTO WHAT THE DOCTOR DOES, THE SERVICE USER DOES AND WHO ‘OWNS’ THE DECISION]</a:t>
            </a:r>
          </a:p>
          <a:p>
            <a:endParaRPr lang="en-GB" baseline="0" dirty="0" smtClean="0"/>
          </a:p>
          <a:p>
            <a:r>
              <a:rPr lang="en-GB" sz="1200" kern="1200" dirty="0" smtClean="0">
                <a:solidFill>
                  <a:schemeClr val="tx1"/>
                </a:solidFill>
                <a:latin typeface="+mn-lt"/>
                <a:ea typeface="ＭＳ Ｐゴシック" pitchFamily="-106" charset="-128"/>
                <a:cs typeface="ＭＳ Ｐゴシック" pitchFamily="-106" charset="-128"/>
              </a:rPr>
              <a:t>So starting in</a:t>
            </a:r>
            <a:r>
              <a:rPr lang="en-GB" sz="1200" kern="1200" baseline="0" dirty="0" smtClean="0">
                <a:solidFill>
                  <a:schemeClr val="tx1"/>
                </a:solidFill>
                <a:latin typeface="+mn-lt"/>
                <a:ea typeface="ＭＳ Ｐゴシック" pitchFamily="-106" charset="-128"/>
                <a:cs typeface="ＭＳ Ｐゴシック" pitchFamily="-106" charset="-128"/>
              </a:rPr>
              <a:t> the middle of the spectrum </a:t>
            </a:r>
            <a:r>
              <a:rPr lang="en-GB" sz="1200" kern="1200" dirty="0" smtClean="0">
                <a:solidFill>
                  <a:schemeClr val="tx1"/>
                </a:solidFill>
                <a:latin typeface="+mn-lt"/>
                <a:ea typeface="ＭＳ Ｐゴシック" pitchFamily="-106" charset="-128"/>
                <a:cs typeface="ＭＳ Ｐゴシック" pitchFamily="-106" charset="-128"/>
              </a:rPr>
              <a:t>with </a:t>
            </a:r>
            <a:r>
              <a:rPr lang="en-GB" sz="1200" b="1" kern="1200" dirty="0" smtClean="0">
                <a:solidFill>
                  <a:schemeClr val="tx1"/>
                </a:solidFill>
                <a:latin typeface="+mn-lt"/>
                <a:ea typeface="ＭＳ Ｐゴシック" pitchFamily="-106" charset="-128"/>
                <a:cs typeface="ＭＳ Ｐゴシック" pitchFamily="-106" charset="-128"/>
              </a:rPr>
              <a:t>directed</a:t>
            </a:r>
            <a:r>
              <a:rPr lang="en-GB" sz="1200" kern="1200" dirty="0" smtClean="0">
                <a:solidFill>
                  <a:schemeClr val="tx1"/>
                </a:solidFill>
                <a:latin typeface="+mn-lt"/>
                <a:ea typeface="ＭＳ Ｐゴシック" pitchFamily="-106" charset="-128"/>
                <a:cs typeface="ＭＳ Ｐゴシック" pitchFamily="-106" charset="-128"/>
              </a:rPr>
              <a:t> </a:t>
            </a:r>
            <a:r>
              <a:rPr lang="en-GB" sz="1200" b="1" kern="1200" dirty="0" smtClean="0">
                <a:solidFill>
                  <a:schemeClr val="tx1"/>
                </a:solidFill>
                <a:latin typeface="+mn-lt"/>
                <a:ea typeface="ＭＳ Ｐゴシック" pitchFamily="-106" charset="-128"/>
                <a:cs typeface="ＭＳ Ｐゴシック" pitchFamily="-106" charset="-128"/>
              </a:rPr>
              <a:t>decisions…</a:t>
            </a:r>
            <a:endParaRPr lang="en-GB" sz="1200" kern="1200" dirty="0" smtClean="0">
              <a:solidFill>
                <a:schemeClr val="tx1"/>
              </a:solidFill>
              <a:latin typeface="+mn-lt"/>
              <a:ea typeface="ＭＳ Ｐゴシック" pitchFamily="-106" charset="-128"/>
              <a:cs typeface="ＭＳ Ｐゴシック" pitchFamily="-106" charset="-128"/>
            </a:endParaRPr>
          </a:p>
          <a:p>
            <a:r>
              <a:rPr lang="en-GB" sz="1200" kern="1200" dirty="0" smtClean="0">
                <a:solidFill>
                  <a:schemeClr val="tx1"/>
                </a:solidFill>
                <a:latin typeface="+mn-lt"/>
                <a:ea typeface="ＭＳ Ｐゴシック" pitchFamily="-106" charset="-128"/>
                <a:cs typeface="ＭＳ Ｐゴシック" pitchFamily="-106" charset="-128"/>
              </a:rPr>
              <a:t>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mn-lt"/>
                <a:ea typeface="ＭＳ Ｐゴシック" pitchFamily="-106" charset="-128"/>
                <a:cs typeface="ＭＳ Ｐゴシック" pitchFamily="-106" charset="-128"/>
              </a:rPr>
              <a:t> … we have seen earlier that the doctor’s actions</a:t>
            </a:r>
            <a:r>
              <a:rPr lang="en-GB" sz="1200" b="1" kern="1200" dirty="0" smtClean="0">
                <a:solidFill>
                  <a:schemeClr val="tx1"/>
                </a:solidFill>
                <a:latin typeface="+mn-lt"/>
                <a:ea typeface="ＭＳ Ｐゴシック" pitchFamily="-106" charset="-128"/>
                <a:cs typeface="ＭＳ Ｐゴシック" pitchFamily="-106" charset="-128"/>
              </a:rPr>
              <a:t>, </a:t>
            </a:r>
            <a:r>
              <a:rPr lang="en-GB" sz="1200" kern="1200" dirty="0" smtClean="0">
                <a:solidFill>
                  <a:schemeClr val="tx1"/>
                </a:solidFill>
                <a:latin typeface="+mn-lt"/>
                <a:ea typeface="ＭＳ Ｐゴシック" pitchFamily="-106" charset="-128"/>
                <a:cs typeface="ＭＳ Ｐゴシック" pitchFamily="-106" charset="-128"/>
              </a:rPr>
              <a:t>summarised in the first row, include marking a particular treatment option as best, diplomatically ‘steering’ the patient towards choosing it and then, having done so, reinforcing the decision in various ways.</a:t>
            </a:r>
          </a:p>
          <a:p>
            <a:endParaRPr lang="en-GB" sz="1200" kern="1200" dirty="0" smtClean="0">
              <a:solidFill>
                <a:schemeClr val="tx1"/>
              </a:solidFill>
              <a:latin typeface="+mn-lt"/>
              <a:ea typeface="ＭＳ Ｐゴシック" pitchFamily="-106" charset="-128"/>
              <a:cs typeface="ＭＳ Ｐゴシック" pitchFamily="-106" charset="-128"/>
            </a:endParaRPr>
          </a:p>
          <a:p>
            <a:pPr lvl="0"/>
            <a:r>
              <a:rPr lang="en-GB" sz="1200" kern="1200" dirty="0" smtClean="0">
                <a:solidFill>
                  <a:schemeClr val="tx1"/>
                </a:solidFill>
                <a:latin typeface="+mn-lt"/>
                <a:ea typeface="ＭＳ Ｐゴシック" pitchFamily="-106" charset="-128"/>
                <a:cs typeface="ＭＳ Ｐゴシック" pitchFamily="-106" charset="-128"/>
              </a:rPr>
              <a:t>In turn, the patient follows the doctor’s recommendations, cooperates with the decision-making, and no point orients towards the doctor’s actions as ‘pressure’ or ‘manipulation’.</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With regard to ownership of directed decisions, summarised on the bottom row, the patient ‘has it the doctor’s way’, in that while the patient literally chooses, both parties have to work hard to construct it as the patient’s decision, given all the steering and reinforcement that had gone on.</a:t>
            </a:r>
          </a:p>
          <a:p>
            <a:r>
              <a:rPr lang="en-GB" sz="1200" kern="1200" dirty="0" smtClean="0">
                <a:solidFill>
                  <a:schemeClr val="tx1"/>
                </a:solidFill>
                <a:latin typeface="+mn-lt"/>
                <a:ea typeface="ＭＳ Ｐゴシック" pitchFamily="-106" charset="-128"/>
                <a:cs typeface="ＭＳ Ｐゴシック" pitchFamily="-106" charset="-128"/>
              </a:rPr>
              <a:t> </a:t>
            </a:r>
          </a:p>
          <a:p>
            <a:r>
              <a:rPr lang="en-GB" sz="1200" b="1" kern="1200" dirty="0" smtClean="0">
                <a:solidFill>
                  <a:schemeClr val="tx1"/>
                </a:solidFill>
                <a:latin typeface="+mn-lt"/>
                <a:ea typeface="ＭＳ Ｐゴシック" pitchFamily="-106" charset="-128"/>
                <a:cs typeface="ＭＳ Ｐゴシック" pitchFamily="-106" charset="-128"/>
              </a:rPr>
              <a:t>Pressured decisions, </a:t>
            </a:r>
            <a:r>
              <a:rPr lang="en-GB" sz="1200" kern="1200" dirty="0" smtClean="0">
                <a:solidFill>
                  <a:schemeClr val="tx1"/>
                </a:solidFill>
                <a:latin typeface="+mn-lt"/>
                <a:ea typeface="ＭＳ Ｐゴシック" pitchFamily="-106" charset="-128"/>
                <a:cs typeface="ＭＳ Ｐゴシック" pitchFamily="-106" charset="-128"/>
              </a:rPr>
              <a:t>represented in the right hand column, are of a quite different nature…</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 in that firstly the conflicting wishes of doctor and patient are communicated very clearly… </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 and secondly that the patient overtly resists the doctor’s proposals, attempts at persuasion, and so on, and orients to the doctor’s talk as ‘pressure’, for example by not ‘backing down’, offering grudging agreements and so on.</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It is difficult for pressured decisions to be concluded without one side losing face, and the decision is owned by the patient only if his or her preference is eventually accepted. Otherwise it’s clear to all involved that it’s the doctor’s decision</a:t>
            </a:r>
          </a:p>
          <a:p>
            <a:r>
              <a:rPr lang="en-GB" sz="1200" kern="1200" dirty="0" smtClean="0">
                <a:solidFill>
                  <a:schemeClr val="tx1"/>
                </a:solidFill>
                <a:latin typeface="+mn-lt"/>
                <a:ea typeface="ＭＳ Ｐゴシック" pitchFamily="-106" charset="-128"/>
                <a:cs typeface="ＭＳ Ｐゴシック" pitchFamily="-106" charset="-128"/>
              </a:rPr>
              <a:t> </a:t>
            </a:r>
          </a:p>
          <a:p>
            <a:r>
              <a:rPr lang="en-GB" sz="1200" kern="1200" dirty="0" smtClean="0">
                <a:solidFill>
                  <a:schemeClr val="tx1"/>
                </a:solidFill>
                <a:latin typeface="+mn-lt"/>
                <a:ea typeface="ＭＳ Ｐゴシック" pitchFamily="-106" charset="-128"/>
                <a:cs typeface="ＭＳ Ｐゴシック" pitchFamily="-106" charset="-128"/>
              </a:rPr>
              <a:t>And going to the other extreme of the spectrum, </a:t>
            </a:r>
            <a:r>
              <a:rPr lang="en-GB" sz="1200" b="1" kern="1200" dirty="0" smtClean="0">
                <a:solidFill>
                  <a:schemeClr val="tx1"/>
                </a:solidFill>
                <a:latin typeface="+mn-lt"/>
                <a:ea typeface="ＭＳ Ｐゴシック" pitchFamily="-106" charset="-128"/>
                <a:cs typeface="ＭＳ Ｐゴシック" pitchFamily="-106" charset="-128"/>
              </a:rPr>
              <a:t>open </a:t>
            </a:r>
            <a:r>
              <a:rPr lang="en-GB" sz="1200" kern="1200" dirty="0" smtClean="0">
                <a:solidFill>
                  <a:schemeClr val="tx1"/>
                </a:solidFill>
                <a:latin typeface="+mn-lt"/>
                <a:ea typeface="ＭＳ Ｐゴシック" pitchFamily="-106" charset="-128"/>
                <a:cs typeface="ＭＳ Ｐゴシック" pitchFamily="-106" charset="-128"/>
              </a:rPr>
              <a:t>decisions…</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 are characterised by the doctor communicating his or her wishes very weakly, if at all, making it easy for the patient to reject any proposal they make and to come up with ones of their own. </a:t>
            </a:r>
          </a:p>
          <a:p>
            <a:r>
              <a:rPr lang="en-GB" sz="1200" kern="1200" dirty="0" smtClean="0">
                <a:solidFill>
                  <a:schemeClr val="tx1"/>
                </a:solidFill>
                <a:latin typeface="+mn-lt"/>
                <a:ea typeface="ＭＳ Ｐゴシック" pitchFamily="-106" charset="-128"/>
                <a:cs typeface="ＭＳ Ｐゴシック" pitchFamily="-106" charset="-128"/>
              </a:rPr>
              <a:t> </a:t>
            </a:r>
          </a:p>
          <a:p>
            <a:pPr lvl="0"/>
            <a:r>
              <a:rPr lang="en-GB" sz="1200" kern="1200" dirty="0" smtClean="0">
                <a:solidFill>
                  <a:schemeClr val="tx1"/>
                </a:solidFill>
                <a:latin typeface="+mn-lt"/>
                <a:ea typeface="ＭＳ Ｐゴシック" pitchFamily="-106" charset="-128"/>
                <a:cs typeface="ＭＳ Ｐゴシック" pitchFamily="-106" charset="-128"/>
              </a:rPr>
              <a:t>And the patient takes the initiative to some degree, e.g. by asking questions of clarification before making his or her choice.</a:t>
            </a:r>
          </a:p>
          <a:p>
            <a:r>
              <a:rPr lang="en-GB" sz="1200" kern="1200" dirty="0" smtClean="0">
                <a:solidFill>
                  <a:schemeClr val="tx1"/>
                </a:solidFill>
                <a:latin typeface="+mn-lt"/>
                <a:ea typeface="ＭＳ Ｐゴシック" pitchFamily="-106" charset="-128"/>
                <a:cs typeface="ＭＳ Ｐゴシック" pitchFamily="-106" charset="-128"/>
              </a:rPr>
              <a:t> </a:t>
            </a:r>
          </a:p>
          <a:p>
            <a:r>
              <a:rPr lang="en-US" sz="1200" kern="1200" dirty="0" smtClean="0">
                <a:solidFill>
                  <a:schemeClr val="tx1"/>
                </a:solidFill>
                <a:latin typeface="+mn-lt"/>
                <a:ea typeface="ＭＳ Ｐゴシック" pitchFamily="-106" charset="-128"/>
                <a:cs typeface="ＭＳ Ｐゴシック" pitchFamily="-106" charset="-128"/>
              </a:rPr>
              <a:t>Now, what we think is important about our model is that it shows that to understand how pressure is applied by doctors in shared prescribing decisions, it’s necessary to examine the activities of both doctor </a:t>
            </a:r>
            <a:r>
              <a:rPr lang="en-US" sz="1200" i="1" u="sng" kern="1200" dirty="0" smtClean="0">
                <a:solidFill>
                  <a:schemeClr val="tx1"/>
                </a:solidFill>
                <a:latin typeface="+mn-lt"/>
                <a:ea typeface="ＭＳ Ｐゴシック" pitchFamily="-106" charset="-128"/>
                <a:cs typeface="ＭＳ Ｐゴシック" pitchFamily="-106" charset="-128"/>
              </a:rPr>
              <a:t>and</a:t>
            </a:r>
            <a:r>
              <a:rPr lang="en-US" sz="1200" i="1" kern="1200" dirty="0" smtClean="0">
                <a:solidFill>
                  <a:schemeClr val="tx1"/>
                </a:solidFill>
                <a:latin typeface="+mn-lt"/>
                <a:ea typeface="ＭＳ Ｐゴシック" pitchFamily="-106" charset="-128"/>
                <a:cs typeface="ＭＳ Ｐゴシック" pitchFamily="-106" charset="-128"/>
              </a:rPr>
              <a:t> </a:t>
            </a:r>
            <a:r>
              <a:rPr lang="en-US" sz="1200" kern="1200" dirty="0" smtClean="0">
                <a:solidFill>
                  <a:schemeClr val="tx1"/>
                </a:solidFill>
                <a:latin typeface="+mn-lt"/>
                <a:ea typeface="ＭＳ Ｐゴシック" pitchFamily="-106" charset="-128"/>
                <a:cs typeface="ＭＳ Ｐゴシック" pitchFamily="-106" charset="-128"/>
              </a:rPr>
              <a:t>patient.</a:t>
            </a:r>
            <a:r>
              <a:rPr lang="en-US" sz="1200" b="1" kern="1200" dirty="0" smtClean="0">
                <a:solidFill>
                  <a:schemeClr val="tx1"/>
                </a:solidFill>
                <a:latin typeface="+mn-lt"/>
                <a:ea typeface="ＭＳ Ｐゴシック" pitchFamily="-106" charset="-128"/>
                <a:cs typeface="ＭＳ Ｐゴシック" pitchFamily="-106" charset="-128"/>
              </a:rPr>
              <a:t> </a:t>
            </a:r>
            <a:r>
              <a:rPr lang="en-US" sz="1200" kern="1200" dirty="0" smtClean="0">
                <a:solidFill>
                  <a:schemeClr val="tx1"/>
                </a:solidFill>
                <a:latin typeface="+mn-lt"/>
                <a:ea typeface="ＭＳ Ｐゴシック" pitchFamily="-106" charset="-128"/>
                <a:cs typeface="ＭＳ Ｐゴシック" pitchFamily="-106" charset="-128"/>
              </a:rPr>
              <a:t> </a:t>
            </a:r>
            <a:endParaRPr lang="en-GB" sz="1200" kern="1200" dirty="0" smtClean="0">
              <a:solidFill>
                <a:schemeClr val="tx1"/>
              </a:solidFill>
              <a:latin typeface="+mn-lt"/>
              <a:ea typeface="ＭＳ Ｐゴシック" pitchFamily="-106" charset="-128"/>
              <a:cs typeface="ＭＳ Ｐゴシック" pitchFamily="-106" charset="-128"/>
            </a:endParaRPr>
          </a:p>
          <a:p>
            <a:r>
              <a:rPr lang="en-US" sz="1200" kern="1200" dirty="0" smtClean="0">
                <a:solidFill>
                  <a:schemeClr val="tx1"/>
                </a:solidFill>
                <a:latin typeface="+mn-lt"/>
                <a:ea typeface="ＭＳ Ｐゴシック" pitchFamily="-106" charset="-128"/>
                <a:cs typeface="ＭＳ Ｐゴシック" pitchFamily="-106" charset="-128"/>
              </a:rPr>
              <a:t> </a:t>
            </a:r>
            <a:endParaRPr lang="en-GB" sz="1200" kern="1200" dirty="0" smtClean="0">
              <a:solidFill>
                <a:schemeClr val="tx1"/>
              </a:solidFill>
              <a:latin typeface="+mn-lt"/>
              <a:ea typeface="ＭＳ Ｐゴシック" pitchFamily="-106" charset="-128"/>
              <a:cs typeface="ＭＳ Ｐゴシック" pitchFamily="-106" charset="-128"/>
            </a:endParaRPr>
          </a:p>
          <a:p>
            <a:r>
              <a:rPr lang="en-US" sz="1200" kern="1200" dirty="0" smtClean="0">
                <a:solidFill>
                  <a:schemeClr val="tx1"/>
                </a:solidFill>
                <a:latin typeface="+mn-lt"/>
                <a:ea typeface="ＭＳ Ｐゴシック" pitchFamily="-106" charset="-128"/>
                <a:cs typeface="ＭＳ Ｐゴシック" pitchFamily="-106" charset="-128"/>
              </a:rPr>
              <a:t>For example, the same initial strategies by the doctor can be transformed by patient cooperation into a </a:t>
            </a:r>
            <a:r>
              <a:rPr lang="en-US" sz="1200" u="sng" kern="1200" dirty="0" smtClean="0">
                <a:solidFill>
                  <a:schemeClr val="tx1"/>
                </a:solidFill>
                <a:latin typeface="+mn-lt"/>
                <a:ea typeface="ＭＳ Ｐゴシック" pitchFamily="-106" charset="-128"/>
                <a:cs typeface="ＭＳ Ｐゴシック" pitchFamily="-106" charset="-128"/>
              </a:rPr>
              <a:t>directed</a:t>
            </a:r>
            <a:r>
              <a:rPr lang="en-US" sz="1200" kern="1200" dirty="0" smtClean="0">
                <a:solidFill>
                  <a:schemeClr val="tx1"/>
                </a:solidFill>
                <a:latin typeface="+mn-lt"/>
                <a:ea typeface="ＭＳ Ｐゴシック" pitchFamily="-106" charset="-128"/>
                <a:cs typeface="ＭＳ Ｐゴシック" pitchFamily="-106" charset="-128"/>
              </a:rPr>
              <a:t> decision, or by patient resistance into a </a:t>
            </a:r>
            <a:r>
              <a:rPr lang="en-US" sz="1200" u="sng" kern="1200" dirty="0" smtClean="0">
                <a:solidFill>
                  <a:schemeClr val="tx1"/>
                </a:solidFill>
                <a:latin typeface="+mn-lt"/>
                <a:ea typeface="ＭＳ Ｐゴシック" pitchFamily="-106" charset="-128"/>
                <a:cs typeface="ＭＳ Ｐゴシック" pitchFamily="-106" charset="-128"/>
              </a:rPr>
              <a:t>pressured</a:t>
            </a:r>
            <a:r>
              <a:rPr lang="en-US" sz="1200" kern="1200" dirty="0" smtClean="0">
                <a:solidFill>
                  <a:schemeClr val="tx1"/>
                </a:solidFill>
                <a:latin typeface="+mn-lt"/>
                <a:ea typeface="ＭＳ Ｐゴシック" pitchFamily="-106" charset="-128"/>
                <a:cs typeface="ＭＳ Ｐゴシック" pitchFamily="-106" charset="-128"/>
              </a:rPr>
              <a:t> decision.  These two responses will produce what can be </a:t>
            </a:r>
            <a:r>
              <a:rPr lang="en-US" sz="1200" kern="1200" dirty="0" err="1" smtClean="0">
                <a:solidFill>
                  <a:schemeClr val="tx1"/>
                </a:solidFill>
                <a:latin typeface="+mn-lt"/>
                <a:ea typeface="ＭＳ Ｐゴシック" pitchFamily="-106" charset="-128"/>
                <a:cs typeface="ＭＳ Ｐゴシック" pitchFamily="-106" charset="-128"/>
              </a:rPr>
              <a:t>conceptualised</a:t>
            </a:r>
            <a:r>
              <a:rPr lang="en-US" sz="1200" kern="1200" dirty="0" smtClean="0">
                <a:solidFill>
                  <a:schemeClr val="tx1"/>
                </a:solidFill>
                <a:latin typeface="+mn-lt"/>
                <a:ea typeface="ＭＳ Ｐゴシック" pitchFamily="-106" charset="-128"/>
                <a:cs typeface="ＭＳ Ｐゴシック" pitchFamily="-106" charset="-128"/>
              </a:rPr>
              <a:t> (and will experienced by participants) as a different ‘level’ of interactional pressure. In other words, to understand how doctors apply pressure in shared decisions one cannot examine their actions in isolation.  </a:t>
            </a:r>
            <a:endParaRPr lang="en-GB" sz="1200" kern="1200" dirty="0" smtClean="0">
              <a:solidFill>
                <a:schemeClr val="tx1"/>
              </a:solidFill>
              <a:latin typeface="+mn-lt"/>
              <a:ea typeface="ＭＳ Ｐゴシック" pitchFamily="-106" charset="-128"/>
              <a:cs typeface="ＭＳ Ｐゴシック" pitchFamily="-106" charset="-128"/>
            </a:endParaRPr>
          </a:p>
          <a:p>
            <a:endParaRPr lang="en-GB" baseline="0" dirty="0" smtClean="0"/>
          </a:p>
        </p:txBody>
      </p:sp>
      <p:sp>
        <p:nvSpPr>
          <p:cNvPr id="4" name="Slide Number Placeholder 3"/>
          <p:cNvSpPr>
            <a:spLocks noGrp="1"/>
          </p:cNvSpPr>
          <p:nvPr>
            <p:ph type="sldNum" sz="quarter" idx="10"/>
          </p:nvPr>
        </p:nvSpPr>
        <p:spPr/>
        <p:txBody>
          <a:bodyPr/>
          <a:lstStyle/>
          <a:p>
            <a:fld id="{8B28123F-5873-4913-8627-7447E3BD5A0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Here</a:t>
            </a:r>
            <a:r>
              <a:rPr lang="en-GB" baseline="0" dirty="0" smtClean="0"/>
              <a:t> are some conclusions and recommendations</a:t>
            </a:r>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Here</a:t>
            </a:r>
            <a:r>
              <a:rPr lang="en-GB" baseline="0" dirty="0" smtClean="0"/>
              <a:t> are some conclusions </a:t>
            </a:r>
            <a:r>
              <a:rPr lang="en-GB" baseline="0" smtClean="0"/>
              <a:t>and recommendations</a:t>
            </a:r>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2</a:t>
            </a:fld>
            <a:endParaRPr lang="en-US"/>
          </a:p>
        </p:txBody>
      </p:sp>
    </p:spTree>
    <p:extLst>
      <p:ext uri="{BB962C8B-B14F-4D97-AF65-F5344CB8AC3E}">
        <p14:creationId xmlns:p14="http://schemas.microsoft.com/office/powerpoint/2010/main" val="596897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Explain</a:t>
            </a:r>
            <a:r>
              <a:rPr lang="en-GB" baseline="0" dirty="0" smtClean="0"/>
              <a:t> about how CPD works.</a:t>
            </a:r>
          </a:p>
          <a:p>
            <a:endParaRPr lang="en-GB" baseline="0" dirty="0" smtClean="0"/>
          </a:p>
          <a:p>
            <a:r>
              <a:rPr lang="en-GB" baseline="0" dirty="0" smtClean="0"/>
              <a:t>After using the usual methods for dissemination our research, which Alan will tell you about in a moment, we decided to use this as a vehicle for disseminating our research to front line staff and encourage critical self reflection.</a:t>
            </a:r>
          </a:p>
          <a:p>
            <a:endParaRPr lang="en-GB" baseline="0" dirty="0" smtClean="0"/>
          </a:p>
          <a:p>
            <a:r>
              <a:rPr lang="en-GB" baseline="0" dirty="0" smtClean="0"/>
              <a:t>Since it was published in April 2012, it’s been completed by 457 users, and ranks in the top quarter of modules in terms of number of certificates issued.  </a:t>
            </a:r>
          </a:p>
          <a:p>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dirty="0" smtClean="0">
                <a:latin typeface="+mn-lt"/>
              </a:rPr>
              <a:t>Our module is</a:t>
            </a:r>
            <a:r>
              <a:rPr lang="en-US" sz="1200" baseline="0" dirty="0" smtClean="0">
                <a:latin typeface="+mn-lt"/>
              </a:rPr>
              <a:t> called …</a:t>
            </a:r>
            <a:endParaRPr lang="en-US" sz="1200" dirty="0">
              <a:latin typeface="+mn-lt"/>
            </a:endParaRPr>
          </a:p>
        </p:txBody>
      </p:sp>
      <p:sp>
        <p:nvSpPr>
          <p:cNvPr id="4" name="Slide Number Placeholder 3"/>
          <p:cNvSpPr>
            <a:spLocks noGrp="1"/>
          </p:cNvSpPr>
          <p:nvPr>
            <p:ph type="sldNum" sz="quarter" idx="10"/>
          </p:nvPr>
        </p:nvSpPr>
        <p:spPr/>
        <p:txBody>
          <a:bodyPr/>
          <a:lstStyle/>
          <a:p>
            <a:fld id="{8B28123F-5873-4913-8627-7447E3BD5A00}" type="slidenum">
              <a:rPr lang="en-US" smtClean="0"/>
              <a:pPr/>
              <a:t>4</a:t>
            </a:fld>
            <a:endParaRPr lang="en-US"/>
          </a:p>
        </p:txBody>
      </p:sp>
    </p:spTree>
    <p:extLst>
      <p:ext uri="{BB962C8B-B14F-4D97-AF65-F5344CB8AC3E}">
        <p14:creationId xmlns:p14="http://schemas.microsoft.com/office/powerpoint/2010/main" val="1623470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ea typeface="ＭＳ Ｐゴシック" pitchFamily="34" charset="-128"/>
              </a:rPr>
              <a:t>Other researchers in the team were Paul  Lelliott,</a:t>
            </a:r>
            <a:r>
              <a:rPr lang="en-US" baseline="0" dirty="0" smtClean="0">
                <a:ea typeface="ＭＳ Ｐゴシック" pitchFamily="34" charset="-128"/>
              </a:rPr>
              <a:t> Clive Seale and Sarah Hamilton</a:t>
            </a:r>
            <a:endParaRPr lang="en-US" dirty="0" smtClean="0">
              <a:ea typeface="ＭＳ Ｐゴシック" pitchFamily="34" charset="-128"/>
            </a:endParaRPr>
          </a:p>
          <a:p>
            <a:endParaRPr lang="en-GB" dirty="0" smtClean="0"/>
          </a:p>
          <a:p>
            <a:r>
              <a:rPr lang="en-GB" dirty="0" smtClean="0"/>
              <a:t>Will now give</a:t>
            </a:r>
            <a:r>
              <a:rPr lang="en-GB" baseline="0" dirty="0" smtClean="0"/>
              <a:t> you some key findings, which relate the video clips that we’ll be showing you shortly   </a:t>
            </a:r>
            <a:endParaRPr lang="en-GB" dirty="0" smtClean="0"/>
          </a:p>
        </p:txBody>
      </p:sp>
      <p:sp>
        <p:nvSpPr>
          <p:cNvPr id="4" name="Slide Number Placeholder 3"/>
          <p:cNvSpPr>
            <a:spLocks noGrp="1"/>
          </p:cNvSpPr>
          <p:nvPr>
            <p:ph type="sldNum" sz="quarter" idx="10"/>
          </p:nvPr>
        </p:nvSpPr>
        <p:spPr/>
        <p:txBody>
          <a:bodyPr/>
          <a:lstStyle/>
          <a:p>
            <a:fld id="{8B28123F-5873-4913-8627-7447E3BD5A0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found that service</a:t>
            </a:r>
            <a:r>
              <a:rPr lang="en-GB" baseline="0" dirty="0" smtClean="0"/>
              <a:t> users and psychiatrists had different priorities in their discussions in OP consultations about antipsychotic adverse effects.  Psychiatrists most frequently chose to bring up blood problems or need for blood tests whereas service users mostly commented on sedation and mental clouding.</a:t>
            </a:r>
          </a:p>
          <a:p>
            <a:endParaRPr lang="en-GB" dirty="0" smtClean="0"/>
          </a:p>
          <a:p>
            <a:r>
              <a:rPr lang="en-GB" dirty="0" smtClean="0"/>
              <a:t>Here we have s</a:t>
            </a:r>
            <a:r>
              <a:rPr lang="en-GB" baseline="0" dirty="0" smtClean="0"/>
              <a:t>ome examples of what service users communicated about this in outpatient consultations.</a:t>
            </a:r>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closely examined how psychiatrists responded when </a:t>
            </a:r>
            <a:r>
              <a:rPr lang="en-US" baseline="0" dirty="0" smtClean="0"/>
              <a:t>the issue was raised, and found they did so in three main ways.</a:t>
            </a:r>
          </a:p>
          <a:p>
            <a:endParaRPr lang="en-US" baseline="0" dirty="0" smtClean="0"/>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First, by avoiding the issue, typically by changing topic, which was a very common response</a:t>
            </a:r>
          </a:p>
          <a:p>
            <a:endParaRPr lang="en-US" baseline="0" dirty="0" smtClean="0"/>
          </a:p>
          <a:p>
            <a:r>
              <a:rPr lang="en-US" baseline="0" dirty="0" smtClean="0"/>
              <a:t>Second, by reframing the experience as positive – an example of which we have here</a:t>
            </a:r>
          </a:p>
          <a:p>
            <a:endParaRPr lang="en-US" baseline="0" dirty="0" smtClean="0"/>
          </a:p>
          <a:p>
            <a:endParaRPr lang="en-US" baseline="0" dirty="0" smtClean="0"/>
          </a:p>
          <a:p>
            <a:r>
              <a:rPr lang="en-US" baseline="0" dirty="0" smtClean="0"/>
              <a:t>And third, by engaging with the concern in some way, for example by repeating the concern back to the service user, seeking clarification , or, as we saw in one case, by </a:t>
            </a:r>
            <a:r>
              <a:rPr lang="en-US" baseline="0" dirty="0" err="1" smtClean="0"/>
              <a:t>empathising</a:t>
            </a:r>
            <a:r>
              <a:rPr lang="en-US" baseline="0" dirty="0" smtClean="0"/>
              <a:t> with the person and acknowledging how troubling this experience must be.</a:t>
            </a:r>
          </a:p>
          <a:p>
            <a:endParaRPr lang="en-US" baseline="0" dirty="0" smtClean="0"/>
          </a:p>
          <a:p>
            <a:r>
              <a:rPr lang="en-US" baseline="0" dirty="0" smtClean="0"/>
              <a:t>So psychiatrists select whether to respond to patient’s reports of sedation or mental clouding and in practice engaged with patients’ concerns quite rarely</a:t>
            </a:r>
          </a:p>
          <a:p>
            <a:endParaRPr lang="en-US" baseline="0" dirty="0" smtClean="0"/>
          </a:p>
          <a:p>
            <a:r>
              <a:rPr lang="en-US" baseline="0" dirty="0" smtClean="0"/>
              <a:t>[[Not good listening skills?  Depends what it’s about.  If we turn now to how psychiatrists respond when people say they are not taking their antipsychotic, we can see that their response is typically very different.]]</a:t>
            </a:r>
          </a:p>
          <a:p>
            <a:r>
              <a:rPr lang="en-US" baseline="0" dirty="0" smtClean="0"/>
              <a:t>  </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7</a:t>
            </a:fld>
            <a:endParaRPr lang="en-US"/>
          </a:p>
        </p:txBody>
      </p:sp>
    </p:spTree>
    <p:extLst>
      <p:ext uri="{BB962C8B-B14F-4D97-AF65-F5344CB8AC3E}">
        <p14:creationId xmlns:p14="http://schemas.microsoft.com/office/powerpoint/2010/main" val="3352520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a:spcAft>
                <a:spcPts val="2000"/>
              </a:spcAft>
              <a:buClr>
                <a:srgbClr val="660066"/>
              </a:buClr>
              <a:buSzPct val="130000"/>
              <a:buFont typeface="Arial" pitchFamily="34" charset="0"/>
              <a:buNone/>
            </a:pPr>
            <a:r>
              <a:rPr lang="en-GB" sz="1200" dirty="0" smtClean="0">
                <a:latin typeface="Verdana" pitchFamily="34" charset="0"/>
                <a:ea typeface="Verdana" pitchFamily="34" charset="0"/>
                <a:cs typeface="Verdana" pitchFamily="34" charset="0"/>
              </a:rPr>
              <a:t>In 22/92 (24%) OP consultations, partial/non adherence was disclosed</a:t>
            </a:r>
          </a:p>
          <a:p>
            <a:pPr>
              <a:spcAft>
                <a:spcPts val="2000"/>
              </a:spcAft>
              <a:buClr>
                <a:srgbClr val="660066"/>
              </a:buClr>
              <a:buSzPct val="130000"/>
              <a:buFont typeface="Wingdings" charset="2"/>
              <a:buNone/>
            </a:pPr>
            <a:endParaRPr lang="en-GB" sz="1200" dirty="0" smtClean="0">
              <a:latin typeface="Verdana" pitchFamily="34" charset="0"/>
              <a:ea typeface="Verdana" pitchFamily="34" charset="0"/>
              <a:cs typeface="Verdana" pitchFamily="34" charset="0"/>
            </a:endParaRPr>
          </a:p>
          <a:p>
            <a:pPr>
              <a:spcAft>
                <a:spcPts val="2000"/>
              </a:spcAft>
              <a:buClr>
                <a:srgbClr val="660066"/>
              </a:buClr>
              <a:buSzPct val="130000"/>
              <a:buFont typeface="Wingdings" charset="2"/>
              <a:buNone/>
            </a:pPr>
            <a:r>
              <a:rPr lang="en-GB" sz="1200" dirty="0" smtClean="0">
                <a:latin typeface="Verdana" pitchFamily="34" charset="0"/>
                <a:ea typeface="Verdana" pitchFamily="34" charset="0"/>
                <a:cs typeface="Verdana" pitchFamily="34" charset="0"/>
              </a:rPr>
              <a:t>Most commonly (7/22), the service user volunteered without </a:t>
            </a:r>
            <a:r>
              <a:rPr lang="en-GB" sz="1200" dirty="0" err="1" smtClean="0">
                <a:latin typeface="Verdana" pitchFamily="34" charset="0"/>
                <a:ea typeface="Verdana" pitchFamily="34" charset="0"/>
                <a:cs typeface="Verdana" pitchFamily="34" charset="0"/>
              </a:rPr>
              <a:t>promptinging</a:t>
            </a:r>
            <a:r>
              <a:rPr lang="en-GB" sz="1200" dirty="0" smtClean="0">
                <a:latin typeface="Verdana" pitchFamily="34" charset="0"/>
                <a:ea typeface="Verdana" pitchFamily="34" charset="0"/>
                <a:cs typeface="Verdana" pitchFamily="34" charset="0"/>
              </a:rPr>
              <a:t> that they were not taking their meds as prescribed, and this was more likely to be presented</a:t>
            </a:r>
            <a:r>
              <a:rPr lang="en-GB" sz="1200" baseline="0" dirty="0" smtClean="0">
                <a:latin typeface="Verdana" pitchFamily="34" charset="0"/>
                <a:ea typeface="Verdana" pitchFamily="34" charset="0"/>
                <a:cs typeface="Verdana" pitchFamily="34" charset="0"/>
              </a:rPr>
              <a:t> as something they had deliberately chosen to do rather than something they had forgotten about. </a:t>
            </a:r>
            <a:endParaRPr lang="en-GB" sz="1200" dirty="0" smtClean="0">
              <a:latin typeface="Verdana" pitchFamily="34" charset="0"/>
              <a:ea typeface="Verdana" pitchFamily="34" charset="0"/>
              <a:cs typeface="Verdana" pitchFamily="34" charset="0"/>
            </a:endParaRPr>
          </a:p>
          <a:p>
            <a:pPr>
              <a:spcAft>
                <a:spcPts val="2000"/>
              </a:spcAft>
              <a:buClr>
                <a:srgbClr val="660066"/>
              </a:buClr>
              <a:buSzPct val="130000"/>
              <a:buFont typeface="Wingdings" charset="2"/>
              <a:buNone/>
            </a:pPr>
            <a:endParaRPr lang="en-GB" sz="1200" dirty="0" smtClean="0">
              <a:latin typeface="Verdana" pitchFamily="34" charset="0"/>
              <a:ea typeface="Verdana" pitchFamily="34" charset="0"/>
              <a:cs typeface="Verdana" pitchFamily="34" charset="0"/>
            </a:endParaRPr>
          </a:p>
          <a:p>
            <a:pPr>
              <a:spcAft>
                <a:spcPts val="2000"/>
              </a:spcAft>
              <a:buClr>
                <a:srgbClr val="660066"/>
              </a:buClr>
              <a:buSzPct val="130000"/>
              <a:buFont typeface="Wingdings" charset="2"/>
              <a:buNone/>
            </a:pPr>
            <a:r>
              <a:rPr lang="en-GB" sz="1200" dirty="0" smtClean="0">
                <a:latin typeface="Verdana" pitchFamily="34" charset="0"/>
                <a:ea typeface="Verdana" pitchFamily="34" charset="0"/>
                <a:cs typeface="Verdana" pitchFamily="34" charset="0"/>
              </a:rPr>
              <a:t>The key</a:t>
            </a:r>
            <a:r>
              <a:rPr lang="en-GB" sz="1200" baseline="0" dirty="0" smtClean="0">
                <a:latin typeface="Verdana" pitchFamily="34" charset="0"/>
                <a:ea typeface="Verdana" pitchFamily="34" charset="0"/>
                <a:cs typeface="Verdana" pitchFamily="34" charset="0"/>
              </a:rPr>
              <a:t> point is that o</a:t>
            </a:r>
            <a:r>
              <a:rPr lang="en-GB" sz="1200" dirty="0" smtClean="0">
                <a:latin typeface="Verdana" pitchFamily="34" charset="0"/>
                <a:ea typeface="Verdana" pitchFamily="34" charset="0"/>
                <a:cs typeface="Verdana" pitchFamily="34" charset="0"/>
              </a:rPr>
              <a:t>nly once in 22 adherence exchanges did the psychiatrist choose not to pursue a report of partial/non adherence, and this is where the psychiatrist chose not to pick up the patient’s comment about how he’d forgotten</a:t>
            </a:r>
            <a:r>
              <a:rPr lang="en-GB" sz="1200" baseline="0" dirty="0" smtClean="0">
                <a:latin typeface="Verdana" pitchFamily="34" charset="0"/>
                <a:ea typeface="Verdana" pitchFamily="34" charset="0"/>
                <a:cs typeface="Verdana" pitchFamily="34" charset="0"/>
              </a:rPr>
              <a:t> to take his antipsychotic, which was mentioned in the context of a humorous anecdote. </a:t>
            </a:r>
          </a:p>
          <a:p>
            <a:pPr>
              <a:spcAft>
                <a:spcPts val="2000"/>
              </a:spcAft>
              <a:buClr>
                <a:srgbClr val="660066"/>
              </a:buClr>
              <a:buSzPct val="130000"/>
              <a:buFont typeface="Wingdings" charset="2"/>
              <a:buNone/>
            </a:pPr>
            <a:endParaRPr lang="en-GB" sz="1200" baseline="0" dirty="0" smtClean="0">
              <a:latin typeface="Verdana" pitchFamily="34" charset="0"/>
              <a:ea typeface="Verdana" pitchFamily="34" charset="0"/>
              <a:cs typeface="Verdana" pitchFamily="34" charset="0"/>
            </a:endParaRPr>
          </a:p>
          <a:p>
            <a:pPr>
              <a:spcAft>
                <a:spcPts val="2000"/>
              </a:spcAft>
              <a:buClr>
                <a:srgbClr val="660066"/>
              </a:buClr>
              <a:buSzPct val="130000"/>
              <a:buFont typeface="Wingdings" charset="2"/>
              <a:buNone/>
            </a:pPr>
            <a:r>
              <a:rPr lang="en-GB" sz="1200" baseline="0" dirty="0" smtClean="0">
                <a:latin typeface="Verdana" pitchFamily="34" charset="0"/>
                <a:ea typeface="Verdana" pitchFamily="34" charset="0"/>
                <a:cs typeface="Verdana" pitchFamily="34" charset="0"/>
              </a:rPr>
              <a:t>[Concluding point about engaging with patient’s concerns]</a:t>
            </a:r>
            <a:endParaRPr lang="en-GB" sz="1200" dirty="0" smtClean="0">
              <a:latin typeface="Verdana" pitchFamily="34" charset="0"/>
              <a:ea typeface="Verdana" pitchFamily="34" charset="0"/>
              <a:cs typeface="Verdana" pitchFamily="34" charset="0"/>
            </a:endParaRPr>
          </a:p>
          <a:p>
            <a:endParaRPr lang="en-GB" dirty="0"/>
          </a:p>
        </p:txBody>
      </p:sp>
      <p:sp>
        <p:nvSpPr>
          <p:cNvPr id="4" name="Slide Number Placeholder 3"/>
          <p:cNvSpPr>
            <a:spLocks noGrp="1"/>
          </p:cNvSpPr>
          <p:nvPr>
            <p:ph type="sldNum" sz="quarter" idx="10"/>
          </p:nvPr>
        </p:nvSpPr>
        <p:spPr/>
        <p:txBody>
          <a:bodyPr/>
          <a:lstStyle/>
          <a:p>
            <a:fld id="{8B28123F-5873-4913-8627-7447E3BD5A0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609600" indent="-609600"/>
            <a:r>
              <a:rPr lang="en-GB" sz="1200" dirty="0" smtClean="0"/>
              <a:t>Analysis of anti-psychotic prescribing decisions in which the patient was fully involved and which resulted in explicit agreement (xx/92)</a:t>
            </a:r>
          </a:p>
          <a:p>
            <a:pPr marL="609600" indent="-609600">
              <a:buFontTx/>
              <a:buNone/>
            </a:pPr>
            <a:endParaRPr lang="en-GB" sz="1200" dirty="0" smtClean="0"/>
          </a:p>
          <a:p>
            <a:pPr marL="609600" indent="-609600"/>
            <a:r>
              <a:rPr lang="en-GB" sz="1200" dirty="0" smtClean="0"/>
              <a:t>No evidence of overt coercion in the 92 outpatient consultations</a:t>
            </a:r>
          </a:p>
          <a:p>
            <a:pPr marL="609600" indent="-609600">
              <a:buFontTx/>
              <a:buNone/>
            </a:pPr>
            <a:endParaRPr lang="en-GB" sz="1200" dirty="0" smtClean="0"/>
          </a:p>
          <a:p>
            <a:pPr marL="609600" indent="-609600"/>
            <a:r>
              <a:rPr lang="en-GB" sz="1200" dirty="0" smtClean="0"/>
              <a:t>Very careful analysis of the tapes found there to be 3 types of shared decision</a:t>
            </a:r>
          </a:p>
          <a:p>
            <a:pPr marL="1752600" lvl="3" indent="-381000">
              <a:buFont typeface="Wingdings" pitchFamily="2" charset="2"/>
              <a:buChar char="Ø"/>
            </a:pPr>
            <a:r>
              <a:rPr lang="en-GB" sz="1200" dirty="0" smtClean="0"/>
              <a:t>Open</a:t>
            </a:r>
          </a:p>
          <a:p>
            <a:pPr marL="1752600" lvl="3" indent="-381000">
              <a:buFont typeface="Wingdings" pitchFamily="2" charset="2"/>
              <a:buChar char="Ø"/>
            </a:pPr>
            <a:r>
              <a:rPr lang="en-GB" sz="1200" dirty="0" smtClean="0"/>
              <a:t>Directed</a:t>
            </a:r>
          </a:p>
          <a:p>
            <a:pPr marL="1752600" lvl="3" indent="-381000">
              <a:buFont typeface="Wingdings" pitchFamily="2" charset="2"/>
              <a:buChar char="Ø"/>
            </a:pPr>
            <a:r>
              <a:rPr lang="en-GB" sz="1200" dirty="0" smtClean="0"/>
              <a:t>Pressured</a:t>
            </a:r>
          </a:p>
          <a:p>
            <a:endParaRPr lang="en-GB" sz="1200" baseline="0" dirty="0" smtClean="0"/>
          </a:p>
        </p:txBody>
      </p:sp>
      <p:sp>
        <p:nvSpPr>
          <p:cNvPr id="4" name="Slide Number Placeholder 3"/>
          <p:cNvSpPr>
            <a:spLocks noGrp="1"/>
          </p:cNvSpPr>
          <p:nvPr>
            <p:ph type="sldNum" sz="quarter" idx="10"/>
          </p:nvPr>
        </p:nvSpPr>
        <p:spPr/>
        <p:txBody>
          <a:bodyPr/>
          <a:lstStyle/>
          <a:p>
            <a:fld id="{8B28123F-5873-4913-8627-7447E3BD5A0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F4F0378-38A8-464F-878F-60D8723AD26F}" type="datetime1">
              <a:rPr lang="en-US"/>
              <a:pPr/>
              <a:t>4/21/2014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159034-18C7-4B98-895B-C1964CED5AF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D9176A0-C957-40B3-BCD9-7F602DA41DFD}" type="datetime1">
              <a:rPr lang="en-US"/>
              <a:pPr/>
              <a:t>4/21/2014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AABF2A-5BB7-4CA5-828E-6833F3C653D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1377B67-AF4C-4773-963F-686160331D57}" type="datetime1">
              <a:rPr lang="en-US"/>
              <a:pPr/>
              <a:t>4/21/2014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1A84E9-9B75-4046-9368-422FA1F23E5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2432DD6-1E9E-40DB-8BE4-CDF1BE0D9F12}" type="datetime1">
              <a:rPr lang="en-US"/>
              <a:pPr/>
              <a:t>4/21/2014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7D8C43-60FF-4BA9-A8A3-5446303FE1B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5313B60-C629-432C-A362-9337C0103E97}" type="datetime1">
              <a:rPr lang="en-US"/>
              <a:pPr/>
              <a:t>4/21/2014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104C5A-9564-44E3-9CCB-B826A99CE8F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CF3C53E7-F923-4F79-AFDF-B213944970D5}" type="datetime1">
              <a:rPr lang="en-US"/>
              <a:pPr/>
              <a:t>4/21/2014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044BF31-C735-4276-8F3B-B5A81F9311F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E05736A1-4A4E-476B-BAAC-7573DF894478}" type="datetime1">
              <a:rPr lang="en-US"/>
              <a:pPr/>
              <a:t>4/21/2014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19D822D8-3CEC-400A-8089-E02B65C4B1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C8A9841-7DFB-459B-BF2F-8568EF7A9D2E}" type="datetime1">
              <a:rPr lang="en-US"/>
              <a:pPr/>
              <a:t>4/21/2014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DE1A465-E7BB-4FE9-9378-A5C2C726BD5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47802BC-F5B6-4519-B681-96AE43053B67}" type="datetime1">
              <a:rPr lang="en-US"/>
              <a:pPr/>
              <a:t>4/21/2014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02FA0217-5D0F-4A67-8A4B-C665ACB437F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5991E09-768F-4698-9A9F-CFFAA84FF72B}" type="datetime1">
              <a:rPr lang="en-US"/>
              <a:pPr/>
              <a:t>4/21/2014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7CE4D56-8E5F-42A2-B872-1DCBB0C40AD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C121015-839D-4C8A-A09D-4C6C17CBFD25}" type="datetime1">
              <a:rPr lang="en-US"/>
              <a:pPr/>
              <a:t>4/21/2014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E5D5287-C7EA-4DA6-A70C-BA645ECE38D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1DCCECE-F2AF-4402-89E0-E21205698CAE}" type="datetime1">
              <a:rPr lang="en-US"/>
              <a:pPr/>
              <a:t>4/21/2014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AB12BBC4-11C2-4FAC-9123-049895EBCEF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106" charset="-128"/>
          <a:cs typeface="ＭＳ Ｐゴシック" pitchFamily="-106" charset="-128"/>
        </a:defRPr>
      </a:lvl1pPr>
      <a:lvl2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2pPr>
      <a:lvl3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3pPr>
      <a:lvl4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4pPr>
      <a:lvl5pPr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5pPr>
      <a:lvl6pPr marL="4572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6pPr>
      <a:lvl7pPr marL="9144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7pPr>
      <a:lvl8pPr marL="13716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8pPr>
      <a:lvl9pPr marL="1828800" algn="ctr" defTabSz="457200" rtl="0" eaLnBrk="1" fontAlgn="base" hangingPunct="1">
        <a:spcBef>
          <a:spcPct val="0"/>
        </a:spcBef>
        <a:spcAft>
          <a:spcPct val="0"/>
        </a:spcAft>
        <a:defRPr sz="4400">
          <a:solidFill>
            <a:schemeClr val="tx1"/>
          </a:solidFill>
          <a:latin typeface="Calibri" pitchFamily="-106" charset="0"/>
          <a:ea typeface="ＭＳ Ｐゴシック" pitchFamily="-106" charset="-128"/>
          <a:cs typeface="ＭＳ Ｐゴシック" pitchFamily="-106"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06" charset="-128"/>
          <a:cs typeface="ＭＳ Ｐゴシック" pitchFamily="-106"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6"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6"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6"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6"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2857496"/>
            <a:ext cx="8064896" cy="2634567"/>
          </a:xfrm>
          <a:prstGeom prst="rect">
            <a:avLst/>
          </a:prstGeom>
          <a:noFill/>
        </p:spPr>
        <p:txBody>
          <a:bodyPr wrap="square" rtlCol="0">
            <a:spAutoFit/>
          </a:bodyPr>
          <a:lstStyle/>
          <a:p>
            <a:pPr algn="ctr">
              <a:lnSpc>
                <a:spcPct val="130000"/>
              </a:lnSpc>
            </a:pPr>
            <a:r>
              <a:rPr lang="en-GB" sz="2800" b="1" dirty="0" smtClean="0">
                <a:solidFill>
                  <a:srgbClr val="660066"/>
                </a:solidFill>
                <a:latin typeface="Verdana" pitchFamily="34" charset="0"/>
                <a:ea typeface="Verdana" pitchFamily="34" charset="0"/>
                <a:cs typeface="Verdana" pitchFamily="34" charset="0"/>
              </a:rPr>
              <a:t>Continuing Professional Development for Psychiatrists in Shared Decision-Making</a:t>
            </a:r>
          </a:p>
          <a:p>
            <a:pPr algn="ctr"/>
            <a:endParaRPr lang="en-GB" sz="2800" b="1" dirty="0" smtClean="0">
              <a:latin typeface="Verdana" pitchFamily="34" charset="0"/>
              <a:ea typeface="Verdana" pitchFamily="34" charset="0"/>
              <a:cs typeface="Verdana" pitchFamily="34" charset="0"/>
            </a:endParaRPr>
          </a:p>
          <a:p>
            <a:pPr algn="ctr"/>
            <a:r>
              <a:rPr lang="en-GB" sz="2400" dirty="0" smtClean="0">
                <a:latin typeface="Verdana" pitchFamily="34" charset="0"/>
                <a:ea typeface="Verdana" pitchFamily="34" charset="0"/>
                <a:cs typeface="Verdana" pitchFamily="34" charset="0"/>
              </a:rPr>
              <a:t>Alan Quirk and Rob Chaplin</a:t>
            </a:r>
            <a:endParaRPr lang="en-GB"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1077218"/>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Spectrum of Pressure in SDM</a:t>
            </a:r>
          </a:p>
          <a:p>
            <a:pPr algn="ctr"/>
            <a:r>
              <a:rPr lang="en-GB" sz="2400" dirty="0" smtClean="0"/>
              <a:t>    LOW                      </a:t>
            </a:r>
            <a:r>
              <a:rPr lang="en-GB" sz="3600" dirty="0" smtClean="0"/>
              <a:t> </a:t>
            </a:r>
            <a:r>
              <a:rPr lang="en-GB" sz="3600" dirty="0" smtClean="0">
                <a:cs typeface="Arial" pitchFamily="34" charset="0"/>
              </a:rPr>
              <a:t>↔</a:t>
            </a:r>
            <a:r>
              <a:rPr lang="en-GB" sz="3600" dirty="0" smtClean="0"/>
              <a:t> </a:t>
            </a:r>
            <a:r>
              <a:rPr lang="en-GB" sz="2400" dirty="0" smtClean="0"/>
              <a:t>                   HIGH</a:t>
            </a:r>
            <a:endParaRPr lang="en-GB" sz="24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graphicFrame>
        <p:nvGraphicFramePr>
          <p:cNvPr id="7" name="Content Placeholder 6"/>
          <p:cNvGraphicFramePr>
            <a:graphicFrameLocks noGrp="1"/>
          </p:cNvGraphicFramePr>
          <p:nvPr>
            <p:ph idx="1"/>
          </p:nvPr>
        </p:nvGraphicFramePr>
        <p:xfrm>
          <a:off x="142877" y="1706865"/>
          <a:ext cx="8715403" cy="4632960"/>
        </p:xfrm>
        <a:graphic>
          <a:graphicData uri="http://schemas.openxmlformats.org/drawingml/2006/table">
            <a:tbl>
              <a:tblPr firstRow="1" bandRow="1">
                <a:tableStyleId>{00A15C55-8517-42AA-B614-E9B94910E393}</a:tableStyleId>
              </a:tblPr>
              <a:tblGrid>
                <a:gridCol w="396675"/>
                <a:gridCol w="2694921"/>
                <a:gridCol w="2669055"/>
                <a:gridCol w="2954752"/>
              </a:tblGrid>
              <a:tr h="344075">
                <a:tc>
                  <a:txBody>
                    <a:bodyPr/>
                    <a:lstStyle/>
                    <a:p>
                      <a:pPr algn="ctr"/>
                      <a:endParaRPr lang="en-GB" dirty="0"/>
                    </a:p>
                  </a:txBody>
                  <a:tcPr/>
                </a:tc>
                <a:tc>
                  <a:txBody>
                    <a:bodyPr/>
                    <a:lstStyle/>
                    <a:p>
                      <a:pPr algn="ctr"/>
                      <a:r>
                        <a:rPr lang="en-GB" dirty="0" smtClean="0"/>
                        <a:t>OPEN DECISION</a:t>
                      </a:r>
                      <a:endParaRPr lang="en-GB" dirty="0"/>
                    </a:p>
                  </a:txBody>
                  <a:tcPr/>
                </a:tc>
                <a:tc>
                  <a:txBody>
                    <a:bodyPr/>
                    <a:lstStyle/>
                    <a:p>
                      <a:pPr algn="ctr"/>
                      <a:r>
                        <a:rPr lang="en-GB" dirty="0" smtClean="0"/>
                        <a:t>DIRECTED DECISION</a:t>
                      </a:r>
                      <a:endParaRPr lang="en-GB" dirty="0"/>
                    </a:p>
                  </a:txBody>
                  <a:tcPr/>
                </a:tc>
                <a:tc>
                  <a:txBody>
                    <a:bodyPr/>
                    <a:lstStyle/>
                    <a:p>
                      <a:pPr algn="ctr"/>
                      <a:r>
                        <a:rPr lang="en-GB" dirty="0" smtClean="0"/>
                        <a:t>PRESSURED DECISION</a:t>
                      </a:r>
                      <a:endParaRPr lang="en-GB" dirty="0"/>
                    </a:p>
                  </a:txBody>
                  <a:tcPr/>
                </a:tc>
              </a:tr>
              <a:tr h="1691702">
                <a:tc>
                  <a:txBody>
                    <a:bodyPr/>
                    <a:lstStyle/>
                    <a:p>
                      <a:pPr algn="ctr"/>
                      <a:r>
                        <a:rPr lang="en-GB" sz="1400" dirty="0" smtClean="0">
                          <a:latin typeface="Verdana" pitchFamily="34" charset="0"/>
                          <a:ea typeface="Verdana" pitchFamily="34" charset="0"/>
                          <a:cs typeface="Verdana" pitchFamily="34" charset="0"/>
                        </a:rPr>
                        <a:t>D</a:t>
                      </a:r>
                    </a:p>
                    <a:p>
                      <a:pPr algn="ctr"/>
                      <a:r>
                        <a:rPr lang="en-GB" sz="1400" dirty="0" smtClean="0">
                          <a:latin typeface="Verdana" pitchFamily="34" charset="0"/>
                          <a:ea typeface="Verdana" pitchFamily="34" charset="0"/>
                          <a:cs typeface="Verdana" pitchFamily="34" charset="0"/>
                        </a:rPr>
                        <a:t>O</a:t>
                      </a:r>
                    </a:p>
                    <a:p>
                      <a:pPr algn="ctr"/>
                      <a:r>
                        <a:rPr lang="en-GB" sz="1400" dirty="0" smtClean="0">
                          <a:latin typeface="Verdana" pitchFamily="34" charset="0"/>
                          <a:ea typeface="Verdana" pitchFamily="34" charset="0"/>
                          <a:cs typeface="Verdana" pitchFamily="34" charset="0"/>
                        </a:rPr>
                        <a:t>C</a:t>
                      </a:r>
                    </a:p>
                    <a:p>
                      <a:pPr algn="ctr"/>
                      <a:r>
                        <a:rPr lang="en-GB" sz="1400" dirty="0" smtClean="0">
                          <a:latin typeface="Verdana" pitchFamily="34" charset="0"/>
                          <a:ea typeface="Verdana" pitchFamily="34" charset="0"/>
                          <a:cs typeface="Verdana" pitchFamily="34" charset="0"/>
                        </a:rPr>
                        <a:t>T</a:t>
                      </a:r>
                    </a:p>
                    <a:p>
                      <a:pPr algn="ctr"/>
                      <a:r>
                        <a:rPr lang="en-GB" sz="1400" dirty="0" smtClean="0">
                          <a:latin typeface="Verdana" pitchFamily="34" charset="0"/>
                          <a:ea typeface="Verdana" pitchFamily="34" charset="0"/>
                          <a:cs typeface="Verdana" pitchFamily="34" charset="0"/>
                        </a:rPr>
                        <a:t>O</a:t>
                      </a:r>
                    </a:p>
                    <a:p>
                      <a:pPr algn="ctr"/>
                      <a:r>
                        <a:rPr lang="en-GB" sz="1400" dirty="0" smtClean="0">
                          <a:latin typeface="Verdana" pitchFamily="34" charset="0"/>
                          <a:ea typeface="Verdana" pitchFamily="34" charset="0"/>
                          <a:cs typeface="Verdana" pitchFamily="34" charset="0"/>
                        </a:rPr>
                        <a:t>R</a:t>
                      </a:r>
                    </a:p>
                    <a:p>
                      <a:pPr algn="ctr"/>
                      <a:endParaRPr lang="en-GB" sz="1400" dirty="0" smtClean="0">
                        <a:latin typeface="Verdana" pitchFamily="34" charset="0"/>
                        <a:ea typeface="Verdana" pitchFamily="34" charset="0"/>
                        <a:cs typeface="Verdana" pitchFamily="34" charset="0"/>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Doc’s wishes are communicated weakly. SU is offered numerous opportunities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to reject/ reconsider any proposal </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Diplomatically steers SU into choosing ‘best’ treatment option, e.g. by ruling out alternatives; reinforcing the decision; reassurance </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Contrary preferences of Doc and SU are communicated clearly. Doc doesn’t ‘back off’ in the face of resistance</a:t>
                      </a:r>
                    </a:p>
                  </a:txBody>
                  <a:tcPr horzOverflow="overflow"/>
                </a:tc>
              </a:tr>
              <a:tr h="1232935">
                <a:tc>
                  <a:txBody>
                    <a:bodyPr/>
                    <a:lstStyle/>
                    <a:p>
                      <a:pPr algn="ctr"/>
                      <a:r>
                        <a:rPr lang="en-GB" sz="1400" dirty="0" smtClean="0">
                          <a:latin typeface="Verdana" pitchFamily="34" charset="0"/>
                          <a:ea typeface="Verdana" pitchFamily="34" charset="0"/>
                          <a:cs typeface="Verdana" pitchFamily="34" charset="0"/>
                        </a:rPr>
                        <a:t>S.</a:t>
                      </a:r>
                    </a:p>
                    <a:p>
                      <a:pPr algn="ctr"/>
                      <a:r>
                        <a:rPr lang="en-GB" sz="1400" dirty="0" smtClean="0">
                          <a:latin typeface="Verdana" pitchFamily="34" charset="0"/>
                          <a:ea typeface="Verdana" pitchFamily="34" charset="0"/>
                          <a:cs typeface="Verdana" pitchFamily="34" charset="0"/>
                        </a:rPr>
                        <a:t>U</a:t>
                      </a:r>
                    </a:p>
                    <a:p>
                      <a:pPr algn="ctr"/>
                      <a:r>
                        <a:rPr lang="en-GB" sz="1400" dirty="0" smtClean="0">
                          <a:latin typeface="Verdana" pitchFamily="34" charset="0"/>
                          <a:ea typeface="Verdana" pitchFamily="34" charset="0"/>
                          <a:cs typeface="Verdana" pitchFamily="34" charset="0"/>
                        </a:rPr>
                        <a:t>SER</a:t>
                      </a:r>
                      <a:endParaRPr lang="en-GB" sz="1400" dirty="0">
                        <a:latin typeface="Verdana" pitchFamily="34" charset="0"/>
                        <a:ea typeface="Verdana" pitchFamily="34" charset="0"/>
                        <a:cs typeface="Verdana" pitchFamily="34" charset="0"/>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SU takes the initiative, e.g. by reframing the decision and asking for clarification before deciding</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SU cooperates and never explicitly resists being directed </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Overtly resists being directed and does not back down. Agreement is offered ‘grudgingly’ (e.g. “Yeah, if I have to”)</a:t>
                      </a:r>
                    </a:p>
                  </a:txBody>
                  <a:tcPr horzOverflow="overflow"/>
                </a:tc>
              </a:tr>
              <a:tr h="979759">
                <a:tc>
                  <a:txBody>
                    <a:bodyPr/>
                    <a:lstStyle/>
                    <a:p>
                      <a:pPr algn="ctr"/>
                      <a:r>
                        <a:rPr lang="en-GB" sz="1400" dirty="0" smtClean="0">
                          <a:latin typeface="Verdana" pitchFamily="34" charset="0"/>
                          <a:ea typeface="Verdana" pitchFamily="34" charset="0"/>
                          <a:cs typeface="Verdana" pitchFamily="34" charset="0"/>
                        </a:rPr>
                        <a:t>O</a:t>
                      </a:r>
                    </a:p>
                    <a:p>
                      <a:pPr algn="ctr"/>
                      <a:r>
                        <a:rPr lang="en-GB" sz="1400" dirty="0" smtClean="0">
                          <a:latin typeface="Verdana" pitchFamily="34" charset="0"/>
                          <a:ea typeface="Verdana" pitchFamily="34" charset="0"/>
                          <a:cs typeface="Verdana" pitchFamily="34" charset="0"/>
                        </a:rPr>
                        <a:t>W</a:t>
                      </a:r>
                    </a:p>
                    <a:p>
                      <a:pPr algn="ctr"/>
                      <a:r>
                        <a:rPr lang="en-GB" sz="1400" dirty="0" smtClean="0">
                          <a:latin typeface="Verdana" pitchFamily="34" charset="0"/>
                          <a:ea typeface="Verdana" pitchFamily="34" charset="0"/>
                          <a:cs typeface="Verdana" pitchFamily="34" charset="0"/>
                        </a:rPr>
                        <a:t>N</a:t>
                      </a:r>
                    </a:p>
                    <a:p>
                      <a:pPr algn="ctr"/>
                      <a:r>
                        <a:rPr lang="en-GB" sz="1400" dirty="0" smtClean="0">
                          <a:latin typeface="Verdana" pitchFamily="34" charset="0"/>
                          <a:ea typeface="Verdana" pitchFamily="34" charset="0"/>
                          <a:cs typeface="Verdana" pitchFamily="34" charset="0"/>
                        </a:rPr>
                        <a:t>E</a:t>
                      </a:r>
                    </a:p>
                    <a:p>
                      <a:pPr algn="ctr"/>
                      <a:r>
                        <a:rPr lang="en-GB" sz="1400" dirty="0" smtClean="0">
                          <a:latin typeface="Verdana" pitchFamily="34" charset="0"/>
                          <a:ea typeface="Verdana" pitchFamily="34" charset="0"/>
                          <a:cs typeface="Verdana" pitchFamily="34" charset="0"/>
                        </a:rPr>
                        <a:t>R</a:t>
                      </a:r>
                      <a:endParaRPr lang="en-GB" sz="1400" dirty="0">
                        <a:latin typeface="Verdana" pitchFamily="34" charset="0"/>
                        <a:ea typeface="Verdana" pitchFamily="34" charset="0"/>
                        <a:cs typeface="Verdana" pitchFamily="34" charset="0"/>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SU is allowed to decide and accepts shared ownership</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SU ‘has it the doctor’s way’ and literally chooses</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It is clear to all that it’s Doc’s decision, despite SU agreeing to it</a:t>
                      </a:r>
                    </a:p>
                  </a:txBody>
                  <a:tcPr horzOverflow="overflow"/>
                </a:tc>
              </a:tr>
            </a:tbl>
          </a:graphicData>
        </a:graphic>
      </p:graphicFrame>
    </p:spTree>
    <p:extLst>
      <p:ext uri="{BB962C8B-B14F-4D97-AF65-F5344CB8AC3E}">
        <p14:creationId xmlns:p14="http://schemas.microsoft.com/office/powerpoint/2010/main" val="2003460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523220"/>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A ‘Pressured’ Shared Decision </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412776"/>
            <a:ext cx="8429684" cy="4608512"/>
          </a:xfrm>
        </p:spPr>
        <p:txBody>
          <a:bodyPr>
            <a:normAutofit fontScale="25000" lnSpcReduction="20000"/>
          </a:bodyPr>
          <a:lstStyle/>
          <a:p>
            <a:pPr marL="457200" indent="-457200">
              <a:buFont typeface="+mj-lt"/>
              <a:buAutoNum type="arabicPeriod"/>
            </a:pPr>
            <a:r>
              <a:rPr lang="en-GB" sz="6400" dirty="0" smtClean="0">
                <a:latin typeface="Verdana" pitchFamily="34" charset="0"/>
                <a:ea typeface="Verdana" pitchFamily="34" charset="0"/>
                <a:cs typeface="Verdana" pitchFamily="34" charset="0"/>
              </a:rPr>
              <a:t>Doctor: You know </a:t>
            </a:r>
            <a:r>
              <a:rPr lang="en-GB" sz="6400" dirty="0" err="1" smtClean="0">
                <a:latin typeface="Verdana" pitchFamily="34" charset="0"/>
                <a:ea typeface="Verdana" pitchFamily="34" charset="0"/>
                <a:cs typeface="Verdana" pitchFamily="34" charset="0"/>
              </a:rPr>
              <a:t>olanzapine</a:t>
            </a:r>
            <a:r>
              <a:rPr lang="en-GB" sz="6400" dirty="0" smtClean="0">
                <a:latin typeface="Verdana" pitchFamily="34" charset="0"/>
                <a:ea typeface="Verdana" pitchFamily="34" charset="0"/>
                <a:cs typeface="Verdana" pitchFamily="34" charset="0"/>
              </a:rPr>
              <a:t> isn’t the only drug?</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I know it isn’t</a:t>
            </a:r>
          </a:p>
          <a:p>
            <a:pPr marL="457200" indent="-457200">
              <a:buFont typeface="+mj-lt"/>
              <a:buAutoNum type="arabicPeriod"/>
            </a:pPr>
            <a:r>
              <a:rPr lang="en-GB" sz="6400" dirty="0" smtClean="0">
                <a:latin typeface="Verdana" pitchFamily="34" charset="0"/>
                <a:ea typeface="Verdana" pitchFamily="34" charset="0"/>
                <a:cs typeface="Verdana" pitchFamily="34" charset="0"/>
              </a:rPr>
              <a:t>Doctor: There are others as well, lots of others</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Mm</a:t>
            </a:r>
          </a:p>
          <a:p>
            <a:pPr marL="457200" indent="-457200">
              <a:buFont typeface="+mj-lt"/>
              <a:buAutoNum type="arabicPeriod"/>
            </a:pPr>
            <a:r>
              <a:rPr lang="en-GB" sz="6400" dirty="0" smtClean="0">
                <a:latin typeface="Verdana" pitchFamily="34" charset="0"/>
                <a:ea typeface="Verdana" pitchFamily="34" charset="0"/>
                <a:cs typeface="Verdana" pitchFamily="34" charset="0"/>
              </a:rPr>
              <a:t>Doctor: And </a:t>
            </a:r>
            <a:r>
              <a:rPr lang="en-GB" sz="6400" dirty="0" err="1" smtClean="0">
                <a:latin typeface="Verdana" pitchFamily="34" charset="0"/>
                <a:ea typeface="Verdana" pitchFamily="34" charset="0"/>
                <a:cs typeface="Verdana" pitchFamily="34" charset="0"/>
              </a:rPr>
              <a:t>olanzapine</a:t>
            </a:r>
            <a:r>
              <a:rPr lang="en-GB" sz="6400" dirty="0" smtClean="0">
                <a:latin typeface="Verdana" pitchFamily="34" charset="0"/>
                <a:ea typeface="Verdana" pitchFamily="34" charset="0"/>
                <a:cs typeface="Verdana" pitchFamily="34" charset="0"/>
              </a:rPr>
              <a:t>, you may have found isn’t the drug for you</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Well</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 You used to have </a:t>
            </a:r>
            <a:r>
              <a:rPr lang="en-GB" sz="6400" b="1" dirty="0" err="1" smtClean="0">
                <a:latin typeface="Verdana" pitchFamily="34" charset="0"/>
                <a:ea typeface="Verdana" pitchFamily="34" charset="0"/>
                <a:cs typeface="Verdana" pitchFamily="34" charset="0"/>
              </a:rPr>
              <a:t>sulpiride</a:t>
            </a:r>
            <a:r>
              <a:rPr lang="en-GB" sz="6400" b="1" dirty="0" smtClean="0">
                <a:latin typeface="Verdana" pitchFamily="34" charset="0"/>
                <a:ea typeface="Verdana" pitchFamily="34" charset="0"/>
                <a:cs typeface="Verdana" pitchFamily="34" charset="0"/>
              </a:rPr>
              <a:t> </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Yes</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 What </a:t>
            </a:r>
            <a:r>
              <a:rPr lang="en-GB" sz="6400" b="1" dirty="0" err="1" smtClean="0">
                <a:latin typeface="Verdana" pitchFamily="34" charset="0"/>
                <a:ea typeface="Verdana" pitchFamily="34" charset="0"/>
                <a:cs typeface="Verdana" pitchFamily="34" charset="0"/>
              </a:rPr>
              <a:t>d’you</a:t>
            </a:r>
            <a:r>
              <a:rPr lang="en-GB" sz="6400" b="1" dirty="0" smtClean="0">
                <a:latin typeface="Verdana" pitchFamily="34" charset="0"/>
                <a:ea typeface="Verdana" pitchFamily="34" charset="0"/>
                <a:cs typeface="Verdana" pitchFamily="34" charset="0"/>
              </a:rPr>
              <a:t> think of that?</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That was alright, that solved the problem immediately [pause]</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When I was in prison</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a:t>
            </a:r>
            <a:r>
              <a:rPr lang="en-GB" sz="6400" dirty="0" smtClean="0">
                <a:latin typeface="Verdana" pitchFamily="34" charset="0"/>
                <a:ea typeface="Verdana" pitchFamily="34" charset="0"/>
                <a:cs typeface="Verdana" pitchFamily="34" charset="0"/>
              </a:rPr>
              <a:t> </a:t>
            </a:r>
            <a:r>
              <a:rPr lang="en-GB" sz="6400" b="1" dirty="0" smtClean="0">
                <a:latin typeface="Verdana" pitchFamily="34" charset="0"/>
                <a:ea typeface="Verdana" pitchFamily="34" charset="0"/>
                <a:cs typeface="Verdana" pitchFamily="34" charset="0"/>
              </a:rPr>
              <a:t>Would you take it now? </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she gave me </a:t>
            </a:r>
            <a:r>
              <a:rPr lang="en-GB" sz="6400" dirty="0" err="1" smtClean="0">
                <a:latin typeface="Verdana" pitchFamily="34" charset="0"/>
                <a:ea typeface="Verdana" pitchFamily="34" charset="0"/>
                <a:cs typeface="Verdana" pitchFamily="34" charset="0"/>
              </a:rPr>
              <a:t>sulpiride</a:t>
            </a:r>
            <a:r>
              <a:rPr lang="en-GB" sz="6400" dirty="0" smtClean="0">
                <a:latin typeface="Verdana" pitchFamily="34" charset="0"/>
                <a:ea typeface="Verdana" pitchFamily="34" charset="0"/>
                <a:cs typeface="Verdana" pitchFamily="34" charset="0"/>
              </a:rPr>
              <a:t> and that was it</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 Would you take it?</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no problem at all</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 Would you take it now instead of </a:t>
            </a:r>
            <a:r>
              <a:rPr lang="en-GB" sz="6400" b="1" dirty="0" err="1" smtClean="0">
                <a:latin typeface="Verdana" pitchFamily="34" charset="0"/>
                <a:ea typeface="Verdana" pitchFamily="34" charset="0"/>
                <a:cs typeface="Verdana" pitchFamily="34" charset="0"/>
              </a:rPr>
              <a:t>olanzapine</a:t>
            </a:r>
            <a:r>
              <a:rPr lang="en-GB" sz="6400" b="1" dirty="0" smtClean="0">
                <a:latin typeface="Verdana" pitchFamily="34" charset="0"/>
                <a:ea typeface="Verdana" pitchFamily="34" charset="0"/>
                <a:cs typeface="Verdana" pitchFamily="34" charset="0"/>
              </a:rPr>
              <a:t>?</a:t>
            </a:r>
          </a:p>
          <a:p>
            <a:pPr marL="457200" indent="-457200">
              <a:buFont typeface="+mj-lt"/>
              <a:buAutoNum type="arabicPeriod"/>
            </a:pPr>
            <a:r>
              <a:rPr lang="en-GB" sz="6400" dirty="0" smtClean="0">
                <a:latin typeface="Verdana" pitchFamily="34" charset="0"/>
                <a:ea typeface="Verdana" pitchFamily="34" charset="0"/>
                <a:cs typeface="Verdana" pitchFamily="34" charset="0"/>
              </a:rPr>
              <a:t>Patient: Sorry?</a:t>
            </a:r>
          </a:p>
          <a:p>
            <a:pPr marL="457200" indent="-457200">
              <a:buFont typeface="+mj-lt"/>
              <a:buAutoNum type="arabicPeriod"/>
            </a:pPr>
            <a:r>
              <a:rPr lang="en-GB" sz="6400" b="1" dirty="0" smtClean="0">
                <a:latin typeface="Verdana" pitchFamily="34" charset="0"/>
                <a:ea typeface="Verdana" pitchFamily="34" charset="0"/>
                <a:cs typeface="Verdana" pitchFamily="34" charset="0"/>
              </a:rPr>
              <a:t>Doctor: Would you take it now instead of </a:t>
            </a:r>
            <a:r>
              <a:rPr lang="en-GB" sz="6400" b="1" dirty="0" err="1" smtClean="0">
                <a:latin typeface="Verdana" pitchFamily="34" charset="0"/>
                <a:ea typeface="Verdana" pitchFamily="34" charset="0"/>
                <a:cs typeface="Verdana" pitchFamily="34" charset="0"/>
              </a:rPr>
              <a:t>olanzapine</a:t>
            </a:r>
            <a:r>
              <a:rPr lang="en-GB" sz="6400" b="1" dirty="0" smtClean="0">
                <a:latin typeface="Verdana" pitchFamily="34" charset="0"/>
                <a:ea typeface="Verdana" pitchFamily="34" charset="0"/>
                <a:cs typeface="Verdana" pitchFamily="34" charset="0"/>
              </a:rPr>
              <a:t>?</a:t>
            </a:r>
          </a:p>
          <a:p>
            <a:pPr marL="457200" indent="-457200">
              <a:buFont typeface="+mj-lt"/>
              <a:buAutoNum type="arabicPeriod"/>
            </a:pPr>
            <a:r>
              <a:rPr lang="en-GB" sz="6400" b="1" dirty="0" smtClean="0">
                <a:latin typeface="Verdana" pitchFamily="34" charset="0"/>
                <a:ea typeface="Verdana" pitchFamily="34" charset="0"/>
                <a:cs typeface="Verdana" pitchFamily="34" charset="0"/>
              </a:rPr>
              <a:t>Patient: Yeah if I had to</a:t>
            </a:r>
          </a:p>
          <a:p>
            <a:pPr>
              <a:spcAft>
                <a:spcPts val="1800"/>
              </a:spcAft>
              <a:buClr>
                <a:srgbClr val="660066"/>
              </a:buClr>
              <a:buSzPct val="130000"/>
              <a:buNone/>
            </a:pPr>
            <a:endParaRPr lang="en-GB" sz="2400" dirty="0" smtClean="0">
              <a:latin typeface="Verdana" pitchFamily="34" charset="0"/>
              <a:ea typeface="Verdana" pitchFamily="34" charset="0"/>
              <a:cs typeface="Verdana" pitchFamily="34" charset="0"/>
            </a:endParaRPr>
          </a:p>
          <a:p>
            <a:endParaRPr lang="en-GB" sz="24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954107"/>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Conclusions &amp; Recommendations  </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412776"/>
            <a:ext cx="8429684" cy="4608512"/>
          </a:xfrm>
        </p:spPr>
        <p:txBody>
          <a:bodyPr>
            <a:normAutofit lnSpcReduction="10000"/>
          </a:bodyPr>
          <a:lstStyle/>
          <a:p>
            <a:endParaRPr lang="en-GB" sz="2400" dirty="0" smtClean="0">
              <a:latin typeface="Verdana" pitchFamily="34" charset="0"/>
              <a:ea typeface="Verdana" pitchFamily="34" charset="0"/>
              <a:cs typeface="Verdana" pitchFamily="34" charset="0"/>
            </a:endParaRPr>
          </a:p>
          <a:p>
            <a:r>
              <a:rPr lang="en-GB" sz="2400" dirty="0" smtClean="0">
                <a:latin typeface="Verdana" pitchFamily="34" charset="0"/>
                <a:ea typeface="Verdana" pitchFamily="34" charset="0"/>
                <a:cs typeface="Verdana" pitchFamily="34" charset="0"/>
              </a:rPr>
              <a:t>Some shared decisions are more open to the service user than others</a:t>
            </a:r>
          </a:p>
          <a:p>
            <a:r>
              <a:rPr lang="en-GB" sz="2400" dirty="0" smtClean="0">
                <a:latin typeface="Verdana" pitchFamily="34" charset="0"/>
                <a:ea typeface="Verdana" pitchFamily="34" charset="0"/>
                <a:cs typeface="Verdana" pitchFamily="34" charset="0"/>
              </a:rPr>
              <a:t>The benefits of SDM will be lost if the decision is not </a:t>
            </a:r>
            <a:r>
              <a:rPr lang="en-GB" sz="2400" u="sng" dirty="0" smtClean="0">
                <a:latin typeface="Verdana" pitchFamily="34" charset="0"/>
                <a:ea typeface="Verdana" pitchFamily="34" charset="0"/>
                <a:cs typeface="Verdana" pitchFamily="34" charset="0"/>
              </a:rPr>
              <a:t>experienced</a:t>
            </a:r>
            <a:r>
              <a:rPr lang="en-GB" sz="2400" dirty="0" smtClean="0">
                <a:latin typeface="Verdana" pitchFamily="34" charset="0"/>
                <a:ea typeface="Verdana" pitchFamily="34" charset="0"/>
                <a:cs typeface="Verdana" pitchFamily="34" charset="0"/>
              </a:rPr>
              <a:t> as shared by the service user </a:t>
            </a:r>
          </a:p>
          <a:p>
            <a:r>
              <a:rPr lang="en-GB" sz="2400" dirty="0" smtClean="0">
                <a:latin typeface="Verdana" pitchFamily="34" charset="0"/>
                <a:ea typeface="Verdana" pitchFamily="34" charset="0"/>
                <a:cs typeface="Verdana" pitchFamily="34" charset="0"/>
              </a:rPr>
              <a:t>Psychiatrists readily engaged with a concern of theirs (non adherence) but were less good at engaging with something that concerns many service users (sedation)</a:t>
            </a:r>
          </a:p>
          <a:p>
            <a:r>
              <a:rPr lang="en-GB" sz="2400" dirty="0" smtClean="0">
                <a:latin typeface="Verdana" pitchFamily="34" charset="0"/>
                <a:ea typeface="Verdana" pitchFamily="34" charset="0"/>
                <a:cs typeface="Verdana" pitchFamily="34" charset="0"/>
              </a:rPr>
              <a:t>Psychiatrists should apply the same listening skills to disclosures of </a:t>
            </a:r>
            <a:r>
              <a:rPr lang="en-GB" sz="2400" smtClean="0">
                <a:latin typeface="Verdana" pitchFamily="34" charset="0"/>
                <a:ea typeface="Verdana" pitchFamily="34" charset="0"/>
                <a:cs typeface="Verdana" pitchFamily="34" charset="0"/>
              </a:rPr>
              <a:t>troubling adverse effects </a:t>
            </a:r>
            <a:r>
              <a:rPr lang="en-GB" sz="2400" dirty="0" smtClean="0">
                <a:latin typeface="Verdana" pitchFamily="34" charset="0"/>
                <a:ea typeface="Verdana" pitchFamily="34" charset="0"/>
                <a:cs typeface="Verdana" pitchFamily="34" charset="0"/>
              </a:rPr>
              <a:t>as they apply to reports of non-adherence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523220"/>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Group Work &amp; Discussion </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412776"/>
            <a:ext cx="8429684" cy="4608512"/>
          </a:xfrm>
        </p:spPr>
        <p:txBody>
          <a:bodyPr>
            <a:normAutofit lnSpcReduction="10000"/>
          </a:bodyPr>
          <a:lstStyle/>
          <a:p>
            <a:pPr>
              <a:buNone/>
            </a:pPr>
            <a:r>
              <a:rPr lang="en-GB" sz="2400" b="1" dirty="0" smtClean="0">
                <a:latin typeface="Verdana" pitchFamily="34" charset="0"/>
                <a:ea typeface="Verdana" pitchFamily="34" charset="0"/>
                <a:cs typeface="Verdana" pitchFamily="34" charset="0"/>
              </a:rPr>
              <a:t>Video vignettes</a:t>
            </a:r>
          </a:p>
          <a:p>
            <a:pPr marL="857250" lvl="1" indent="-457200">
              <a:buNone/>
            </a:pPr>
            <a:r>
              <a:rPr lang="en-GB" sz="2400" dirty="0" smtClean="0">
                <a:latin typeface="Verdana" pitchFamily="34" charset="0"/>
                <a:ea typeface="Verdana" pitchFamily="34" charset="0"/>
                <a:cs typeface="Verdana" pitchFamily="34" charset="0"/>
              </a:rPr>
              <a:t>“Not taking any medication”</a:t>
            </a:r>
          </a:p>
          <a:p>
            <a:pPr marL="857250" lvl="1" indent="-457200">
              <a:buNone/>
            </a:pPr>
            <a:r>
              <a:rPr lang="en-GB" sz="2400" dirty="0" smtClean="0">
                <a:latin typeface="Verdana" pitchFamily="34" charset="0"/>
                <a:ea typeface="Verdana" pitchFamily="34" charset="0"/>
                <a:cs typeface="Verdana" pitchFamily="34" charset="0"/>
              </a:rPr>
              <a:t>“Out for the count”</a:t>
            </a:r>
          </a:p>
          <a:p>
            <a:pPr marL="857250" lvl="1" indent="-457200">
              <a:buNone/>
            </a:pPr>
            <a:r>
              <a:rPr lang="en-GB" sz="2400" dirty="0" smtClean="0">
                <a:latin typeface="Verdana" pitchFamily="34" charset="0"/>
                <a:ea typeface="Verdana" pitchFamily="34" charset="0"/>
                <a:cs typeface="Verdana" pitchFamily="34" charset="0"/>
              </a:rPr>
              <a:t>“We’ve got three choices”</a:t>
            </a:r>
          </a:p>
          <a:p>
            <a:pPr marL="457200" indent="-457200">
              <a:buFont typeface="+mj-lt"/>
              <a:buAutoNum type="arabicPeriod"/>
            </a:pPr>
            <a:endParaRPr lang="en-GB" sz="2400" dirty="0" smtClean="0">
              <a:latin typeface="Verdana" pitchFamily="34" charset="0"/>
              <a:ea typeface="Verdana" pitchFamily="34" charset="0"/>
              <a:cs typeface="Verdana" pitchFamily="34" charset="0"/>
            </a:endParaRPr>
          </a:p>
          <a:p>
            <a:pPr marL="457200" indent="-457200">
              <a:buNone/>
            </a:pPr>
            <a:r>
              <a:rPr lang="en-GB" sz="2400" b="1" dirty="0" smtClean="0">
                <a:latin typeface="Verdana" pitchFamily="34" charset="0"/>
                <a:ea typeface="Verdana" pitchFamily="34" charset="0"/>
                <a:cs typeface="Verdana" pitchFamily="34" charset="0"/>
              </a:rPr>
              <a:t>Discussion might consider</a:t>
            </a:r>
          </a:p>
          <a:p>
            <a:pPr marL="457200" indent="-457200"/>
            <a:r>
              <a:rPr lang="en-GB" sz="2400" dirty="0" smtClean="0">
                <a:latin typeface="Verdana" pitchFamily="34" charset="0"/>
                <a:ea typeface="Verdana" pitchFamily="34" charset="0"/>
                <a:cs typeface="Verdana" pitchFamily="34" charset="0"/>
              </a:rPr>
              <a:t>What is involved in making prescribing decisions that are truly shared from a service user’s point of view?</a:t>
            </a:r>
          </a:p>
          <a:p>
            <a:pPr marL="457200" indent="-457200"/>
            <a:r>
              <a:rPr lang="en-GB" sz="2400" dirty="0" smtClean="0">
                <a:latin typeface="Verdana" pitchFamily="34" charset="0"/>
                <a:ea typeface="Verdana" pitchFamily="34" charset="0"/>
                <a:cs typeface="Verdana" pitchFamily="34" charset="0"/>
              </a:rPr>
              <a:t>Is CPD a good vehicle for encouraging critical self-reflection in MH professionals and </a:t>
            </a:r>
            <a:r>
              <a:rPr lang="en-GB" sz="2400" smtClean="0">
                <a:latin typeface="Verdana" pitchFamily="34" charset="0"/>
                <a:ea typeface="Verdana" pitchFamily="34" charset="0"/>
                <a:cs typeface="Verdana" pitchFamily="34" charset="0"/>
              </a:rPr>
              <a:t>improving decision-making?</a:t>
            </a:r>
            <a:endParaRPr lang="en-GB" sz="24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523220"/>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Aims of Workshop</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600200"/>
            <a:ext cx="8429684" cy="4525963"/>
          </a:xfrm>
        </p:spPr>
        <p:txBody>
          <a:bodyPr>
            <a:normAutofit lnSpcReduction="10000"/>
          </a:bodyPr>
          <a:lstStyle/>
          <a:p>
            <a:pPr>
              <a:buClr>
                <a:srgbClr val="660066"/>
              </a:buClr>
              <a:buSzPct val="130000"/>
              <a:buFont typeface="Wingdings" pitchFamily="2" charset="2"/>
              <a:buChar char="§"/>
            </a:pPr>
            <a:r>
              <a:rPr lang="en-GB" sz="2400" dirty="0" smtClean="0">
                <a:latin typeface="Verdana" pitchFamily="34" charset="0"/>
                <a:ea typeface="Verdana" pitchFamily="34" charset="0"/>
                <a:cs typeface="Verdana" pitchFamily="34" charset="0"/>
              </a:rPr>
              <a:t>Outline </a:t>
            </a:r>
            <a:r>
              <a:rPr lang="en-GB" sz="2400" dirty="0" err="1" smtClean="0">
                <a:latin typeface="Verdana" pitchFamily="34" charset="0"/>
                <a:ea typeface="Verdana" pitchFamily="34" charset="0"/>
                <a:cs typeface="Verdana" pitchFamily="34" charset="0"/>
              </a:rPr>
              <a:t>RCPsych’s</a:t>
            </a:r>
            <a:r>
              <a:rPr lang="en-GB" sz="2400" dirty="0" smtClean="0">
                <a:latin typeface="Verdana" pitchFamily="34" charset="0"/>
                <a:ea typeface="Verdana" pitchFamily="34" charset="0"/>
                <a:cs typeface="Verdana" pitchFamily="34" charset="0"/>
              </a:rPr>
              <a:t> Online CPD programme </a:t>
            </a:r>
          </a:p>
          <a:p>
            <a:pPr>
              <a:buClr>
                <a:srgbClr val="660066"/>
              </a:buClr>
              <a:buSzPct val="130000"/>
              <a:buFont typeface="Wingdings" pitchFamily="2" charset="2"/>
              <a:buChar char="§"/>
            </a:pPr>
            <a:r>
              <a:rPr lang="en-GB" sz="2400" dirty="0" smtClean="0">
                <a:latin typeface="Verdana" pitchFamily="34" charset="0"/>
                <a:ea typeface="Verdana" pitchFamily="34" charset="0"/>
                <a:cs typeface="Verdana" pitchFamily="34" charset="0"/>
              </a:rPr>
              <a:t>Present selected findings from our research about how antipsychotic prescribing decisions are made </a:t>
            </a:r>
          </a:p>
          <a:p>
            <a:pPr>
              <a:buClr>
                <a:srgbClr val="660066"/>
              </a:buClr>
              <a:buSzPct val="130000"/>
              <a:buFont typeface="Wingdings" pitchFamily="2" charset="2"/>
              <a:buChar char="§"/>
            </a:pPr>
            <a:r>
              <a:rPr lang="en-GB" sz="2400" dirty="0" smtClean="0">
                <a:latin typeface="Verdana" pitchFamily="34" charset="0"/>
                <a:ea typeface="Verdana" pitchFamily="34" charset="0"/>
                <a:cs typeface="Verdana" pitchFamily="34" charset="0"/>
              </a:rPr>
              <a:t>Work through videoed examples of antipsychotic decisions, taken from CPD module based on our research</a:t>
            </a:r>
          </a:p>
          <a:p>
            <a:pPr>
              <a:buClr>
                <a:srgbClr val="660066"/>
              </a:buClr>
              <a:buSzPct val="130000"/>
              <a:buFont typeface="Wingdings" pitchFamily="2" charset="2"/>
              <a:buChar char="§"/>
            </a:pPr>
            <a:r>
              <a:rPr lang="en-GB" sz="2400" dirty="0" smtClean="0">
                <a:latin typeface="Verdana" pitchFamily="34" charset="0"/>
                <a:ea typeface="Verdana" pitchFamily="34" charset="0"/>
                <a:cs typeface="Verdana" pitchFamily="34" charset="0"/>
              </a:rPr>
              <a:t>Discuss what is involved in making prescribing decisions that are truly shared from a service user’s point of view</a:t>
            </a:r>
          </a:p>
          <a:p>
            <a:pPr>
              <a:buClr>
                <a:srgbClr val="660066"/>
              </a:buClr>
              <a:buSzPct val="130000"/>
              <a:buNone/>
            </a:pPr>
            <a:endParaRPr lang="en-GB" sz="1400" dirty="0" smtClean="0">
              <a:latin typeface="Verdana" pitchFamily="34" charset="0"/>
              <a:ea typeface="Verdana" pitchFamily="34" charset="0"/>
              <a:cs typeface="Verdana" pitchFamily="34" charset="0"/>
            </a:endParaRPr>
          </a:p>
          <a:p>
            <a:pPr marL="0" indent="0">
              <a:buNone/>
            </a:pPr>
            <a:r>
              <a:rPr lang="en-GB" sz="2000" i="1" dirty="0" smtClean="0">
                <a:latin typeface="Verdana" pitchFamily="34" charset="0"/>
                <a:ea typeface="Verdana" pitchFamily="34" charset="0"/>
                <a:cs typeface="Verdana" pitchFamily="34" charset="0"/>
              </a:rPr>
              <a:t>Approx 20 minutes presentation, 40 minutes group work and discussion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523220"/>
          </a:xfrm>
          <a:prstGeom prst="rect">
            <a:avLst/>
          </a:prstGeom>
          <a:noFill/>
        </p:spPr>
        <p:txBody>
          <a:bodyPr wrap="square" rtlCol="0">
            <a:spAutoFit/>
          </a:bodyPr>
          <a:lstStyle/>
          <a:p>
            <a:pPr algn="ctr"/>
            <a:r>
              <a:rPr lang="en-GB" sz="2800" b="1" dirty="0" err="1" smtClean="0">
                <a:solidFill>
                  <a:srgbClr val="660066"/>
                </a:solidFill>
                <a:latin typeface="Verdana" pitchFamily="34" charset="0"/>
                <a:ea typeface="Verdana" pitchFamily="34" charset="0"/>
                <a:cs typeface="Verdana" pitchFamily="34" charset="0"/>
              </a:rPr>
              <a:t>RCPsych’s</a:t>
            </a:r>
            <a:r>
              <a:rPr lang="en-GB" sz="2800" b="1" dirty="0" smtClean="0">
                <a:solidFill>
                  <a:srgbClr val="660066"/>
                </a:solidFill>
                <a:latin typeface="Verdana" pitchFamily="34" charset="0"/>
                <a:ea typeface="Verdana" pitchFamily="34" charset="0"/>
                <a:cs typeface="Verdana" pitchFamily="34" charset="0"/>
              </a:rPr>
              <a:t> CPD Online</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251520" y="1484785"/>
            <a:ext cx="8892480" cy="4444546"/>
          </a:xfrm>
        </p:spPr>
        <p:txBody>
          <a:bodyPr>
            <a:normAutofit/>
          </a:bodyPr>
          <a:lstStyle/>
          <a:p>
            <a:endParaRPr lang="en-GB" sz="2400" dirty="0" smtClean="0">
              <a:latin typeface="Verdana" pitchFamily="34" charset="0"/>
              <a:ea typeface="Verdana" pitchFamily="34" charset="0"/>
              <a:cs typeface="Verdana" pitchFamily="34" charset="0"/>
            </a:endParaRPr>
          </a:p>
          <a:p>
            <a:pPr lvl="0">
              <a:buFont typeface="Wingdings" pitchFamily="2" charset="2"/>
              <a:buChar char="§"/>
            </a:pPr>
            <a:r>
              <a:rPr lang="en-GB" sz="2400" dirty="0" smtClean="0">
                <a:latin typeface="Verdana" pitchFamily="34" charset="0"/>
                <a:ea typeface="Verdana" pitchFamily="34" charset="0"/>
                <a:cs typeface="Verdana" pitchFamily="34" charset="0"/>
              </a:rPr>
              <a:t>Interactive, web-based learning</a:t>
            </a:r>
          </a:p>
          <a:p>
            <a:pPr lvl="0">
              <a:buFont typeface="Wingdings" pitchFamily="2" charset="2"/>
              <a:buChar char="§"/>
            </a:pPr>
            <a:r>
              <a:rPr lang="en-GB" sz="2400" dirty="0" smtClean="0">
                <a:latin typeface="Verdana" pitchFamily="34" charset="0"/>
                <a:ea typeface="Verdana" pitchFamily="34" charset="0"/>
                <a:cs typeface="Verdana" pitchFamily="34" charset="0"/>
              </a:rPr>
              <a:t>Relevant for qualified psychiatrists, trainees and other MH professionals</a:t>
            </a:r>
          </a:p>
          <a:p>
            <a:pPr lvl="0">
              <a:buFont typeface="Wingdings" pitchFamily="2" charset="2"/>
              <a:buChar char="§"/>
            </a:pPr>
            <a:r>
              <a:rPr lang="en-GB" sz="2400" dirty="0" smtClean="0">
                <a:latin typeface="Verdana" pitchFamily="34" charset="0"/>
                <a:ea typeface="Verdana" pitchFamily="34" charset="0"/>
                <a:cs typeface="Verdana" pitchFamily="34" charset="0"/>
              </a:rPr>
              <a:t>160+ live modules – each takes 30–90 </a:t>
            </a:r>
            <a:r>
              <a:rPr lang="en-GB" sz="2400" dirty="0" err="1" smtClean="0">
                <a:latin typeface="Verdana" pitchFamily="34" charset="0"/>
                <a:ea typeface="Verdana" pitchFamily="34" charset="0"/>
                <a:cs typeface="Verdana" pitchFamily="34" charset="0"/>
              </a:rPr>
              <a:t>mins</a:t>
            </a:r>
            <a:r>
              <a:rPr lang="en-GB" sz="2400" dirty="0" smtClean="0">
                <a:latin typeface="Verdana" pitchFamily="34" charset="0"/>
                <a:ea typeface="Verdana" pitchFamily="34" charset="0"/>
                <a:cs typeface="Verdana" pitchFamily="34" charset="0"/>
              </a:rPr>
              <a:t>  </a:t>
            </a:r>
          </a:p>
          <a:p>
            <a:pPr lvl="0">
              <a:buFont typeface="Wingdings" pitchFamily="2" charset="2"/>
              <a:buChar char="§"/>
            </a:pPr>
            <a:r>
              <a:rPr lang="en-GB" sz="2400" dirty="0" smtClean="0">
                <a:latin typeface="Verdana" pitchFamily="34" charset="0"/>
                <a:ea typeface="Verdana" pitchFamily="34" charset="0"/>
                <a:cs typeface="Verdana" pitchFamily="34" charset="0"/>
              </a:rPr>
              <a:t>Can provide up to half of psychiatrists’ annual CPD hours</a:t>
            </a:r>
          </a:p>
          <a:p>
            <a:pPr lvl="0">
              <a:buFont typeface="Wingdings" pitchFamily="2" charset="2"/>
              <a:buChar char="§"/>
            </a:pPr>
            <a:r>
              <a:rPr lang="en-GB" sz="2400" dirty="0" smtClean="0">
                <a:latin typeface="Verdana" pitchFamily="34" charset="0"/>
                <a:ea typeface="Verdana" pitchFamily="34" charset="0"/>
                <a:cs typeface="Verdana" pitchFamily="34" charset="0"/>
              </a:rPr>
              <a:t>Vehicle for disseminating research and encouraging critical self-reflection about SDM in frontline staff?    </a:t>
            </a:r>
          </a:p>
          <a:p>
            <a:pPr>
              <a:lnSpc>
                <a:spcPct val="110000"/>
              </a:lnSpc>
              <a:buClr>
                <a:srgbClr val="660066"/>
              </a:buClr>
              <a:buSzPct val="130000"/>
              <a:buFont typeface="Wingdings" charset="2"/>
              <a:buChar char="§"/>
            </a:pPr>
            <a:endParaRPr lang="en-GB" sz="33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1384995"/>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How Patient Centred are You?:  Shared Decision Making in Psychiatric Practice</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2143116"/>
            <a:ext cx="8258204" cy="3934637"/>
          </a:xfrm>
        </p:spPr>
        <p:txBody>
          <a:bodyPr>
            <a:normAutofit fontScale="92500" lnSpcReduction="20000"/>
          </a:bodyPr>
          <a:lstStyle/>
          <a:p>
            <a:pPr>
              <a:buClr>
                <a:srgbClr val="660066"/>
              </a:buClr>
              <a:buSzPct val="130000"/>
              <a:buFont typeface="Wingdings" pitchFamily="2" charset="2"/>
              <a:buChar char="§"/>
            </a:pPr>
            <a:r>
              <a:rPr lang="en-GB" sz="2800" dirty="0" smtClean="0">
                <a:latin typeface="Verdana" pitchFamily="34" charset="0"/>
                <a:ea typeface="Verdana" pitchFamily="34" charset="0"/>
                <a:cs typeface="Verdana" pitchFamily="34" charset="0"/>
              </a:rPr>
              <a:t>Learning about:</a:t>
            </a:r>
          </a:p>
          <a:p>
            <a:pPr marL="857250" lvl="1" indent="-457200">
              <a:buClr>
                <a:srgbClr val="660066"/>
              </a:buClr>
              <a:buSzPct val="130000"/>
              <a:buFont typeface="Wingdings" pitchFamily="2" charset="2"/>
              <a:buChar char="Ø"/>
            </a:pPr>
            <a:r>
              <a:rPr lang="en-GB" sz="2400" dirty="0" smtClean="0">
                <a:latin typeface="Verdana" pitchFamily="34" charset="0"/>
                <a:ea typeface="Verdana" pitchFamily="34" charset="0"/>
                <a:cs typeface="Verdana" pitchFamily="34" charset="0"/>
              </a:rPr>
              <a:t>Shared decision making in medical and psychiatric practice</a:t>
            </a:r>
          </a:p>
          <a:p>
            <a:pPr marL="857250" lvl="1" indent="-457200">
              <a:buClr>
                <a:srgbClr val="660066"/>
              </a:buClr>
              <a:buSzPct val="130000"/>
              <a:buFont typeface="Wingdings" pitchFamily="2" charset="2"/>
              <a:buChar char="Ø"/>
            </a:pPr>
            <a:r>
              <a:rPr lang="en-GB" sz="2400" dirty="0" smtClean="0">
                <a:latin typeface="Verdana" pitchFamily="34" charset="0"/>
                <a:ea typeface="Verdana" pitchFamily="34" charset="0"/>
                <a:cs typeface="Verdana" pitchFamily="34" charset="0"/>
              </a:rPr>
              <a:t>Informing patients about the nature of their condition and side effects of medication</a:t>
            </a:r>
          </a:p>
          <a:p>
            <a:pPr marL="857250" lvl="1" indent="-457200">
              <a:buClr>
                <a:srgbClr val="660066"/>
              </a:buClr>
              <a:buSzPct val="130000"/>
              <a:buFont typeface="Wingdings" pitchFamily="2" charset="2"/>
              <a:buChar char="Ø"/>
            </a:pPr>
            <a:r>
              <a:rPr lang="en-GB" sz="2400" dirty="0" smtClean="0">
                <a:latin typeface="Verdana" pitchFamily="34" charset="0"/>
                <a:ea typeface="Verdana" pitchFamily="34" charset="0"/>
                <a:cs typeface="Verdana" pitchFamily="34" charset="0"/>
              </a:rPr>
              <a:t>Engaging with patients’ concerns</a:t>
            </a:r>
          </a:p>
          <a:p>
            <a:pPr marL="857250" lvl="1" indent="-457200">
              <a:buClr>
                <a:srgbClr val="660066"/>
              </a:buClr>
              <a:buSzPct val="130000"/>
              <a:buFont typeface="Wingdings" pitchFamily="2" charset="2"/>
              <a:buChar char="Ø"/>
            </a:pPr>
            <a:r>
              <a:rPr lang="en-GB" sz="2400" dirty="0" smtClean="0">
                <a:latin typeface="Verdana" pitchFamily="34" charset="0"/>
                <a:ea typeface="Verdana" pitchFamily="34" charset="0"/>
                <a:cs typeface="Verdana" pitchFamily="34" charset="0"/>
              </a:rPr>
              <a:t>Making shared decisions</a:t>
            </a:r>
          </a:p>
          <a:p>
            <a:pPr marL="857250" lvl="1" indent="-457200">
              <a:buClr>
                <a:srgbClr val="660066"/>
              </a:buClr>
              <a:buSzPct val="130000"/>
              <a:buNone/>
            </a:pPr>
            <a:endParaRPr lang="en-GB" sz="2000" dirty="0" smtClean="0">
              <a:latin typeface="Verdana" pitchFamily="34" charset="0"/>
              <a:ea typeface="Verdana" pitchFamily="34" charset="0"/>
              <a:cs typeface="Verdana" pitchFamily="34" charset="0"/>
            </a:endParaRPr>
          </a:p>
          <a:p>
            <a:pPr marL="457200" indent="-457200">
              <a:buClr>
                <a:srgbClr val="660066"/>
              </a:buClr>
              <a:buSzPct val="130000"/>
              <a:buFont typeface="Wingdings" pitchFamily="2" charset="2"/>
              <a:buChar char="§"/>
            </a:pPr>
            <a:r>
              <a:rPr lang="en-GB" sz="2800" dirty="0" smtClean="0">
                <a:latin typeface="Verdana" pitchFamily="34" charset="0"/>
                <a:ea typeface="Verdana" pitchFamily="34" charset="0"/>
                <a:cs typeface="Verdana" pitchFamily="34" charset="0"/>
              </a:rPr>
              <a:t>Use of video clips &amp; transcripts of psychiatric consultations to encourage participants to reflect on own practice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7" name="Rectangle 2"/>
          <p:cNvSpPr>
            <a:spLocks noGrp="1" noChangeArrowheads="1"/>
          </p:cNvSpPr>
          <p:nvPr>
            <p:ph type="title"/>
          </p:nvPr>
        </p:nvSpPr>
        <p:spPr>
          <a:xfrm>
            <a:off x="457200" y="274638"/>
            <a:ext cx="7615238" cy="1143000"/>
          </a:xfrm>
        </p:spPr>
        <p:txBody>
          <a:bodyPr/>
          <a:lstStyle/>
          <a:p>
            <a:r>
              <a:rPr lang="en-GB" sz="2800" b="1" dirty="0" smtClean="0">
                <a:solidFill>
                  <a:srgbClr val="660066"/>
                </a:solidFill>
                <a:latin typeface="Verdana" pitchFamily="34" charset="0"/>
                <a:ea typeface="ＭＳ Ｐゴシック" pitchFamily="34" charset="-128"/>
              </a:rPr>
              <a:t>Prescribing Decisions Project</a:t>
            </a:r>
          </a:p>
        </p:txBody>
      </p:sp>
      <p:sp>
        <p:nvSpPr>
          <p:cNvPr id="6" name="Content Placeholder 2"/>
          <p:cNvSpPr>
            <a:spLocks noGrp="1"/>
          </p:cNvSpPr>
          <p:nvPr>
            <p:ph idx="1"/>
          </p:nvPr>
        </p:nvSpPr>
        <p:spPr>
          <a:xfrm>
            <a:off x="457200" y="1417638"/>
            <a:ext cx="8186766" cy="4531642"/>
          </a:xfrm>
        </p:spPr>
        <p:txBody>
          <a:bodyPr>
            <a:noAutofit/>
          </a:bodyPr>
          <a:lstStyle/>
          <a:p>
            <a:pPr lvl="0">
              <a:buNone/>
            </a:pPr>
            <a:r>
              <a:rPr lang="en-GB" sz="2400" b="1" dirty="0" smtClean="0">
                <a:latin typeface="Verdana" pitchFamily="34" charset="0"/>
                <a:ea typeface="Verdana" pitchFamily="34" charset="0"/>
                <a:cs typeface="Verdana" pitchFamily="34" charset="0"/>
              </a:rPr>
              <a:t>Interview study</a:t>
            </a:r>
          </a:p>
          <a:p>
            <a:pPr lvl="0">
              <a:buFont typeface="Wingdings" pitchFamily="2" charset="2"/>
              <a:buChar char="§"/>
            </a:pPr>
            <a:r>
              <a:rPr lang="en-GB" sz="2400" dirty="0" smtClean="0">
                <a:latin typeface="Verdana" pitchFamily="34" charset="0"/>
                <a:ea typeface="Verdana" pitchFamily="34" charset="0"/>
                <a:cs typeface="Verdana" pitchFamily="34" charset="0"/>
              </a:rPr>
              <a:t>In-depth interviews with 21 consultant psychiatrists</a:t>
            </a:r>
          </a:p>
          <a:p>
            <a:pPr lvl="0">
              <a:buFont typeface="Wingdings" pitchFamily="2" charset="2"/>
              <a:buChar char="§"/>
            </a:pPr>
            <a:r>
              <a:rPr lang="en-GB" sz="2400" dirty="0" smtClean="0">
                <a:latin typeface="Verdana" pitchFamily="34" charset="0"/>
                <a:ea typeface="Verdana" pitchFamily="34" charset="0"/>
                <a:cs typeface="Verdana" pitchFamily="34" charset="0"/>
              </a:rPr>
              <a:t>2 NHS Trusts</a:t>
            </a:r>
          </a:p>
          <a:p>
            <a:pPr lvl="0">
              <a:buFont typeface="Wingdings" pitchFamily="2" charset="2"/>
              <a:buChar char="§"/>
            </a:pPr>
            <a:r>
              <a:rPr lang="en-GB" sz="2400" dirty="0" smtClean="0">
                <a:latin typeface="Verdana" pitchFamily="34" charset="0"/>
                <a:ea typeface="Verdana" pitchFamily="34" charset="0"/>
                <a:cs typeface="Verdana" pitchFamily="34" charset="0"/>
              </a:rPr>
              <a:t>Focus on their experience of making anti-psychotic decisions </a:t>
            </a:r>
          </a:p>
          <a:p>
            <a:pPr lvl="0">
              <a:buNone/>
            </a:pPr>
            <a:endParaRPr lang="en-GB" sz="1200" dirty="0" smtClean="0">
              <a:latin typeface="Verdana" pitchFamily="34" charset="0"/>
              <a:ea typeface="Verdana" pitchFamily="34" charset="0"/>
              <a:cs typeface="Verdana" pitchFamily="34" charset="0"/>
            </a:endParaRPr>
          </a:p>
          <a:p>
            <a:pPr lvl="0">
              <a:buNone/>
            </a:pPr>
            <a:r>
              <a:rPr lang="en-GB" sz="2400" b="1" dirty="0" smtClean="0">
                <a:latin typeface="Verdana" pitchFamily="34" charset="0"/>
                <a:ea typeface="Verdana" pitchFamily="34" charset="0"/>
                <a:cs typeface="Verdana" pitchFamily="34" charset="0"/>
              </a:rPr>
              <a:t>Conversation analysis study</a:t>
            </a:r>
          </a:p>
          <a:p>
            <a:pPr>
              <a:buFont typeface="Wingdings" pitchFamily="2" charset="2"/>
              <a:buChar char="§"/>
            </a:pPr>
            <a:r>
              <a:rPr lang="en-GB" sz="2400" dirty="0" smtClean="0">
                <a:latin typeface="Verdana" pitchFamily="34" charset="0"/>
                <a:ea typeface="Verdana" pitchFamily="34" charset="0"/>
                <a:cs typeface="Verdana" pitchFamily="34" charset="0"/>
              </a:rPr>
              <a:t>92 taped OP consultations; 9 consultants</a:t>
            </a:r>
          </a:p>
          <a:p>
            <a:pPr>
              <a:buFont typeface="Wingdings" pitchFamily="2" charset="2"/>
              <a:buChar char="§"/>
            </a:pPr>
            <a:r>
              <a:rPr lang="en-GB" sz="2400" dirty="0" smtClean="0">
                <a:latin typeface="Verdana" pitchFamily="34" charset="0"/>
                <a:ea typeface="Verdana" pitchFamily="34" charset="0"/>
                <a:cs typeface="Verdana" pitchFamily="34" charset="0"/>
              </a:rPr>
              <a:t>Analysis of </a:t>
            </a:r>
            <a:r>
              <a:rPr lang="en-GB" sz="2400" u="sng" dirty="0" smtClean="0">
                <a:latin typeface="Verdana" pitchFamily="34" charset="0"/>
                <a:ea typeface="Verdana" pitchFamily="34" charset="0"/>
                <a:cs typeface="Verdana" pitchFamily="34" charset="0"/>
              </a:rPr>
              <a:t>how</a:t>
            </a:r>
            <a:r>
              <a:rPr lang="en-GB" sz="2400" dirty="0" smtClean="0">
                <a:latin typeface="Verdana" pitchFamily="34" charset="0"/>
                <a:ea typeface="Verdana" pitchFamily="34" charset="0"/>
                <a:cs typeface="Verdana" pitchFamily="34" charset="0"/>
              </a:rPr>
              <a:t> anti-psychotic decisions are made</a:t>
            </a:r>
          </a:p>
          <a:p>
            <a:pPr>
              <a:buNone/>
            </a:pPr>
            <a:endParaRPr lang="en-GB" sz="24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28596" y="629647"/>
            <a:ext cx="7311756" cy="523220"/>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Communication about sedation </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706865"/>
            <a:ext cx="8229600" cy="4293903"/>
          </a:xfrm>
        </p:spPr>
        <p:txBody>
          <a:bodyPr>
            <a:normAutofit/>
          </a:bodyPr>
          <a:lstStyle/>
          <a:p>
            <a:pPr lvl="0">
              <a:spcAft>
                <a:spcPts val="1200"/>
              </a:spcAft>
              <a:buClr>
                <a:srgbClr val="660066"/>
              </a:buClr>
              <a:buSzPct val="130000"/>
              <a:buNone/>
            </a:pPr>
            <a:r>
              <a:rPr lang="en-GB" sz="2400" dirty="0" smtClean="0">
                <a:latin typeface="Verdana" pitchFamily="34" charset="0"/>
                <a:ea typeface="Verdana" pitchFamily="34" charset="0"/>
                <a:cs typeface="Verdana" pitchFamily="34" charset="0"/>
              </a:rPr>
              <a:t>Examples of service users’ talk about sedation &amp; mental clouding:</a:t>
            </a:r>
          </a:p>
          <a:p>
            <a:pPr lvl="0">
              <a:spcAft>
                <a:spcPts val="1200"/>
              </a:spcAft>
              <a:buClr>
                <a:srgbClr val="660066"/>
              </a:buClr>
              <a:buSzPct val="130000"/>
              <a:buNone/>
            </a:pPr>
            <a:r>
              <a:rPr lang="en-GB" sz="2400" i="1" dirty="0" smtClean="0">
                <a:latin typeface="Verdana" pitchFamily="34" charset="0"/>
                <a:ea typeface="Verdana" pitchFamily="34" charset="0"/>
                <a:cs typeface="Verdana" pitchFamily="34" charset="0"/>
              </a:rPr>
              <a:t>“my head feels muzzy, you know, not-quite-so-good concentration and things like that, I just feel a bit </a:t>
            </a:r>
            <a:r>
              <a:rPr lang="en-GB" sz="2400" i="1" dirty="0" err="1" smtClean="0">
                <a:latin typeface="Verdana" pitchFamily="34" charset="0"/>
                <a:ea typeface="Verdana" pitchFamily="34" charset="0"/>
                <a:cs typeface="Verdana" pitchFamily="34" charset="0"/>
              </a:rPr>
              <a:t>zombified</a:t>
            </a:r>
            <a:r>
              <a:rPr lang="en-GB" sz="2400" i="1" dirty="0" smtClean="0">
                <a:latin typeface="Verdana" pitchFamily="34" charset="0"/>
                <a:ea typeface="Verdana" pitchFamily="34" charset="0"/>
                <a:cs typeface="Verdana" pitchFamily="34" charset="0"/>
              </a:rPr>
              <a:t> sometimes” </a:t>
            </a:r>
            <a:r>
              <a:rPr lang="en-GB" sz="2400" dirty="0" smtClean="0">
                <a:latin typeface="Verdana" pitchFamily="34" charset="0"/>
                <a:ea typeface="Verdana" pitchFamily="34" charset="0"/>
                <a:cs typeface="Verdana" pitchFamily="34" charset="0"/>
              </a:rPr>
              <a:t>[PDP29]</a:t>
            </a:r>
          </a:p>
          <a:p>
            <a:pPr lvl="0">
              <a:spcAft>
                <a:spcPts val="1200"/>
              </a:spcAft>
              <a:buClr>
                <a:srgbClr val="660066"/>
              </a:buClr>
              <a:buSzPct val="130000"/>
              <a:buNone/>
            </a:pPr>
            <a:r>
              <a:rPr lang="en-GB" sz="2400" i="1" dirty="0" smtClean="0">
                <a:latin typeface="Verdana" pitchFamily="34" charset="0"/>
                <a:ea typeface="Verdana" pitchFamily="34" charset="0"/>
                <a:cs typeface="Verdana" pitchFamily="34" charset="0"/>
              </a:rPr>
              <a:t>“I don’t interact with people properly because I’m so stoned out of my head that it just all sort of washes over me” </a:t>
            </a:r>
            <a:r>
              <a:rPr lang="en-GB" sz="2400" dirty="0" smtClean="0">
                <a:latin typeface="Verdana" pitchFamily="34" charset="0"/>
                <a:ea typeface="Verdana" pitchFamily="34" charset="0"/>
                <a:cs typeface="Verdana" pitchFamily="34" charset="0"/>
              </a:rPr>
              <a:t>[PDP89]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954107"/>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How psychiatrists engage with reports of sedation</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57200" y="1772816"/>
            <a:ext cx="8229600" cy="4353347"/>
          </a:xfrm>
        </p:spPr>
        <p:txBody>
          <a:bodyPr>
            <a:normAutofit/>
          </a:bodyPr>
          <a:lstStyle/>
          <a:p>
            <a:pPr lvl="0">
              <a:spcAft>
                <a:spcPts val="1400"/>
              </a:spcAft>
              <a:buClr>
                <a:srgbClr val="660066"/>
              </a:buClr>
              <a:buSzPct val="130000"/>
              <a:buNone/>
            </a:pPr>
            <a:r>
              <a:rPr lang="en-GB" sz="2400" b="1" dirty="0" smtClean="0">
                <a:latin typeface="Verdana"/>
                <a:cs typeface="Verdana"/>
              </a:rPr>
              <a:t>1.  Avoidance </a:t>
            </a:r>
          </a:p>
          <a:p>
            <a:pPr lvl="0">
              <a:spcAft>
                <a:spcPts val="1400"/>
              </a:spcAft>
              <a:buClr>
                <a:srgbClr val="660066"/>
              </a:buClr>
              <a:buSzPct val="130000"/>
              <a:buNone/>
            </a:pPr>
            <a:r>
              <a:rPr lang="en-GB" sz="2400" b="1" dirty="0" smtClean="0">
                <a:latin typeface="Verdana"/>
                <a:cs typeface="Verdana"/>
              </a:rPr>
              <a:t>2.  Reframing the experience as positive</a:t>
            </a:r>
          </a:p>
          <a:p>
            <a:pPr lvl="1">
              <a:spcAft>
                <a:spcPts val="1400"/>
              </a:spcAft>
              <a:buClr>
                <a:srgbClr val="660066"/>
              </a:buClr>
              <a:buSzPct val="130000"/>
              <a:buNone/>
            </a:pPr>
            <a:r>
              <a:rPr lang="en-GB" sz="1800" dirty="0" smtClean="0">
                <a:latin typeface="Verdana" pitchFamily="34" charset="0"/>
                <a:ea typeface="Verdana" pitchFamily="34" charset="0"/>
                <a:cs typeface="Verdana" pitchFamily="34" charset="0"/>
              </a:rPr>
              <a:t>Patient: The </a:t>
            </a:r>
            <a:r>
              <a:rPr lang="en-GB" sz="1800" dirty="0" err="1" smtClean="0">
                <a:latin typeface="Verdana" pitchFamily="34" charset="0"/>
                <a:ea typeface="Verdana" pitchFamily="34" charset="0"/>
                <a:cs typeface="Verdana" pitchFamily="34" charset="0"/>
              </a:rPr>
              <a:t>risperidone</a:t>
            </a:r>
            <a:r>
              <a:rPr lang="en-GB" sz="1800" dirty="0" smtClean="0">
                <a:latin typeface="Verdana" pitchFamily="34" charset="0"/>
                <a:ea typeface="Verdana" pitchFamily="34" charset="0"/>
                <a:cs typeface="Verdana" pitchFamily="34" charset="0"/>
              </a:rPr>
              <a:t> makes me tired, so I’ll go     			      			to bed....  </a:t>
            </a:r>
          </a:p>
          <a:p>
            <a:pPr lvl="1">
              <a:spcAft>
                <a:spcPts val="1400"/>
              </a:spcAft>
              <a:buClr>
                <a:srgbClr val="660066"/>
              </a:buClr>
              <a:buSzPct val="130000"/>
              <a:buNone/>
            </a:pPr>
            <a:r>
              <a:rPr lang="en-GB" sz="1800" dirty="0" smtClean="0">
                <a:latin typeface="Verdana" pitchFamily="34" charset="0"/>
                <a:ea typeface="Verdana" pitchFamily="34" charset="0"/>
                <a:cs typeface="Verdana" pitchFamily="34" charset="0"/>
              </a:rPr>
              <a:t>Doctor: You take your tablet then and you sleep, it 			        			must help you sleep a bit I guess</a:t>
            </a:r>
          </a:p>
          <a:p>
            <a:pPr lvl="1">
              <a:buNone/>
            </a:pPr>
            <a:r>
              <a:rPr lang="en-GB" sz="1800" dirty="0" smtClean="0">
                <a:latin typeface="Verdana" pitchFamily="34" charset="0"/>
                <a:ea typeface="Verdana" pitchFamily="34" charset="0"/>
                <a:cs typeface="Verdana" pitchFamily="34" charset="0"/>
              </a:rPr>
              <a:t>Patient: I go to bed....and it helps me to sleep yeah</a:t>
            </a:r>
          </a:p>
          <a:p>
            <a:pPr lvl="1">
              <a:buNone/>
            </a:pPr>
            <a:endParaRPr lang="en-GB" sz="1800" dirty="0" smtClean="0">
              <a:latin typeface="Verdana" pitchFamily="34" charset="0"/>
              <a:ea typeface="Verdana" pitchFamily="34" charset="0"/>
              <a:cs typeface="Verdana" pitchFamily="34" charset="0"/>
            </a:endParaRPr>
          </a:p>
          <a:p>
            <a:pPr marL="457200" indent="-457200">
              <a:buNone/>
            </a:pPr>
            <a:r>
              <a:rPr lang="en-GB" sz="2400" b="1" dirty="0" smtClean="0">
                <a:latin typeface="Verdana" pitchFamily="34" charset="0"/>
                <a:ea typeface="Verdana" pitchFamily="34" charset="0"/>
                <a:cs typeface="Verdana" pitchFamily="34" charset="0"/>
              </a:rPr>
              <a:t>3.  Engaging with patient’s concern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79512" y="629647"/>
            <a:ext cx="8136904" cy="954107"/>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Communication about  </a:t>
            </a:r>
          </a:p>
          <a:p>
            <a:pPr algn="ctr"/>
            <a:r>
              <a:rPr lang="en-GB" sz="2800" b="1" dirty="0" smtClean="0">
                <a:solidFill>
                  <a:srgbClr val="660066"/>
                </a:solidFill>
                <a:latin typeface="Verdana" pitchFamily="34" charset="0"/>
                <a:ea typeface="Verdana" pitchFamily="34" charset="0"/>
                <a:cs typeface="Verdana" pitchFamily="34" charset="0"/>
              </a:rPr>
              <a:t>non-adherence</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57200" y="1844824"/>
            <a:ext cx="8229600" cy="4281339"/>
          </a:xfrm>
        </p:spPr>
        <p:txBody>
          <a:bodyPr>
            <a:normAutofit/>
          </a:bodyPr>
          <a:lstStyle/>
          <a:p>
            <a:pPr>
              <a:spcAft>
                <a:spcPts val="2000"/>
              </a:spcAft>
              <a:buClr>
                <a:srgbClr val="660066"/>
              </a:buClr>
              <a:buSzPct val="130000"/>
              <a:buFont typeface="Wingdings" charset="2"/>
              <a:buChar char="§"/>
            </a:pPr>
            <a:r>
              <a:rPr lang="en-GB" sz="2200" dirty="0" smtClean="0">
                <a:latin typeface="Verdana" pitchFamily="34" charset="0"/>
                <a:ea typeface="Verdana" pitchFamily="34" charset="0"/>
                <a:cs typeface="Verdana" pitchFamily="34" charset="0"/>
              </a:rPr>
              <a:t>In 22/92 (24%) OP consultations, partial/non adherence was disclosed</a:t>
            </a:r>
          </a:p>
          <a:p>
            <a:pPr>
              <a:spcAft>
                <a:spcPts val="2000"/>
              </a:spcAft>
              <a:buClr>
                <a:srgbClr val="660066"/>
              </a:buClr>
              <a:buSzPct val="130000"/>
              <a:buFont typeface="Wingdings" charset="2"/>
              <a:buChar char="§"/>
            </a:pPr>
            <a:r>
              <a:rPr lang="en-GB" sz="2200" dirty="0" smtClean="0">
                <a:latin typeface="Verdana" pitchFamily="34" charset="0"/>
                <a:ea typeface="Verdana" pitchFamily="34" charset="0"/>
                <a:cs typeface="Verdana" pitchFamily="34" charset="0"/>
              </a:rPr>
              <a:t>Most commonly (7/22), the service user volunteered that they were not taking their medication </a:t>
            </a:r>
          </a:p>
          <a:p>
            <a:pPr>
              <a:spcAft>
                <a:spcPts val="2000"/>
              </a:spcAft>
              <a:buClr>
                <a:srgbClr val="660066"/>
              </a:buClr>
              <a:buSzPct val="130000"/>
              <a:buFont typeface="Wingdings" charset="2"/>
              <a:buChar char="§"/>
            </a:pPr>
            <a:r>
              <a:rPr lang="en-GB" sz="2200" dirty="0" smtClean="0">
                <a:latin typeface="Verdana" pitchFamily="34" charset="0"/>
                <a:ea typeface="Verdana" pitchFamily="34" charset="0"/>
                <a:cs typeface="Verdana" pitchFamily="34" charset="0"/>
              </a:rPr>
              <a:t>Only once in 22 adherence exchanges did the psychiatrist choose not to pick up on a report of partial/non adherence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142976" y="629647"/>
            <a:ext cx="6215106" cy="954107"/>
          </a:xfrm>
          <a:prstGeom prst="rect">
            <a:avLst/>
          </a:prstGeom>
          <a:noFill/>
        </p:spPr>
        <p:txBody>
          <a:bodyPr wrap="square" rtlCol="0">
            <a:spAutoFit/>
          </a:bodyPr>
          <a:lstStyle/>
          <a:p>
            <a:pPr algn="ctr"/>
            <a:r>
              <a:rPr lang="en-GB" sz="2800" b="1" dirty="0" smtClean="0">
                <a:solidFill>
                  <a:srgbClr val="660066"/>
                </a:solidFill>
                <a:latin typeface="Verdana" pitchFamily="34" charset="0"/>
                <a:ea typeface="Verdana" pitchFamily="34" charset="0"/>
                <a:cs typeface="Verdana" pitchFamily="34" charset="0"/>
              </a:rPr>
              <a:t>How pressure is applied </a:t>
            </a:r>
          </a:p>
          <a:p>
            <a:pPr algn="ctr"/>
            <a:r>
              <a:rPr lang="en-GB" sz="2800" b="1" dirty="0" smtClean="0">
                <a:solidFill>
                  <a:srgbClr val="660066"/>
                </a:solidFill>
                <a:latin typeface="Verdana" pitchFamily="34" charset="0"/>
                <a:ea typeface="Verdana" pitchFamily="34" charset="0"/>
                <a:cs typeface="Verdana" pitchFamily="34" charset="0"/>
              </a:rPr>
              <a:t>in SDM</a:t>
            </a:r>
            <a:endParaRPr lang="en-GB" sz="2800" b="1" dirty="0">
              <a:solidFill>
                <a:srgbClr val="660066"/>
              </a:solidFill>
              <a:latin typeface="Verdana" pitchFamily="34" charset="0"/>
              <a:ea typeface="Verdana" pitchFamily="34" charset="0"/>
              <a:cs typeface="Verdana" pitchFamily="34" charset="0"/>
            </a:endParaRPr>
          </a:p>
        </p:txBody>
      </p:sp>
      <p:sp>
        <p:nvSpPr>
          <p:cNvPr id="4" name="TextBox 3"/>
          <p:cNvSpPr txBox="1"/>
          <p:nvPr/>
        </p:nvSpPr>
        <p:spPr>
          <a:xfrm>
            <a:off x="428596" y="2143116"/>
            <a:ext cx="8429684" cy="369332"/>
          </a:xfrm>
          <a:prstGeom prst="rect">
            <a:avLst/>
          </a:prstGeom>
          <a:noFill/>
        </p:spPr>
        <p:txBody>
          <a:bodyPr wrap="square" rtlCol="0">
            <a:spAutoFit/>
          </a:bodyPr>
          <a:lstStyle/>
          <a:p>
            <a:pPr lvl="1"/>
            <a:endParaRPr lang="en-GB" dirty="0" smtClean="0"/>
          </a:p>
        </p:txBody>
      </p:sp>
      <p:sp>
        <p:nvSpPr>
          <p:cNvPr id="5" name="Content Placeholder 2"/>
          <p:cNvSpPr>
            <a:spLocks noGrp="1"/>
          </p:cNvSpPr>
          <p:nvPr>
            <p:ph idx="1"/>
          </p:nvPr>
        </p:nvSpPr>
        <p:spPr>
          <a:xfrm>
            <a:off x="428596" y="1916832"/>
            <a:ext cx="8229600" cy="4032448"/>
          </a:xfrm>
        </p:spPr>
        <p:txBody>
          <a:bodyPr>
            <a:normAutofit/>
          </a:bodyPr>
          <a:lstStyle/>
          <a:p>
            <a:pPr marL="609600" indent="-609600">
              <a:buFont typeface="Wingdings" pitchFamily="2" charset="2"/>
              <a:buChar char="§"/>
            </a:pPr>
            <a:r>
              <a:rPr lang="en-GB" sz="2400" smtClean="0">
                <a:latin typeface="Verdana" pitchFamily="34" charset="0"/>
                <a:ea typeface="Verdana" pitchFamily="34" charset="0"/>
                <a:cs typeface="Verdana" pitchFamily="34" charset="0"/>
              </a:rPr>
              <a:t>Analysis of </a:t>
            </a:r>
            <a:r>
              <a:rPr lang="en-GB" sz="2400" dirty="0" smtClean="0">
                <a:latin typeface="Verdana" pitchFamily="34" charset="0"/>
                <a:ea typeface="Verdana" pitchFamily="34" charset="0"/>
                <a:cs typeface="Verdana" pitchFamily="34" charset="0"/>
              </a:rPr>
              <a:t>anti-psychotic  decisions in which the patient was fully involved and which resulted in explicit agreement (43/92)</a:t>
            </a:r>
          </a:p>
          <a:p>
            <a:pPr marL="609600" indent="-609600">
              <a:buFont typeface="Wingdings" pitchFamily="2" charset="2"/>
              <a:buChar char="§"/>
            </a:pPr>
            <a:r>
              <a:rPr lang="en-GB" sz="2400" dirty="0" smtClean="0">
                <a:latin typeface="Verdana" pitchFamily="34" charset="0"/>
                <a:ea typeface="Verdana" pitchFamily="34" charset="0"/>
                <a:cs typeface="Verdana" pitchFamily="34" charset="0"/>
              </a:rPr>
              <a:t>No evidence of overt coercion</a:t>
            </a:r>
          </a:p>
          <a:p>
            <a:pPr marL="609600" indent="-609600">
              <a:buFont typeface="Wingdings" pitchFamily="2" charset="2"/>
              <a:buChar char="§"/>
            </a:pPr>
            <a:r>
              <a:rPr lang="en-GB" sz="2400" dirty="0" smtClean="0">
                <a:latin typeface="Verdana" pitchFamily="34" charset="0"/>
                <a:ea typeface="Verdana" pitchFamily="34" charset="0"/>
                <a:cs typeface="Verdana" pitchFamily="34" charset="0"/>
              </a:rPr>
              <a:t>3 types of shared decision</a:t>
            </a:r>
          </a:p>
          <a:p>
            <a:pPr marL="1752600" lvl="3" indent="-381000">
              <a:buFont typeface="Wingdings" pitchFamily="2" charset="2"/>
              <a:buChar char="Ø"/>
            </a:pPr>
            <a:r>
              <a:rPr lang="en-GB" sz="2400" dirty="0" smtClean="0">
                <a:latin typeface="Verdana" pitchFamily="34" charset="0"/>
                <a:ea typeface="Verdana" pitchFamily="34" charset="0"/>
                <a:cs typeface="Verdana" pitchFamily="34" charset="0"/>
              </a:rPr>
              <a:t>Open</a:t>
            </a:r>
          </a:p>
          <a:p>
            <a:pPr marL="1752600" lvl="3" indent="-381000">
              <a:buFont typeface="Wingdings" pitchFamily="2" charset="2"/>
              <a:buChar char="Ø"/>
            </a:pPr>
            <a:r>
              <a:rPr lang="en-GB" sz="2400" dirty="0" smtClean="0">
                <a:latin typeface="Verdana" pitchFamily="34" charset="0"/>
                <a:ea typeface="Verdana" pitchFamily="34" charset="0"/>
                <a:cs typeface="Verdana" pitchFamily="34" charset="0"/>
              </a:rPr>
              <a:t>Directed</a:t>
            </a:r>
          </a:p>
          <a:p>
            <a:pPr marL="1752600" lvl="3" indent="-381000">
              <a:buFont typeface="Wingdings" pitchFamily="2" charset="2"/>
              <a:buChar char="Ø"/>
            </a:pPr>
            <a:r>
              <a:rPr lang="en-GB" sz="2400" dirty="0" smtClean="0">
                <a:latin typeface="Verdana" pitchFamily="34" charset="0"/>
                <a:ea typeface="Verdana" pitchFamily="34" charset="0"/>
                <a:cs typeface="Verdana" pitchFamily="34" charset="0"/>
              </a:rPr>
              <a:t>Pressured</a:t>
            </a:r>
          </a:p>
          <a:p>
            <a:pPr>
              <a:buNone/>
            </a:pPr>
            <a:endParaRPr lang="en-GB" sz="2400"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003460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_CCQ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 Template_CCQI</Template>
  <TotalTime>2898</TotalTime>
  <Words>1570</Words>
  <Application>Microsoft Office PowerPoint</Application>
  <PresentationFormat>On-screen Show (4:3)</PresentationFormat>
  <Paragraphs>210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Powerpoint Template_CCQI</vt:lpstr>
      <vt:lpstr>PowerPoint Presentation</vt:lpstr>
      <vt:lpstr>PowerPoint Presentation</vt:lpstr>
      <vt:lpstr>PowerPoint Presentation</vt:lpstr>
      <vt:lpstr>PowerPoint Presentation</vt:lpstr>
      <vt:lpstr>Prescribing Decisions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ChloeH</dc:creator>
  <cp:lastModifiedBy>perry</cp:lastModifiedBy>
  <cp:revision>145</cp:revision>
  <dcterms:created xsi:type="dcterms:W3CDTF">2011-06-08T10:50:56Z</dcterms:created>
  <dcterms:modified xsi:type="dcterms:W3CDTF">2014-04-21T20:39:01Z</dcterms:modified>
</cp:coreProperties>
</file>