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298" r:id="rId3"/>
    <p:sldId id="304" r:id="rId4"/>
    <p:sldId id="299" r:id="rId5"/>
    <p:sldId id="301" r:id="rId6"/>
    <p:sldId id="266" r:id="rId7"/>
    <p:sldId id="290" r:id="rId8"/>
    <p:sldId id="289" r:id="rId9"/>
    <p:sldId id="291" r:id="rId10"/>
    <p:sldId id="302" r:id="rId11"/>
    <p:sldId id="294" r:id="rId12"/>
    <p:sldId id="303" r:id="rId13"/>
    <p:sldId id="267" r:id="rId14"/>
    <p:sldId id="293" r:id="rId15"/>
    <p:sldId id="295" r:id="rId16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B3771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75641" autoAdjust="0"/>
  </p:normalViewPr>
  <p:slideViewPr>
    <p:cSldViewPr>
      <p:cViewPr>
        <p:scale>
          <a:sx n="66" d="100"/>
          <a:sy n="6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134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196756-CEFD-458B-B266-8219EC5CCA91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37895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CD458E-FD82-4E6C-8104-170FEC289F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90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84C2B5-05DD-4EFA-AC00-1EA0DBB72EAA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37895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871B83-A711-42E7-B4CB-23F4CFC179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9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Intro slide to have on display as people come in  1:45 (3:00)</a:t>
            </a:r>
          </a:p>
          <a:p>
            <a:endParaRPr lang="en-GB" smtClean="0"/>
          </a:p>
          <a:p>
            <a:r>
              <a:rPr lang="en-GB" smtClean="0"/>
              <a:t>On the day, MJ will have a watch and keep track of time/move people on as needed.</a:t>
            </a:r>
          </a:p>
          <a:p>
            <a:endParaRPr lang="en-GB" smtClean="0"/>
          </a:p>
          <a:p>
            <a:r>
              <a:rPr lang="en-GB" smtClean="0"/>
              <a:t>CM (SR) – general welcome – check everyone’s in the right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F07BB-722C-41ED-B942-56EBAD38390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MJ  2:10 – 2:25  (3:25 – 3:40)</a:t>
            </a:r>
          </a:p>
          <a:p>
            <a:endParaRPr lang="en-GB" smtClean="0"/>
          </a:p>
          <a:p>
            <a:r>
              <a:rPr lang="en-GB" smtClean="0"/>
              <a:t>Ask people to work in groups of 2 or 3 for about 8-10 minutes:</a:t>
            </a:r>
          </a:p>
          <a:p>
            <a:r>
              <a:rPr lang="en-GB" smtClean="0"/>
              <a:t>Give each participant a copy of each form (MJ to bring 50 photocopies of each form on the day)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General discussion – 5-7 minutes:</a:t>
            </a:r>
          </a:p>
          <a:p>
            <a:r>
              <a:rPr lang="en-GB" smtClean="0"/>
              <a:t>In general discussion elicit people’s ideas about:</a:t>
            </a:r>
          </a:p>
          <a:p>
            <a:r>
              <a:rPr lang="en-GB" smtClean="0"/>
              <a:t>What do these forms help you to think about?</a:t>
            </a:r>
          </a:p>
          <a:p>
            <a:r>
              <a:rPr lang="en-GB" smtClean="0"/>
              <a:t>What are the issues with using these forms (pros and cons)?</a:t>
            </a:r>
          </a:p>
          <a:p>
            <a:r>
              <a:rPr lang="en-GB" smtClean="0"/>
              <a:t>Would you use them yourself?</a:t>
            </a:r>
          </a:p>
          <a:p>
            <a:r>
              <a:rPr lang="en-GB" smtClean="0"/>
              <a:t>How will having seen these forms affect the way you handle consultations about medication?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4A5FF6-9D02-4B81-862C-935BB73E041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MJ  2:25 (3:40) for 1 min!</a:t>
            </a:r>
          </a:p>
          <a:p>
            <a:pPr>
              <a:buFontTx/>
              <a:buChar char="•"/>
            </a:pPr>
            <a:r>
              <a:rPr lang="en-GB" smtClean="0">
                <a:solidFill>
                  <a:srgbClr val="17375E"/>
                </a:solidFill>
                <a:latin typeface="Arial" charset="0"/>
                <a:cs typeface="Arial" charset="0"/>
              </a:rPr>
              <a:t>Follow up meetings and visits to teams – MJ &amp; SR visited the cc teams, FB had follow up session with psychiatrists</a:t>
            </a:r>
          </a:p>
          <a:p>
            <a:pPr>
              <a:buFontTx/>
              <a:buChar char="•"/>
            </a:pPr>
            <a:r>
              <a:rPr lang="en-GB" smtClean="0">
                <a:solidFill>
                  <a:srgbClr val="17375E"/>
                </a:solidFill>
                <a:latin typeface="Arial" charset="0"/>
                <a:cs typeface="Arial" charset="0"/>
              </a:rPr>
              <a:t>Observation of consultations by principle investigator </a:t>
            </a:r>
            <a:r>
              <a:rPr lang="en-GB" smtClean="0"/>
              <a:t>to reassure staff that the forms didn’t take excessive amounts of time (eg 5 mins px feedback, 10-15 mins for su feedback, 1 hr for P&amp;P but done less frequently)</a:t>
            </a:r>
            <a:endParaRPr lang="en-GB" smtClean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</a:pPr>
            <a:r>
              <a:rPr lang="en-GB" smtClean="0">
                <a:solidFill>
                  <a:srgbClr val="17375E"/>
                </a:solidFill>
                <a:latin typeface="Arial" charset="0"/>
                <a:cs typeface="Arial" charset="0"/>
              </a:rPr>
              <a:t>1:1 support offered to service users by research assistants</a:t>
            </a:r>
          </a:p>
          <a:p>
            <a:pPr>
              <a:buFontTx/>
              <a:buChar char="•"/>
            </a:pPr>
            <a:r>
              <a:rPr lang="en-GB" smtClean="0">
                <a:solidFill>
                  <a:srgbClr val="17375E"/>
                </a:solidFill>
                <a:latin typeface="Arial" charset="0"/>
                <a:cs typeface="Arial" charset="0"/>
              </a:rPr>
              <a:t>Service User feedback forms were sent out with appointment letters.</a:t>
            </a:r>
          </a:p>
          <a:p>
            <a:pPr>
              <a:buFontTx/>
              <a:buChar char="•"/>
            </a:pPr>
            <a:r>
              <a:rPr lang="en-GB" smtClean="0">
                <a:solidFill>
                  <a:srgbClr val="17375E"/>
                </a:solidFill>
                <a:latin typeface="Arial" charset="0"/>
                <a:cs typeface="Arial" charset="0"/>
              </a:rPr>
              <a:t>Forms were redesigned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9C1D3-375D-4E06-97FF-12F9E5CB3FF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/>
            <a:r>
              <a:rPr lang="en-GB" smtClean="0">
                <a:solidFill>
                  <a:srgbClr val="17375E"/>
                </a:solidFill>
              </a:rPr>
              <a:t>MJ  2:26 (3:41) for 1 min!</a:t>
            </a:r>
          </a:p>
          <a:p>
            <a:pPr marL="285750" indent="-285750"/>
            <a:r>
              <a:rPr lang="en-GB" smtClean="0">
                <a:solidFill>
                  <a:srgbClr val="17375E"/>
                </a:solidFill>
              </a:rPr>
              <a:t>These are based on evaluations completed by participants immediately after the training sessions</a:t>
            </a:r>
          </a:p>
          <a:p>
            <a:pPr marL="285750" indent="-285750"/>
            <a:r>
              <a:rPr lang="en-GB" smtClean="0">
                <a:solidFill>
                  <a:srgbClr val="17375E"/>
                </a:solidFill>
              </a:rPr>
              <a:t>22/35 care coordinators completed pre- and post- training questionnaires:</a:t>
            </a:r>
            <a:br>
              <a:rPr lang="en-GB" smtClean="0">
                <a:solidFill>
                  <a:srgbClr val="17375E"/>
                </a:solidFill>
              </a:rPr>
            </a:br>
            <a:endParaRPr lang="en-GB" smtClean="0">
              <a:solidFill>
                <a:srgbClr val="17375E"/>
              </a:solidFill>
            </a:endParaRP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Learnt about SDM and developed techniques to use (18/22)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Over half felt it would shape future practice (14/22)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Increased confidence in discussing medication with service users (13/22)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Some care coordinators (eg OTs, STRs) felt they didn’t have enough knowledge about medication to have these discussions – we tried to address this by encouraging them to promote the </a:t>
            </a:r>
            <a:r>
              <a:rPr lang="en-GB" u="sng" smtClean="0">
                <a:solidFill>
                  <a:srgbClr val="17375E"/>
                </a:solidFill>
              </a:rPr>
              <a:t>process</a:t>
            </a:r>
            <a:r>
              <a:rPr lang="en-GB" smtClean="0">
                <a:solidFill>
                  <a:srgbClr val="17375E"/>
                </a:solidFill>
              </a:rPr>
              <a:t> of SDM rather than giving detailed medication advice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It was useful to have information around SFX (including long term SFX) &amp; coming off meds (4/22), though some voiced concerns about service users becoming unwell if they came off meds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Valued having time ringfenced away from work.  Some asked for follow up sessions/supervision – we did provide these, though it was more difficult once people were back in their workplace.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Valued chance to have frank and informal discussions</a:t>
            </a:r>
          </a:p>
          <a:p>
            <a:pPr marL="285750" indent="-285750">
              <a:buFontTx/>
              <a:buChar char="•"/>
            </a:pPr>
            <a:endParaRPr lang="en-GB" smtClean="0">
              <a:solidFill>
                <a:srgbClr val="17375E"/>
              </a:solidFill>
            </a:endParaRPr>
          </a:p>
          <a:p>
            <a:pPr marL="285750" indent="-285750"/>
            <a:r>
              <a:rPr lang="en-GB" smtClean="0">
                <a:solidFill>
                  <a:srgbClr val="17375E"/>
                </a:solidFill>
              </a:rPr>
              <a:t>Would have preferred to have been trained alongside doctors and service users</a:t>
            </a:r>
          </a:p>
          <a:p>
            <a:pPr marL="285750" indent="-285750"/>
            <a:endParaRPr lang="en-GB" smtClean="0">
              <a:solidFill>
                <a:srgbClr val="17375E"/>
              </a:solidFill>
            </a:endParaRPr>
          </a:p>
          <a:p>
            <a:pPr marL="285750" indent="-285750"/>
            <a:r>
              <a:rPr lang="en-GB" smtClean="0">
                <a:solidFill>
                  <a:srgbClr val="17375E"/>
                </a:solidFill>
              </a:rPr>
              <a:t>Some participants valued the su trainer – maybe some were challenged by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CCD778-B9E3-4980-9317-FEEC8A0C3BA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defRPr/>
            </a:pPr>
            <a:r>
              <a:rPr lang="en-GB" dirty="0" smtClean="0">
                <a:solidFill>
                  <a:srgbClr val="17375E"/>
                </a:solidFill>
              </a:rPr>
              <a:t>FB  2:27 (3:42) for 3mins</a:t>
            </a:r>
          </a:p>
          <a:p>
            <a:pPr marL="285750" indent="-285750">
              <a:defRPr/>
            </a:pPr>
            <a:endParaRPr lang="en-GB" dirty="0" smtClean="0">
              <a:solidFill>
                <a:srgbClr val="17375E"/>
              </a:solidFill>
            </a:endParaRPr>
          </a:p>
          <a:p>
            <a:pPr marL="285750" indent="-285750">
              <a:defRPr/>
            </a:pPr>
            <a:r>
              <a:rPr lang="en-GB" dirty="0" smtClean="0">
                <a:solidFill>
                  <a:srgbClr val="17375E"/>
                </a:solidFill>
              </a:rPr>
              <a:t>These are based on evaluations completed by participants immediately after the training sessions </a:t>
            </a:r>
          </a:p>
          <a:p>
            <a:pPr marL="285750" indent="-285750">
              <a:defRPr/>
            </a:pPr>
            <a:r>
              <a:rPr lang="en-GB" dirty="0" smtClean="0">
                <a:solidFill>
                  <a:srgbClr val="17375E"/>
                </a:solidFill>
              </a:rPr>
              <a:t> 6/10 psychiatrists completed the pre- and post-evaluations (</a:t>
            </a:r>
            <a:r>
              <a:rPr lang="en-GB" dirty="0" err="1" smtClean="0">
                <a:solidFill>
                  <a:srgbClr val="17375E"/>
                </a:solidFill>
              </a:rPr>
              <a:t>nb</a:t>
            </a:r>
            <a:r>
              <a:rPr lang="en-GB" dirty="0" smtClean="0">
                <a:solidFill>
                  <a:srgbClr val="17375E"/>
                </a:solidFill>
              </a:rPr>
              <a:t> 2 additional psychiatrists were trained with their team, making a total of 12 trained altogether)</a:t>
            </a:r>
          </a:p>
          <a:p>
            <a:pPr marL="285750" indent="-285750">
              <a:defRPr/>
            </a:pPr>
            <a:endParaRPr lang="en-GB" dirty="0" smtClean="0">
              <a:solidFill>
                <a:srgbClr val="17375E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Psychiatrists valued the opportunity to interact/learn with colleagues and reflect on own practice (6/6)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 was seen as relevant and positive (6/6)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Most (5/6) felt their SDM knowledge &amp; skills improved in some way.  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Examples they gave on feedback forms included: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psychiatrists commented that they’d got a better perspective of what service users value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psychiatrists felt they had challenged their own assumptions, 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had developed communication and SDM skills.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 felt it would shape future practice (3/6) – one psychiatrist mentioned use of language.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 were some reservations about the forms – 2/6 voiced reservations about paperwork or about the tools ‘getting in the way’.  One mentioned the need to reiterate facts over a long period being important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 were some concerns that the underlying agenda might be to promote coming off medication:  2/6 voiced concern about the agenda either being ‘anti-psychiatrist’ or being focussed on coming off meds.</a:t>
            </a:r>
          </a:p>
          <a:p>
            <a:pPr marL="285750" indent="-285750">
              <a:defRPr/>
            </a:pPr>
            <a:endParaRPr lang="en-GB" dirty="0" smtClean="0">
              <a:solidFill>
                <a:srgbClr val="17375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DE0F62-AD42-40BC-8E64-B689C06A04D8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/>
            <a:r>
              <a:rPr lang="en-GB" smtClean="0">
                <a:solidFill>
                  <a:srgbClr val="17375E"/>
                </a:solidFill>
              </a:rPr>
              <a:t>FB 2:30 – 2:40  (3:45 – 3:55) – talk through these points and open up to discussion</a:t>
            </a:r>
            <a:br>
              <a:rPr lang="en-GB" smtClean="0">
                <a:solidFill>
                  <a:srgbClr val="17375E"/>
                </a:solidFill>
              </a:rPr>
            </a:br>
            <a:endParaRPr lang="en-GB" smtClean="0">
              <a:solidFill>
                <a:srgbClr val="17375E"/>
              </a:solidFill>
            </a:endParaRP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Competition from other changes (restructuring of community services, job insecurity, introduction of electronic notes)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Practical issues – access to internet, printers etc, difficulties with photocopying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Time pressures – partly due to staffing shortages.  This also led to a reluctance to try out the forms.  Some staff said they just didn’t have the “head space” to assimilate a change in practice.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This led to a vicious circle – we wanted to improve the forms based on experience, but people were reluctant to try them in the first place.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Fear of taking risks eg 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care coordinators feared not being backed up by consultants, 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staff feared that if they opened up a discussion, service users might then say then wanted to come off meds and relapse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Also a big change for some service users – those that had taken many years to reach an equilibrium with their treatment and were anxious about contemplated change.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Culture change – the power imbalance – doctors have traditionally been trained to be knowledgeable and persuasive – this is a very different approach.  </a:t>
            </a:r>
            <a:br>
              <a:rPr lang="en-GB" smtClean="0">
                <a:solidFill>
                  <a:srgbClr val="17375E"/>
                </a:solidFill>
              </a:rPr>
            </a:br>
            <a:r>
              <a:rPr lang="en-GB" smtClean="0">
                <a:solidFill>
                  <a:srgbClr val="17375E"/>
                </a:solidFill>
              </a:rPr>
              <a:t>Also some people said “we’re already ding SDM – why do we need forms?”</a:t>
            </a:r>
          </a:p>
          <a:p>
            <a:pPr marL="285750" indent="-285750">
              <a:buFontTx/>
              <a:buChar char="•"/>
            </a:pPr>
            <a:r>
              <a:rPr lang="en-GB" smtClean="0">
                <a:solidFill>
                  <a:srgbClr val="17375E"/>
                </a:solidFill>
              </a:rPr>
              <a:t>Culture change – the changing NHS– the move towards service user choice.</a:t>
            </a:r>
          </a:p>
          <a:p>
            <a:pPr marL="285750" indent="-285750">
              <a:buFontTx/>
              <a:buChar char="•"/>
            </a:pPr>
            <a:endParaRPr lang="en-GB" smtClean="0">
              <a:solidFill>
                <a:srgbClr val="17375E"/>
              </a:solidFill>
            </a:endParaRPr>
          </a:p>
          <a:p>
            <a:pPr marL="285750" indent="-285750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93EFA0-B897-4683-8F2B-AB53E8BD0E9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CM (SR)  2:40 (3:55)</a:t>
            </a:r>
          </a:p>
          <a:p>
            <a:r>
              <a:rPr lang="en-GB" smtClean="0"/>
              <a:t>Leave this slide up at the end</a:t>
            </a:r>
          </a:p>
          <a:p>
            <a:endParaRPr lang="en-GB" smtClean="0"/>
          </a:p>
          <a:p>
            <a:r>
              <a:rPr lang="en-GB" smtClean="0"/>
              <a:t>If time, each of the 4 of us offers a brief reflection on our personal experience of being part of this project</a:t>
            </a:r>
          </a:p>
          <a:p>
            <a:r>
              <a:rPr lang="en-GB" smtClean="0"/>
              <a:t>(eg experiences of working on a service user initiated collaborative project, modelling the ideals of SDM)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C5C449-15A8-4EE7-9553-81037E638AE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We each introduce ourselves: name &amp; role in ShIMME project  1:45 (3:00)</a:t>
            </a:r>
          </a:p>
          <a:p>
            <a:endParaRPr lang="en-GB" smtClean="0"/>
          </a:p>
          <a:p>
            <a:r>
              <a:rPr lang="en-GB" smtClean="0"/>
              <a:t>CM (SR): invite participants to introduce selves – can just say your name, if you want say what’s brought you here today.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7E4B9-B040-4130-9454-B0103281990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CM (SR)  1:50 (3:05)</a:t>
            </a:r>
          </a:p>
          <a:p>
            <a:r>
              <a:rPr lang="en-GB" smtClean="0"/>
              <a:t>Just show this slide briefly to refresh participants’ memories about what SDM is (hopefully this is the same definition that Shula’s presented in the morning)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51275" y="9378950"/>
            <a:ext cx="2944813" cy="49371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4F3587D-F876-40B9-82F0-1E899AE4027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GB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CM (MJ)  1:50 – 2:00   (3:05 – 3:15)  </a:t>
            </a:r>
          </a:p>
          <a:p>
            <a:r>
              <a:rPr lang="en-GB" smtClean="0"/>
              <a:t>As a rough guide:</a:t>
            </a:r>
          </a:p>
          <a:p>
            <a:r>
              <a:rPr lang="en-GB" smtClean="0"/>
              <a:t>If &gt;6-8 people, break into groups of 3-4 for 5 mins, then have a whole group feedback discussion for 5 mins</a:t>
            </a:r>
            <a:br>
              <a:rPr lang="en-GB" smtClean="0"/>
            </a:br>
            <a:r>
              <a:rPr lang="en-GB" smtClean="0"/>
              <a:t>if &lt;6-8, stay as one whole group </a:t>
            </a:r>
            <a:br>
              <a:rPr lang="en-GB" smtClean="0"/>
            </a:br>
            <a:r>
              <a:rPr lang="en-GB" smtClean="0"/>
              <a:t>(decide on day, depending on the feel of the group)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9EEFA-2322-4849-BBD3-B371059D99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SR  2:00 – 2:10 (3:15 – 3:25) for these 5 slides</a:t>
            </a:r>
          </a:p>
          <a:p>
            <a:r>
              <a:rPr lang="en-GB" smtClean="0"/>
              <a:t>Training session content was similar for care coordinators and psychiatrists, but tailored to needs of each group.</a:t>
            </a:r>
          </a:p>
          <a:p>
            <a:r>
              <a:rPr lang="en-GB" smtClean="0"/>
              <a:t>CCs had 3 sessions (monthly)</a:t>
            </a:r>
          </a:p>
          <a:p>
            <a:r>
              <a:rPr lang="en-GB" smtClean="0"/>
              <a:t>Psychiatrists had 2.</a:t>
            </a:r>
          </a:p>
          <a:p>
            <a:endParaRPr lang="en-GB" smtClean="0"/>
          </a:p>
          <a:p>
            <a:r>
              <a:rPr lang="en-GB" u="sng" smtClean="0"/>
              <a:t>We talked about the process of SDM</a:t>
            </a:r>
          </a:p>
          <a:p>
            <a:endParaRPr lang="en-GB" u="sng" smtClean="0"/>
          </a:p>
          <a:p>
            <a:r>
              <a:rPr lang="en-GB" smtClean="0"/>
              <a:t>(If not mentioned in morning, say that we had considered joints training)</a:t>
            </a:r>
          </a:p>
          <a:p>
            <a:r>
              <a:rPr lang="en-GB" smtClean="0"/>
              <a:t>One team was trained together – care co-ordinators and psychiatrists – this had advantages ie when it came to implementation, the team already had experience of discussing SDM with colleagues – it promoted team ownership of SDM.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47F136-917B-4409-9FBD-EE1FCA73532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SR  2:00 – 2:10 (3:15 – 3:25) for these 5 slides</a:t>
            </a:r>
          </a:p>
          <a:p>
            <a:endParaRPr lang="en-GB" smtClean="0"/>
          </a:p>
          <a:p>
            <a:r>
              <a:rPr lang="en-GB" smtClean="0"/>
              <a:t>developed 3 forms to support SDM during the project – will describe them briefly in a minute</a:t>
            </a:r>
          </a:p>
          <a:p>
            <a:r>
              <a:rPr lang="en-GB" smtClean="0"/>
              <a:t>The versions we’re showing you are pretty different from the original versions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5816F-85F3-432C-8156-85E2A784EBD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SR  2:00 – 2:10 (3:15 – 3:25) for these 5 slides.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1C6770-73E7-44D5-9CA8-0A790BFFC54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SR  2:00 – 2:10 (3:15 – 3:25) for these 5 slides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41E2CA-4E9B-46C9-8F0D-ECD688EA85F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SR 2:00 – 2:10 (3:15 – 3:25) for these 5 slides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244F9A-2255-41FA-B6C2-B3F13ACFA34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B263-09A5-46AC-A7D0-EA2D2E4D1F41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172CE-3F2A-4A8B-91E0-CF480DEEC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E3AB-444A-4BEA-ACCC-DF81674D4661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465EC-9FEC-4567-97B5-8A6E9E3B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AEF1-2E72-43BE-95EF-629818D362DB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5DAB-865D-434E-9C56-C7518EE32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9201-9E37-4047-AEA7-AF649947E0E6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66BC-D999-4B1B-B44E-C97D72B9CF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38DA-4BC4-4F82-83A8-E5489EF9ECA5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EE54-9275-4B9C-BCAB-513DBB6625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4C250-3774-46EA-A613-B2EBB60EC934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66D2-A94A-4B51-8308-F43CA63584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CB7BB-5B51-4B77-A857-D26C30B767FF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B6AD-C761-4D79-B001-ED7075FBFC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7F1D-A629-4CC2-BCBB-36D2E9F9BA3C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6C4B-40E1-443A-9589-180098704E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74E5-03C4-482F-896A-E781B64C8F5F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BEE4-5D67-4E46-B194-47A717BABD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6AF4-21C7-418B-B009-5548733E35C3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CC91-DC53-461A-9A5A-C9B77E1C90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6EE01-2885-46FD-B2F1-189DE9E9C05B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9CCF-1B3E-4703-A05D-D6782CAC6C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F6531-B03F-439A-AE5C-3F39F09F5D09}" type="datetimeFigureOut">
              <a:rPr lang="en-GB"/>
              <a:pPr>
                <a:defRPr/>
              </a:pPr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46965-2123-4E90-97E1-6524E3EA30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shimme.arcusglobal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ww.festivalofleadership.co.uk/2011/Images/CPFT%20-%20White.p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2052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11188" y="2492375"/>
            <a:ext cx="7921625" cy="15382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ShiMME</a:t>
            </a:r>
            <a:endParaRPr lang="en-GB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Workshop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8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ShiMME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Model of Training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Shared Decision Making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Psychiatric Medication Management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Service Providers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9750" y="3529013"/>
            <a:ext cx="7845425" cy="101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1268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12875"/>
            <a:ext cx="9036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Three tools to aid SDM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522288" y="2708275"/>
            <a:ext cx="8621712" cy="33131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en-GB" sz="3200" b="1" dirty="0">
                <a:solidFill>
                  <a:srgbClr val="002060"/>
                </a:solidFill>
                <a:latin typeface="+mn-lt"/>
              </a:rPr>
              <a:t>In small groups:</a:t>
            </a:r>
          </a:p>
          <a:p>
            <a:pPr algn="ctr">
              <a:spcAft>
                <a:spcPts val="1200"/>
              </a:spcAft>
              <a:defRPr/>
            </a:pPr>
            <a:r>
              <a:rPr lang="en-GB" sz="3200" dirty="0">
                <a:solidFill>
                  <a:srgbClr val="002060"/>
                </a:solidFill>
                <a:latin typeface="+mn-lt"/>
              </a:rPr>
              <a:t>Look at the forms.</a:t>
            </a:r>
          </a:p>
          <a:p>
            <a:pPr algn="ctr">
              <a:spcAft>
                <a:spcPts val="1200"/>
              </a:spcAft>
              <a:defRPr/>
            </a:pPr>
            <a:r>
              <a:rPr lang="en-GB" sz="3200" dirty="0">
                <a:solidFill>
                  <a:srgbClr val="002060"/>
                </a:solidFill>
                <a:latin typeface="+mn-lt"/>
              </a:rPr>
              <a:t>What do you think of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2292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85693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 up after the training sessions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150" y="2489200"/>
            <a:ext cx="7848600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 up meetings and visits to teams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Observation of consultations by principle investigator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1:1 support offered to service users by research assistants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Service User feedback forms were sent out with appointment letters.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Forms were redesigned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285750" indent="-285750"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3316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85693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Feedback from Care Coordinators:</a:t>
            </a:r>
          </a:p>
        </p:txBody>
      </p:sp>
      <p:sp>
        <p:nvSpPr>
          <p:cNvPr id="13319" name="TextBox 2"/>
          <p:cNvSpPr txBox="1">
            <a:spLocks noChangeArrowheads="1"/>
          </p:cNvSpPr>
          <p:nvPr/>
        </p:nvSpPr>
        <p:spPr bwMode="auto">
          <a:xfrm>
            <a:off x="250825" y="2489200"/>
            <a:ext cx="85693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Learnt about SDM and developed techniques to use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The majority felt it would shape their future practice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Increased ability and/or confidence in discussing medication with service users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It was useful to have information around side effects and coming off meds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Valued having time ringfenced away from work.</a:t>
            </a:r>
          </a:p>
          <a:p>
            <a:pPr marL="285750" indent="-285750">
              <a:buFont typeface="Arial" charset="0"/>
              <a:buChar char="•"/>
            </a:pPr>
            <a:endParaRPr lang="en-GB" sz="2400">
              <a:solidFill>
                <a:srgbClr val="17375E"/>
              </a:solidFill>
              <a:latin typeface="Calibri" pitchFamily="34" charset="0"/>
            </a:endParaRPr>
          </a:p>
          <a:p>
            <a:pPr marL="285750" indent="-285750"/>
            <a:endParaRPr lang="en-GB">
              <a:solidFill>
                <a:srgbClr val="17375E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GB">
              <a:solidFill>
                <a:srgbClr val="17375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4340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85693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Feedback from Psychiatrists: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150" y="2489200"/>
            <a:ext cx="7848600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Psychiatrists valued the opportunity to interact/learn with colleagues and reflect on own practice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 was seen as relevant and positive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Most felt their SDM knowledge &amp; skills improved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 felt it would shape future practice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 reservations about the forms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Concerns that the underlying  agenda might be to promote coming off medication</a:t>
            </a:r>
          </a:p>
          <a:p>
            <a:pPr marL="285750" indent="-285750"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5364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85693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Implementing Shared Decision Making </a:t>
            </a:r>
          </a:p>
        </p:txBody>
      </p:sp>
      <p:sp>
        <p:nvSpPr>
          <p:cNvPr id="15367" name="TextBox 2"/>
          <p:cNvSpPr txBox="1">
            <a:spLocks noChangeArrowheads="1"/>
          </p:cNvSpPr>
          <p:nvPr/>
        </p:nvSpPr>
        <p:spPr bwMode="auto">
          <a:xfrm>
            <a:off x="565150" y="2489200"/>
            <a:ext cx="78486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</a:pPr>
            <a:r>
              <a:rPr lang="en-GB" sz="2400" b="1">
                <a:solidFill>
                  <a:srgbClr val="17375E"/>
                </a:solidFill>
              </a:rPr>
              <a:t>Challenges Encountered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Competition from other changes (restructuring of community services, introduction of electronic notes)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Practical issues – access to internet, printers etc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Time pressures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Fear of taking risks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Culture change – the power imbalance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400">
                <a:solidFill>
                  <a:srgbClr val="17375E"/>
                </a:solidFill>
              </a:rPr>
              <a:t>Culture change – the changing NHS</a:t>
            </a:r>
          </a:p>
          <a:p>
            <a:pPr marL="285750" indent="-285750">
              <a:buFont typeface="Arial" charset="0"/>
              <a:buChar char="•"/>
            </a:pPr>
            <a:endParaRPr lang="en-GB" sz="2400">
              <a:solidFill>
                <a:srgbClr val="17375E"/>
              </a:solidFill>
              <a:latin typeface="Calibri" pitchFamily="34" charset="0"/>
            </a:endParaRPr>
          </a:p>
          <a:p>
            <a:pPr marL="285750" indent="-285750"/>
            <a:endParaRPr lang="en-GB">
              <a:solidFill>
                <a:srgbClr val="17375E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GB">
              <a:solidFill>
                <a:srgbClr val="17375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6388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85693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Recap: The Key Features of SDM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150" y="2489200"/>
            <a:ext cx="7848600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Service User accesses &amp; evaluates information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Service user identifies their preferences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Service user &amp; prescriber discuss options and preferences – open, honest discussion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Service user’s preferences are valued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Making a decision together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Recording the decision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285750" indent="-285750"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3076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11188" y="1989138"/>
            <a:ext cx="7921625" cy="3671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ShiMME</a:t>
            </a:r>
            <a:endParaRPr lang="en-GB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Workshop E: Training Service Providers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Psychiatrist Trainers: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Carole Morgan (Service User Trainer)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 Fiona Blake (Consultant Psychiatrist)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Care Co-ordinator Trainers: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Sarah Rae (Service User Trainer)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Mary Jane O’Sullivan (Community Psychiatric Nurse)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9750" y="3529013"/>
            <a:ext cx="7845425" cy="101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4100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2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8313" y="14843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Shared Decision Making?</a:t>
            </a: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673100" y="2565400"/>
            <a:ext cx="793115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SDM entails:</a:t>
            </a:r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inclusion of at least two people, patient and clinician</a:t>
            </a:r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who share information</a:t>
            </a:r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take steps to build a consensus about preferred treatment</a:t>
            </a:r>
          </a:p>
          <a:p>
            <a:pPr marL="457200" indent="-457200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reach agreement on the treatment to implement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Charles, Whelan and </a:t>
            </a:r>
            <a:r>
              <a:rPr lang="en-GB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Gafni</a:t>
            </a:r>
            <a:r>
              <a:rPr lang="en-GB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(1999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GB" sz="32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5124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5288" y="1125538"/>
            <a:ext cx="7921625" cy="2043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are your experiences of Shared Decision Making?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9750" y="3529013"/>
            <a:ext cx="7845425" cy="101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088" y="2997200"/>
            <a:ext cx="7632700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How much does it happen?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influences whether it happens?</a:t>
            </a:r>
            <a:b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- the service user?</a:t>
            </a:r>
            <a:b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- the psychiatrist?</a:t>
            </a:r>
            <a:b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- other staff?</a:t>
            </a:r>
            <a:b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- the system?</a:t>
            </a:r>
            <a:endParaRPr lang="en-GB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would help to promote SDM in practice?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6148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8313" y="765175"/>
            <a:ext cx="7921625" cy="2044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Training Session Content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9750" y="1628775"/>
            <a:ext cx="7845425" cy="4708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What is SDM?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Rationale for SDM – ethical, practical, policy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Barriers and Facilitators to SDM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Accessing information about medication &amp; side effects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3 </a:t>
            </a:r>
            <a:r>
              <a:rPr lang="en-GB" sz="20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ShiMME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Alternatives to medication &amp; Coming off medication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Video Scenarios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Small group and large group discussions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Homework reading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 up visits to staff teams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7172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41438"/>
            <a:ext cx="9036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Three Tools to aid SDM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250825" y="2420938"/>
            <a:ext cx="8621713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200"/>
              </a:spcAft>
              <a:buFontTx/>
              <a:buAutoNum type="arabicPeriod"/>
            </a:pPr>
            <a:r>
              <a:rPr lang="en-GB" sz="3000" b="1">
                <a:solidFill>
                  <a:srgbClr val="002060"/>
                </a:solidFill>
              </a:rPr>
              <a:t>Setting Goals form</a:t>
            </a:r>
            <a:endParaRPr lang="en-GB" sz="3000">
              <a:solidFill>
                <a:srgbClr val="002060"/>
              </a:solidFill>
            </a:endParaRPr>
          </a:p>
          <a:p>
            <a:pPr algn="ctr">
              <a:spcAft>
                <a:spcPts val="1200"/>
              </a:spcAft>
              <a:buFontTx/>
              <a:buAutoNum type="arabicPeriod"/>
            </a:pPr>
            <a:r>
              <a:rPr lang="en-GB" sz="3000" b="1">
                <a:solidFill>
                  <a:srgbClr val="002060"/>
                </a:solidFill>
              </a:rPr>
              <a:t>The Service User Feedback form</a:t>
            </a:r>
            <a:endParaRPr lang="en-GB" sz="3000">
              <a:solidFill>
                <a:srgbClr val="002060"/>
              </a:solidFill>
            </a:endParaRPr>
          </a:p>
          <a:p>
            <a:pPr algn="ctr">
              <a:spcAft>
                <a:spcPts val="1200"/>
              </a:spcAft>
              <a:buFontTx/>
              <a:buAutoNum type="arabicPeriod"/>
            </a:pPr>
            <a:r>
              <a:rPr lang="en-GB" sz="3000" b="1">
                <a:solidFill>
                  <a:srgbClr val="002060"/>
                </a:solidFill>
              </a:rPr>
              <a:t>The Prescriber Feedback form </a:t>
            </a:r>
            <a:r>
              <a:rPr lang="en-GB">
                <a:solidFill>
                  <a:srgbClr val="002060"/>
                </a:solidFill>
              </a:rPr>
              <a:t/>
            </a:r>
            <a:br>
              <a:rPr lang="en-GB">
                <a:solidFill>
                  <a:srgbClr val="002060"/>
                </a:solidFill>
              </a:rPr>
            </a:br>
            <a:r>
              <a:rPr lang="en-GB">
                <a:solidFill>
                  <a:srgbClr val="002060"/>
                </a:solidFill>
              </a:rPr>
              <a:t/>
            </a:r>
            <a:br>
              <a:rPr lang="en-GB">
                <a:solidFill>
                  <a:srgbClr val="002060"/>
                </a:solidFill>
              </a:rPr>
            </a:br>
            <a:r>
              <a:rPr lang="en-GB" sz="2400">
                <a:solidFill>
                  <a:srgbClr val="002060"/>
                </a:solidFill>
              </a:rPr>
              <a:t>These forms were developed by the ShIMME project team and are all available at </a:t>
            </a:r>
            <a:r>
              <a:rPr lang="en-GB" sz="2400">
                <a:hlinkClick r:id="rId7"/>
              </a:rPr>
              <a:t>http://www.shimme.arcusglobal.com/</a:t>
            </a:r>
            <a:r>
              <a:rPr lang="en-GB" sz="2400"/>
              <a:t>  </a:t>
            </a:r>
            <a:r>
              <a:rPr lang="en-GB" sz="2400">
                <a:solidFill>
                  <a:srgbClr val="002060"/>
                </a:solidFill>
              </a:rPr>
              <a:t>&gt;Public &gt; ShIMME Project Forms)</a:t>
            </a:r>
            <a:endParaRPr lang="en-GB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8196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12875"/>
            <a:ext cx="9036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Three tools to aid SDM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522288" y="2420938"/>
            <a:ext cx="8621712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  <a:buFontTx/>
              <a:buAutoNum type="arabicPeriod"/>
            </a:pPr>
            <a:r>
              <a:rPr lang="en-GB" sz="2400" b="1">
                <a:solidFill>
                  <a:srgbClr val="002060"/>
                </a:solidFill>
              </a:rPr>
              <a:t>Setting Goals Form</a:t>
            </a:r>
          </a:p>
          <a:p>
            <a:pPr>
              <a:spcAft>
                <a:spcPts val="1200"/>
              </a:spcAft>
            </a:pPr>
            <a:r>
              <a:rPr lang="en-GB" sz="2400">
                <a:solidFill>
                  <a:srgbClr val="002060"/>
                </a:solidFill>
              </a:rPr>
              <a:t>A form for the service user to fill out over time (eg once/year)</a:t>
            </a:r>
          </a:p>
          <a:p>
            <a:pPr>
              <a:spcAft>
                <a:spcPts val="1200"/>
              </a:spcAft>
            </a:pPr>
            <a:r>
              <a:rPr lang="en-GB" sz="2400">
                <a:solidFill>
                  <a:srgbClr val="002060"/>
                </a:solidFill>
              </a:rPr>
              <a:t> Helps service user to identify and clarify their priorities and preferences around medication &amp; alternatives. </a:t>
            </a:r>
          </a:p>
          <a:p>
            <a:pPr>
              <a:spcAft>
                <a:spcPts val="1200"/>
              </a:spcAft>
            </a:pPr>
            <a:r>
              <a:rPr lang="en-GB" sz="2400">
                <a:solidFill>
                  <a:srgbClr val="002060"/>
                </a:solidFill>
              </a:rPr>
              <a:t> Also helps them to gather relevant information about different medicines.</a:t>
            </a:r>
          </a:p>
          <a:p>
            <a:pPr>
              <a:spcAft>
                <a:spcPts val="1200"/>
              </a:spcAft>
            </a:pPr>
            <a:r>
              <a:rPr lang="en-GB" sz="2400">
                <a:solidFill>
                  <a:srgbClr val="002060"/>
                </a:solidFill>
              </a:rPr>
              <a:t>May be kept private or shared with staff.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9220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12875"/>
            <a:ext cx="9036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Three tools to aid SDM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522288" y="2349500"/>
            <a:ext cx="8621712" cy="38274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The Service User Feedback form </a:t>
            </a:r>
            <a:endParaRPr lang="en-GB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form for the service user to complete prior to an appointment with a prescriber &amp; bring along to the consultation.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Allows the service user to rate:</a:t>
            </a:r>
            <a:b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how effective their medication is, </a:t>
            </a:r>
            <a:b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what adverse effects they’ve experienced and </a:t>
            </a:r>
            <a:b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how regularly they’ve been taking their medication.</a:t>
            </a:r>
          </a:p>
          <a:p>
            <a:pPr>
              <a:spcAft>
                <a:spcPts val="1200"/>
              </a:spcAft>
              <a:defRPr/>
            </a:pPr>
            <a:endParaRPr lang="en-GB" sz="24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arah\Pictures\leaves.png"/>
          <p:cNvPicPr>
            <a:picLocks noChangeAspect="1" noChangeArrowheads="1"/>
          </p:cNvPicPr>
          <p:nvPr/>
        </p:nvPicPr>
        <p:blipFill>
          <a:blip r:embed="rId3" cstate="print"/>
          <a:srcRect l="16586" r="16913" b="10097"/>
          <a:stretch>
            <a:fillRect/>
          </a:stretch>
        </p:blipFill>
        <p:spPr bwMode="auto">
          <a:xfrm>
            <a:off x="-346075" y="0"/>
            <a:ext cx="967105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339975" y="6165850"/>
            <a:ext cx="4535488" cy="603250"/>
          </a:xfrm>
          <a:prstGeom prst="rect">
            <a:avLst/>
          </a:prstGeom>
          <a:gradFill rotWithShape="0">
            <a:gsLst>
              <a:gs pos="0">
                <a:srgbClr val="00B1F0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82800" bIns="82800"/>
          <a:lstStyle/>
          <a:p>
            <a:pPr algn="ctr"/>
            <a:r>
              <a:rPr lang="en-GB" b="1">
                <a:solidFill>
                  <a:srgbClr val="FFFFFF"/>
                </a:solidFill>
              </a:rPr>
              <a:t>ShIMME</a:t>
            </a:r>
          </a:p>
          <a:p>
            <a:pPr algn="ctr">
              <a:spcAft>
                <a:spcPts val="1000"/>
              </a:spcAft>
            </a:pPr>
            <a:r>
              <a:rPr lang="en-GB" sz="1100">
                <a:solidFill>
                  <a:srgbClr val="FFFFFF"/>
                </a:solidFill>
                <a:latin typeface="Verdana" pitchFamily="34" charset="0"/>
              </a:rPr>
              <a:t>(Shared Involvement in Medication Management Education)</a:t>
            </a:r>
            <a:endParaRPr lang="en-US"/>
          </a:p>
        </p:txBody>
      </p:sp>
      <p:pic>
        <p:nvPicPr>
          <p:cNvPr id="10244" name="il_fi" descr="http://www.festivalofleadership.co.uk/2011/Images/CPFT%20-%20White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23100" y="6211888"/>
            <a:ext cx="201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/>
          <p:cNvPicPr>
            <a:picLocks noChangeAspect="1"/>
          </p:cNvPicPr>
          <p:nvPr/>
        </p:nvPicPr>
        <p:blipFill>
          <a:blip r:embed="rId6" cstate="print"/>
          <a:srcRect r="62746"/>
          <a:stretch>
            <a:fillRect/>
          </a:stretch>
        </p:blipFill>
        <p:spPr bwMode="auto">
          <a:xfrm>
            <a:off x="323850" y="6089650"/>
            <a:ext cx="15668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12875"/>
            <a:ext cx="9036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Three tools to aid SDM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522288" y="2708275"/>
            <a:ext cx="8621712" cy="38274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The Prescriber Feedback form </a:t>
            </a:r>
            <a:endParaRPr lang="en-GB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one page form that the prescriber fills out at the end of a consultation to summarise issues discussed and document the decisions made.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the service user to take away at the end of the consultation</a:t>
            </a:r>
            <a:r>
              <a:rPr lang="en-GB" sz="2400" dirty="0">
                <a:solidFill>
                  <a:srgbClr val="00206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1512</Words>
  <Application>Microsoft Office PowerPoint</Application>
  <PresentationFormat>On-screen Show (4:3)</PresentationFormat>
  <Paragraphs>239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Follow up after the training sessions</vt:lpstr>
      <vt:lpstr>Feedback from Care Coordinators:</vt:lpstr>
      <vt:lpstr>Feedback from Psychiatrists:</vt:lpstr>
      <vt:lpstr>Implementing Shared Decision Making </vt:lpstr>
      <vt:lpstr>Recap: The Key Features of SDM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perry</cp:lastModifiedBy>
  <cp:revision>254</cp:revision>
  <cp:lastPrinted>2013-05-14T06:35:26Z</cp:lastPrinted>
  <dcterms:created xsi:type="dcterms:W3CDTF">2012-06-10T13:52:48Z</dcterms:created>
  <dcterms:modified xsi:type="dcterms:W3CDTF">2014-04-21T20:44:05Z</dcterms:modified>
</cp:coreProperties>
</file>