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notesMasterIdLst>
    <p:notesMasterId r:id="rId27"/>
  </p:notesMasterIdLst>
  <p:sldIdLst>
    <p:sldId id="256" r:id="rId2"/>
    <p:sldId id="276" r:id="rId3"/>
    <p:sldId id="305" r:id="rId4"/>
    <p:sldId id="302" r:id="rId5"/>
    <p:sldId id="303" r:id="rId6"/>
    <p:sldId id="304" r:id="rId7"/>
    <p:sldId id="281" r:id="rId8"/>
    <p:sldId id="259" r:id="rId9"/>
    <p:sldId id="285" r:id="rId10"/>
    <p:sldId id="283" r:id="rId11"/>
    <p:sldId id="268" r:id="rId12"/>
    <p:sldId id="286" r:id="rId13"/>
    <p:sldId id="290" r:id="rId14"/>
    <p:sldId id="289" r:id="rId15"/>
    <p:sldId id="291" r:id="rId16"/>
    <p:sldId id="294" r:id="rId17"/>
    <p:sldId id="293" r:id="rId18"/>
    <p:sldId id="295" r:id="rId19"/>
    <p:sldId id="296" r:id="rId20"/>
    <p:sldId id="297" r:id="rId21"/>
    <p:sldId id="263" r:id="rId22"/>
    <p:sldId id="271" r:id="rId23"/>
    <p:sldId id="300" r:id="rId24"/>
    <p:sldId id="298" r:id="rId25"/>
    <p:sldId id="29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191" autoAdjust="0"/>
    <p:restoredTop sz="94660"/>
  </p:normalViewPr>
  <p:slideViewPr>
    <p:cSldViewPr>
      <p:cViewPr>
        <p:scale>
          <a:sx n="76" d="100"/>
          <a:sy n="76" d="100"/>
        </p:scale>
        <p:origin x="-972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95F94E-01BB-43F4-9040-5B5C3C4E17A6}" type="datetimeFigureOut">
              <a:rPr lang="en-GB" smtClean="0"/>
              <a:t>21/04/2014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818E1-6556-4834-9E5E-6EB61C6B6E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398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GB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34890-0706-4B85-A28C-86FF2167FEC3}" type="datetimeFigureOut">
              <a:rPr lang="en-GB" smtClean="0"/>
              <a:t>21/04/2014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27B5E4B-5D53-42D8-A2A4-8CACC8D9BF3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34890-0706-4B85-A28C-86FF2167FEC3}" type="datetimeFigureOut">
              <a:rPr lang="en-GB" smtClean="0"/>
              <a:t>21/04/2014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5E4B-5D53-42D8-A2A4-8CACC8D9BF38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27B5E4B-5D53-42D8-A2A4-8CACC8D9BF38}" type="slidenum">
              <a:rPr lang="en-GB" smtClean="0"/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34890-0706-4B85-A28C-86FF2167FEC3}" type="datetimeFigureOut">
              <a:rPr lang="en-GB" smtClean="0"/>
              <a:t>21/04/2014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34890-0706-4B85-A28C-86FF2167FEC3}" type="datetimeFigureOut">
              <a:rPr lang="en-GB" smtClean="0"/>
              <a:t>21/04/2014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27B5E4B-5D53-42D8-A2A4-8CACC8D9BF3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34890-0706-4B85-A28C-86FF2167FEC3}" type="datetimeFigureOut">
              <a:rPr lang="en-GB" smtClean="0"/>
              <a:t>21/04/2014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27B5E4B-5D53-42D8-A2A4-8CACC8D9BF38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1E34890-0706-4B85-A28C-86FF2167FEC3}" type="datetimeFigureOut">
              <a:rPr lang="en-GB" smtClean="0"/>
              <a:t>21/04/2014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5E4B-5D53-42D8-A2A4-8CACC8D9BF3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34890-0706-4B85-A28C-86FF2167FEC3}" type="datetimeFigureOut">
              <a:rPr lang="en-GB" smtClean="0"/>
              <a:t>21/04/2014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27B5E4B-5D53-42D8-A2A4-8CACC8D9BF38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34890-0706-4B85-A28C-86FF2167FEC3}" type="datetimeFigureOut">
              <a:rPr lang="en-GB" smtClean="0"/>
              <a:t>21/04/2014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27B5E4B-5D53-42D8-A2A4-8CACC8D9BF3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34890-0706-4B85-A28C-86FF2167FEC3}" type="datetimeFigureOut">
              <a:rPr lang="en-GB" smtClean="0"/>
              <a:t>21/04/2014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27B5E4B-5D53-42D8-A2A4-8CACC8D9BF3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27B5E4B-5D53-42D8-A2A4-8CACC8D9BF38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34890-0706-4B85-A28C-86FF2167FEC3}" type="datetimeFigureOut">
              <a:rPr lang="en-GB" smtClean="0"/>
              <a:t>21/04/2014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27B5E4B-5D53-42D8-A2A4-8CACC8D9BF38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GB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1E34890-0706-4B85-A28C-86FF2167FEC3}" type="datetimeFigureOut">
              <a:rPr lang="en-GB" smtClean="0"/>
              <a:t>21/04/2014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1E34890-0706-4B85-A28C-86FF2167FEC3}" type="datetimeFigureOut">
              <a:rPr lang="en-GB" smtClean="0"/>
              <a:t>21/04/2014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27B5E4B-5D53-42D8-A2A4-8CACC8D9BF38}" type="slidenum">
              <a:rPr lang="en-GB" smtClean="0"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GB" smtClean="0"/>
              <a:t>Click to edit Master text styles</a:t>
            </a:r>
          </a:p>
          <a:p>
            <a:pPr lvl="1" eaLnBrk="1" latinLnBrk="0" hangingPunct="1"/>
            <a:r>
              <a:rPr kumimoji="0" lang="en-GB" smtClean="0"/>
              <a:t>Second level</a:t>
            </a:r>
          </a:p>
          <a:p>
            <a:pPr lvl="2" eaLnBrk="1" latinLnBrk="0" hangingPunct="1"/>
            <a:r>
              <a:rPr kumimoji="0" lang="en-GB" smtClean="0"/>
              <a:t>Third level</a:t>
            </a:r>
          </a:p>
          <a:p>
            <a:pPr lvl="3" eaLnBrk="1" latinLnBrk="0" hangingPunct="1"/>
            <a:r>
              <a:rPr kumimoji="0" lang="en-GB" smtClean="0"/>
              <a:t>Fourth level</a:t>
            </a:r>
          </a:p>
          <a:p>
            <a:pPr lvl="4" eaLnBrk="1" latinLnBrk="0" hangingPunct="1"/>
            <a:r>
              <a:rPr kumimoji="0" lang="en-GB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kiran.azam@nelft.nhs.uk" TargetMode="External"/><Relationship Id="rId2" Type="http://schemas.openxmlformats.org/officeDocument/2006/relationships/hyperlink" Target="mailto:j.moncrieff@ucl.ac.uk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23456"/>
            <a:ext cx="6400800" cy="2985864"/>
          </a:xfrm>
        </p:spPr>
        <p:txBody>
          <a:bodyPr>
            <a:normAutofit/>
          </a:bodyPr>
          <a:lstStyle/>
          <a:p>
            <a:r>
              <a:rPr lang="en-GB" b="1" dirty="0" smtClean="0">
                <a:latin typeface="Calibri"/>
                <a:cs typeface="Calibri"/>
              </a:rPr>
              <a:t>Joanna Moncrieff</a:t>
            </a:r>
          </a:p>
          <a:p>
            <a:r>
              <a:rPr lang="en-GB" b="1" dirty="0" smtClean="0">
                <a:latin typeface="Calibri"/>
                <a:cs typeface="Calibri"/>
              </a:rPr>
              <a:t>Kiran Azam</a:t>
            </a:r>
            <a:r>
              <a:rPr lang="en-GB" dirty="0" smtClean="0">
                <a:latin typeface="Calibri"/>
                <a:cs typeface="Calibri"/>
              </a:rPr>
              <a:t/>
            </a:r>
            <a:br>
              <a:rPr lang="en-GB" dirty="0" smtClean="0">
                <a:latin typeface="Calibri"/>
                <a:cs typeface="Calibri"/>
              </a:rPr>
            </a:br>
            <a:endParaRPr lang="en-GB" dirty="0" smtClean="0">
              <a:latin typeface="Calibri"/>
              <a:cs typeface="Calibri"/>
            </a:endParaRPr>
          </a:p>
          <a:p>
            <a:endParaRPr lang="en-GB" b="1" dirty="0">
              <a:latin typeface="Calibri"/>
              <a:cs typeface="Calibri"/>
            </a:endParaRPr>
          </a:p>
          <a:p>
            <a:r>
              <a:rPr lang="en-GB" b="1" dirty="0" smtClean="0">
                <a:latin typeface="Calibri"/>
                <a:cs typeface="Calibri"/>
              </a:rPr>
              <a:t>Cambridge</a:t>
            </a:r>
          </a:p>
          <a:p>
            <a:r>
              <a:rPr lang="en-GB" b="1" dirty="0" smtClean="0">
                <a:latin typeface="Calibri"/>
                <a:cs typeface="Calibri"/>
              </a:rPr>
              <a:t>March 2014</a:t>
            </a:r>
            <a:r>
              <a:rPr lang="en-GB" dirty="0" smtClean="0">
                <a:latin typeface="Calibri"/>
                <a:cs typeface="Calibri"/>
              </a:rPr>
              <a:t/>
            </a:r>
            <a:br>
              <a:rPr lang="en-GB" dirty="0" smtClean="0">
                <a:latin typeface="Calibri"/>
                <a:cs typeface="Calibri"/>
              </a:rPr>
            </a:br>
            <a:r>
              <a:rPr lang="en-GB" b="1" dirty="0" smtClean="0">
                <a:latin typeface="Calibri"/>
                <a:cs typeface="Calibri"/>
              </a:rPr>
              <a:t> </a:t>
            </a:r>
            <a:r>
              <a:rPr lang="en-GB" dirty="0" smtClean="0">
                <a:latin typeface="Calibri"/>
                <a:cs typeface="Calibri"/>
              </a:rPr>
              <a:t/>
            </a:r>
            <a:br>
              <a:rPr lang="en-GB" dirty="0" smtClean="0">
                <a:latin typeface="Calibri"/>
                <a:cs typeface="Calibri"/>
              </a:rPr>
            </a:br>
            <a:endParaRPr lang="en-GB" dirty="0">
              <a:latin typeface="Calibri"/>
              <a:cs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Antipsychotics for better or worse: helping people make real choices about antipsychotic medication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94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Topics: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665312"/>
            <a:ext cx="8503920" cy="45720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latin typeface="Calibri"/>
                <a:cs typeface="Calibri"/>
              </a:rPr>
              <a:t>Positive and negative effects of taking antipsychotic medication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>
              <a:latin typeface="Calibri"/>
              <a:cs typeface="Calibri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latin typeface="Calibri"/>
                <a:cs typeface="Calibri"/>
              </a:rPr>
              <a:t>R</a:t>
            </a:r>
            <a:r>
              <a:rPr lang="en-GB" dirty="0" smtClean="0">
                <a:latin typeface="Calibri"/>
                <a:cs typeface="Calibri"/>
              </a:rPr>
              <a:t>easons for taking or not taking them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GB" dirty="0" smtClean="0">
              <a:latin typeface="Calibri"/>
              <a:cs typeface="Calibri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latin typeface="Calibri"/>
                <a:cs typeface="Calibri"/>
              </a:rPr>
              <a:t>O</a:t>
            </a:r>
            <a:r>
              <a:rPr lang="en-GB" dirty="0" smtClean="0">
                <a:latin typeface="Calibri"/>
                <a:cs typeface="Calibri"/>
              </a:rPr>
              <a:t>pinions about current information about the drugs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GB" dirty="0" smtClean="0">
                <a:latin typeface="Calibri"/>
                <a:cs typeface="Calibri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latin typeface="Calibri"/>
                <a:cs typeface="Calibri"/>
              </a:rPr>
              <a:t>Opinions about current opportunities for discussion about them with prescribers and others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GB" dirty="0" smtClean="0">
              <a:latin typeface="Calibri"/>
              <a:cs typeface="Calibri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latin typeface="Calibri"/>
                <a:cs typeface="Calibri"/>
              </a:rPr>
              <a:t>O</a:t>
            </a:r>
            <a:r>
              <a:rPr lang="en-GB" dirty="0" smtClean="0">
                <a:latin typeface="Calibri"/>
                <a:cs typeface="Calibri"/>
              </a:rPr>
              <a:t>pinions about the merits or not of an Antipsychotic Medication Review Tool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949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Results: Main Themes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/>
          <a:lstStyle/>
          <a:p>
            <a:r>
              <a:rPr lang="en-GB" dirty="0" smtClean="0">
                <a:latin typeface="Calibri"/>
                <a:cs typeface="Calibri"/>
              </a:rPr>
              <a:t>Positive &amp; Negative side effects</a:t>
            </a:r>
          </a:p>
          <a:p>
            <a:r>
              <a:rPr lang="en-GB" dirty="0" smtClean="0">
                <a:latin typeface="Calibri"/>
                <a:cs typeface="Calibri"/>
              </a:rPr>
              <a:t>Choice (or lack of) </a:t>
            </a:r>
          </a:p>
          <a:p>
            <a:r>
              <a:rPr lang="en-GB" dirty="0" smtClean="0">
                <a:latin typeface="Calibri"/>
                <a:cs typeface="Calibri"/>
              </a:rPr>
              <a:t>Patient passivity (accepts taking med’s)</a:t>
            </a:r>
            <a:endParaRPr lang="en-GB" dirty="0">
              <a:latin typeface="Calibri"/>
              <a:cs typeface="Calibri"/>
            </a:endParaRPr>
          </a:p>
          <a:p>
            <a:r>
              <a:rPr lang="en-GB" dirty="0" smtClean="0">
                <a:latin typeface="Calibri"/>
                <a:cs typeface="Calibri"/>
              </a:rPr>
              <a:t>Fear of Relapse </a:t>
            </a:r>
          </a:p>
          <a:p>
            <a:r>
              <a:rPr lang="en-GB" dirty="0" smtClean="0">
                <a:latin typeface="Calibri"/>
                <a:cs typeface="Calibri"/>
              </a:rPr>
              <a:t>+</a:t>
            </a:r>
            <a:r>
              <a:rPr lang="en-GB" dirty="0" err="1" smtClean="0">
                <a:latin typeface="Calibri"/>
                <a:cs typeface="Calibri"/>
              </a:rPr>
              <a:t>ve</a:t>
            </a:r>
            <a:r>
              <a:rPr lang="en-GB" dirty="0" smtClean="0">
                <a:latin typeface="Calibri"/>
                <a:cs typeface="Calibri"/>
              </a:rPr>
              <a:t> and </a:t>
            </a:r>
            <a:r>
              <a:rPr lang="en-US" dirty="0" smtClean="0">
                <a:latin typeface="Calibri"/>
                <a:cs typeface="Calibri"/>
              </a:rPr>
              <a:t>–</a:t>
            </a:r>
            <a:r>
              <a:rPr lang="en-GB" dirty="0" err="1" smtClean="0">
                <a:latin typeface="Calibri"/>
                <a:cs typeface="Calibri"/>
              </a:rPr>
              <a:t>ve</a:t>
            </a:r>
            <a:r>
              <a:rPr lang="en-GB" dirty="0" smtClean="0">
                <a:latin typeface="Calibri"/>
                <a:cs typeface="Calibri"/>
              </a:rPr>
              <a:t> attitudes to med’s</a:t>
            </a:r>
          </a:p>
          <a:p>
            <a:r>
              <a:rPr lang="en-GB" dirty="0" smtClean="0">
                <a:latin typeface="Calibri"/>
                <a:cs typeface="Calibri"/>
              </a:rPr>
              <a:t>Lack of Trust (service user </a:t>
            </a:r>
            <a:r>
              <a:rPr lang="en-US" dirty="0" smtClean="0">
                <a:latin typeface="Calibri"/>
                <a:cs typeface="Calibri"/>
              </a:rPr>
              <a:t>–</a:t>
            </a:r>
            <a:r>
              <a:rPr lang="en-GB" dirty="0" smtClean="0">
                <a:latin typeface="Calibri"/>
                <a:cs typeface="Calibri"/>
              </a:rPr>
              <a:t> service and vice versa)</a:t>
            </a:r>
          </a:p>
          <a:p>
            <a:r>
              <a:rPr lang="en-GB" dirty="0" smtClean="0">
                <a:latin typeface="Calibri"/>
                <a:cs typeface="Calibri"/>
              </a:rPr>
              <a:t>Discussions with professional  - positive, not listened to, professionals prioritise illness over symptoms. </a:t>
            </a:r>
          </a:p>
          <a:p>
            <a:r>
              <a:rPr lang="en-GB" dirty="0" smtClean="0">
                <a:latin typeface="Calibri"/>
                <a:cs typeface="Calibri"/>
              </a:rPr>
              <a:t> Other people want me to t</a:t>
            </a:r>
            <a:r>
              <a:rPr lang="en-US" dirty="0" err="1" smtClean="0">
                <a:latin typeface="Calibri"/>
                <a:cs typeface="Calibri"/>
              </a:rPr>
              <a:t>ak</a:t>
            </a:r>
            <a:r>
              <a:rPr lang="en-GB" dirty="0" smtClean="0">
                <a:latin typeface="Calibri"/>
                <a:cs typeface="Calibri"/>
              </a:rPr>
              <a:t>e med’s. </a:t>
            </a:r>
          </a:p>
          <a:p>
            <a:r>
              <a:rPr lang="fr-FR" dirty="0" smtClean="0">
                <a:latin typeface="Calibri"/>
                <a:cs typeface="Calibri"/>
              </a:rPr>
              <a:t>Don’</a:t>
            </a:r>
            <a:r>
              <a:rPr lang="en-GB" dirty="0" smtClean="0">
                <a:latin typeface="Calibri"/>
                <a:cs typeface="Calibri"/>
              </a:rPr>
              <a:t>t want to be on long-term. </a:t>
            </a:r>
          </a:p>
          <a:p>
            <a:pPr lvl="1"/>
            <a:endParaRPr lang="en-GB" dirty="0" smtClean="0">
              <a:latin typeface="Calibri"/>
              <a:cs typeface="Calibri"/>
            </a:endParaRPr>
          </a:p>
          <a:p>
            <a:endParaRPr lang="en-GB" dirty="0" smtClean="0">
              <a:latin typeface="Calibri"/>
              <a:cs typeface="Calibri"/>
            </a:endParaRPr>
          </a:p>
          <a:p>
            <a:endParaRPr lang="en-GB" dirty="0" smtClean="0">
              <a:latin typeface="Calibri"/>
              <a:cs typeface="Calibri"/>
            </a:endParaRPr>
          </a:p>
          <a:p>
            <a:endParaRPr lang="en-GB" dirty="0" smtClean="0">
              <a:latin typeface="Calibri"/>
              <a:cs typeface="Calibri"/>
            </a:endParaRPr>
          </a:p>
          <a:p>
            <a:endParaRPr lang="en-GB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1295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Medication Review Tool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01752" y="1527048"/>
            <a:ext cx="8503920" cy="4926288"/>
          </a:xfrm>
        </p:spPr>
        <p:txBody>
          <a:bodyPr/>
          <a:lstStyle/>
          <a:p>
            <a:pPr eaLnBrk="1" hangingPunct="1"/>
            <a:r>
              <a:rPr lang="en-GB" sz="2800" dirty="0">
                <a:latin typeface="Calibri"/>
                <a:cs typeface="Calibri"/>
              </a:rPr>
              <a:t>Designed to be completed by service user in collaboration with a mental health professional, as part of the </a:t>
            </a:r>
            <a:r>
              <a:rPr lang="en-GB" sz="2800" dirty="0" smtClean="0">
                <a:latin typeface="Calibri"/>
                <a:cs typeface="Calibri"/>
              </a:rPr>
              <a:t>on-going </a:t>
            </a:r>
            <a:r>
              <a:rPr lang="en-GB" sz="2800" dirty="0">
                <a:latin typeface="Calibri"/>
                <a:cs typeface="Calibri"/>
              </a:rPr>
              <a:t>process of reviewing drug </a:t>
            </a:r>
            <a:r>
              <a:rPr lang="en-GB" sz="2800" dirty="0" smtClean="0">
                <a:latin typeface="Calibri"/>
                <a:cs typeface="Calibri"/>
              </a:rPr>
              <a:t>treatment.</a:t>
            </a:r>
          </a:p>
          <a:p>
            <a:pPr marL="0" indent="0" eaLnBrk="1" hangingPunct="1">
              <a:buNone/>
            </a:pPr>
            <a:endParaRPr lang="en-GB" sz="2800" dirty="0">
              <a:latin typeface="Calibri"/>
              <a:cs typeface="Calibri"/>
            </a:endParaRPr>
          </a:p>
          <a:p>
            <a:pPr eaLnBrk="1" hangingPunct="1"/>
            <a:r>
              <a:rPr lang="en-GB" sz="2800" dirty="0">
                <a:latin typeface="Calibri"/>
                <a:cs typeface="Calibri"/>
              </a:rPr>
              <a:t>Sections for considering main positive effects and negative </a:t>
            </a:r>
            <a:r>
              <a:rPr lang="en-GB" sz="2800" dirty="0" smtClean="0">
                <a:latin typeface="Calibri"/>
                <a:cs typeface="Calibri"/>
              </a:rPr>
              <a:t>effects.</a:t>
            </a:r>
          </a:p>
          <a:p>
            <a:pPr eaLnBrk="1" hangingPunct="1"/>
            <a:endParaRPr lang="en-GB" sz="2800" dirty="0">
              <a:latin typeface="Calibri"/>
              <a:cs typeface="Calibri"/>
            </a:endParaRPr>
          </a:p>
          <a:p>
            <a:pPr eaLnBrk="1" hangingPunct="1"/>
            <a:r>
              <a:rPr lang="en-GB" sz="2800" dirty="0">
                <a:latin typeface="Calibri"/>
                <a:cs typeface="Calibri"/>
              </a:rPr>
              <a:t>Summary of “issues” to be discussed with </a:t>
            </a:r>
            <a:r>
              <a:rPr lang="en-GB" sz="2800" dirty="0" smtClean="0">
                <a:latin typeface="Calibri"/>
                <a:cs typeface="Calibri"/>
              </a:rPr>
              <a:t>prescriber.</a:t>
            </a:r>
          </a:p>
          <a:p>
            <a:pPr eaLnBrk="1" hangingPunct="1"/>
            <a:endParaRPr lang="en-GB" sz="2800" dirty="0">
              <a:latin typeface="Calibri"/>
              <a:cs typeface="Calibri"/>
            </a:endParaRPr>
          </a:p>
          <a:p>
            <a:pPr eaLnBrk="1" hangingPunct="1"/>
            <a:r>
              <a:rPr lang="en-GB" sz="2800" dirty="0">
                <a:latin typeface="Calibri"/>
                <a:cs typeface="Calibri"/>
              </a:rPr>
              <a:t>Checklist of benefits and side effects</a:t>
            </a:r>
          </a:p>
          <a:p>
            <a:endParaRPr lang="en-GB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526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23528" y="188640"/>
            <a:ext cx="8534400" cy="758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600" dirty="0" smtClean="0"/>
              <a:t>Medication </a:t>
            </a:r>
            <a:r>
              <a:rPr lang="en-GB" sz="3600" dirty="0"/>
              <a:t>Review </a:t>
            </a:r>
            <a:r>
              <a:rPr lang="en-GB" sz="3600" dirty="0" smtClean="0"/>
              <a:t>Tool: Website</a:t>
            </a:r>
            <a:endParaRPr lang="en-GB" altLang="en-US" sz="4000" dirty="0" smtClean="0">
              <a:ea typeface="+mj-ea"/>
            </a:endParaRPr>
          </a:p>
        </p:txBody>
      </p:sp>
      <p:pic>
        <p:nvPicPr>
          <p:cNvPr id="4" name="Content Placeholder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552" y="1052736"/>
            <a:ext cx="7920880" cy="5400600"/>
          </a:xfrm>
          <a:prstGeom prst="rect">
            <a:avLst/>
          </a:prstGeom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507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23528" y="188640"/>
            <a:ext cx="8534400" cy="758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600" dirty="0" smtClean="0"/>
              <a:t>Medication Review Tool: Form</a:t>
            </a:r>
            <a:endParaRPr lang="en-GB" altLang="en-US" sz="4000" dirty="0" smtClean="0">
              <a:ea typeface="+mj-ea"/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187624" y="1052736"/>
            <a:ext cx="6624736" cy="5184576"/>
            <a:chOff x="0" y="-591"/>
            <a:chExt cx="6089212" cy="4258257"/>
          </a:xfrm>
        </p:grpSpPr>
        <p:pic>
          <p:nvPicPr>
            <p:cNvPr id="6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849"/>
              <a:ext cx="3094329" cy="42428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5078" y="-591"/>
              <a:ext cx="2904134" cy="4242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6071616" cy="4242816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21946" tIns="10973" rIns="21946" bIns="10973" anchor="ctr"/>
            <a:lstStyle/>
            <a:p>
              <a:endParaRPr lang="en-US" sz="2400"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608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ea typeface="+mj-ea"/>
              </a:rPr>
              <a:t>Part 2: Pilot cluster randomised controlled trial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80520"/>
          </a:xfrm>
        </p:spPr>
        <p:txBody>
          <a:bodyPr>
            <a:normAutofit fontScale="92500"/>
          </a:bodyPr>
          <a:lstStyle/>
          <a:p>
            <a:r>
              <a:rPr lang="en-GB" dirty="0" smtClean="0">
                <a:latin typeface="Calibri"/>
                <a:cs typeface="Calibri"/>
              </a:rPr>
              <a:t>60 </a:t>
            </a:r>
            <a:r>
              <a:rPr lang="en-GB" dirty="0">
                <a:latin typeface="Calibri"/>
                <a:cs typeface="Calibri"/>
              </a:rPr>
              <a:t>participants </a:t>
            </a:r>
          </a:p>
          <a:p>
            <a:pPr lvl="1"/>
            <a:r>
              <a:rPr lang="en-GB" dirty="0">
                <a:latin typeface="Calibri"/>
                <a:cs typeface="Calibri"/>
              </a:rPr>
              <a:t>Adults (&gt;18years)</a:t>
            </a:r>
          </a:p>
          <a:p>
            <a:pPr lvl="1"/>
            <a:r>
              <a:rPr lang="en-GB" dirty="0" smtClean="0">
                <a:latin typeface="Calibri"/>
                <a:cs typeface="Calibri"/>
              </a:rPr>
              <a:t>Diagnosis of psychosis</a:t>
            </a:r>
            <a:r>
              <a:rPr lang="en-GB" dirty="0">
                <a:latin typeface="Calibri"/>
                <a:cs typeface="Calibri"/>
              </a:rPr>
              <a:t>, schizophrenia &amp; schizoaffective disorder. </a:t>
            </a:r>
          </a:p>
          <a:p>
            <a:pPr marL="457200" lvl="1" indent="0">
              <a:buNone/>
            </a:pPr>
            <a:endParaRPr lang="en-GB" dirty="0">
              <a:latin typeface="Calibri"/>
              <a:cs typeface="Calibri"/>
            </a:endParaRPr>
          </a:p>
          <a:p>
            <a:r>
              <a:rPr lang="en-GB" dirty="0">
                <a:latin typeface="Calibri"/>
                <a:cs typeface="Calibri"/>
              </a:rPr>
              <a:t>Community Recovery Teams (CRT) &amp; Early Intervention in Psychosis Service (EIPS</a:t>
            </a:r>
            <a:r>
              <a:rPr lang="en-GB" dirty="0" smtClean="0">
                <a:latin typeface="Calibri"/>
                <a:cs typeface="Calibri"/>
              </a:rPr>
              <a:t>), Assertive </a:t>
            </a:r>
            <a:r>
              <a:rPr lang="en-GB" dirty="0" err="1" smtClean="0">
                <a:latin typeface="Calibri"/>
                <a:cs typeface="Calibri"/>
              </a:rPr>
              <a:t>Outrearch</a:t>
            </a:r>
            <a:r>
              <a:rPr lang="en-GB" dirty="0" smtClean="0">
                <a:latin typeface="Calibri"/>
                <a:cs typeface="Calibri"/>
              </a:rPr>
              <a:t> Team (AOT). </a:t>
            </a:r>
            <a:endParaRPr lang="en-GB" dirty="0">
              <a:latin typeface="Calibri"/>
              <a:cs typeface="Calibri"/>
            </a:endParaRPr>
          </a:p>
          <a:p>
            <a:pPr lvl="1"/>
            <a:r>
              <a:rPr lang="en-GB" dirty="0">
                <a:latin typeface="Calibri"/>
                <a:cs typeface="Calibri"/>
              </a:rPr>
              <a:t>Barking, Dagenham, Havering, Upminster, Waltham Forest &amp; Redbridge. </a:t>
            </a:r>
          </a:p>
          <a:p>
            <a:pPr marL="0" indent="0" eaLnBrk="1" hangingPunct="1">
              <a:buNone/>
            </a:pPr>
            <a:endParaRPr lang="en-GB" dirty="0" smtClean="0">
              <a:latin typeface="Calibri"/>
              <a:cs typeface="Calibri"/>
            </a:endParaRPr>
          </a:p>
          <a:p>
            <a:pPr eaLnBrk="1" hangingPunct="1"/>
            <a:r>
              <a:rPr lang="en-GB" dirty="0" smtClean="0">
                <a:latin typeface="Calibri"/>
                <a:cs typeface="Calibri"/>
              </a:rPr>
              <a:t>Block </a:t>
            </a:r>
            <a:r>
              <a:rPr lang="en-GB" dirty="0">
                <a:latin typeface="Calibri"/>
                <a:cs typeface="Calibri"/>
              </a:rPr>
              <a:t>randomisation of care </a:t>
            </a:r>
            <a:r>
              <a:rPr lang="en-GB" dirty="0" smtClean="0">
                <a:latin typeface="Calibri"/>
                <a:cs typeface="Calibri"/>
              </a:rPr>
              <a:t>coordinators</a:t>
            </a:r>
          </a:p>
          <a:p>
            <a:pPr marL="0" indent="0" eaLnBrk="1" hangingPunct="1">
              <a:buNone/>
            </a:pPr>
            <a:endParaRPr lang="en-GB" dirty="0">
              <a:latin typeface="Calibri"/>
              <a:cs typeface="Calibri"/>
            </a:endParaRPr>
          </a:p>
          <a:p>
            <a:pPr eaLnBrk="1" hangingPunct="1"/>
            <a:r>
              <a:rPr lang="en-GB" dirty="0">
                <a:latin typeface="Calibri"/>
                <a:cs typeface="Calibri"/>
              </a:rPr>
              <a:t>Numbers: 30 per group</a:t>
            </a:r>
          </a:p>
        </p:txBody>
      </p:sp>
    </p:spTree>
    <p:extLst>
      <p:ext uri="{BB962C8B-B14F-4D97-AF65-F5344CB8AC3E}">
        <p14:creationId xmlns:p14="http://schemas.microsoft.com/office/powerpoint/2010/main" val="202136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-36512" y="188640"/>
            <a:ext cx="4392488" cy="758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600" dirty="0" smtClean="0"/>
              <a:t>Study Design </a:t>
            </a:r>
            <a:endParaRPr lang="en-GB" altLang="en-US" sz="4000" dirty="0" smtClean="0">
              <a:ea typeface="+mj-ea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556792" y="-258762"/>
            <a:ext cx="8855968" cy="6568082"/>
            <a:chOff x="683568" y="134468"/>
            <a:chExt cx="8783960" cy="6136682"/>
          </a:xfrm>
        </p:grpSpPr>
        <p:grpSp>
          <p:nvGrpSpPr>
            <p:cNvPr id="6" name="Group 5"/>
            <p:cNvGrpSpPr/>
            <p:nvPr/>
          </p:nvGrpSpPr>
          <p:grpSpPr>
            <a:xfrm>
              <a:off x="683568" y="134468"/>
              <a:ext cx="8783960" cy="6136682"/>
              <a:chOff x="-457200" y="955576"/>
              <a:chExt cx="9144000" cy="8601075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2171700" y="2699286"/>
                <a:ext cx="1656080" cy="457200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>
                    <a:solidFill>
                      <a:srgbClr val="FFFFFF"/>
                    </a:solidFill>
                    <a:effectLst/>
                    <a:latin typeface="Calibri"/>
                    <a:ea typeface="Calibri"/>
                    <a:cs typeface="Times New Roman"/>
                  </a:rPr>
                  <a:t>Client referrals </a:t>
                </a:r>
                <a:endParaRPr lang="en-GB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600200" y="3498751"/>
                <a:ext cx="457200" cy="401955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>
                    <a:solidFill>
                      <a:srgbClr val="FFFFFF"/>
                    </a:solidFill>
                    <a:effectLst/>
                    <a:latin typeface="Calibri"/>
                    <a:ea typeface="Calibri"/>
                    <a:cs typeface="Times New Roman"/>
                  </a:rPr>
                  <a:t>P</a:t>
                </a:r>
                <a:r>
                  <a:rPr lang="en-GB" sz="1100" baseline="-25000">
                    <a:solidFill>
                      <a:srgbClr val="FFFFFF"/>
                    </a:solidFill>
                    <a:effectLst/>
                    <a:latin typeface="Calibri"/>
                    <a:ea typeface="Calibri"/>
                    <a:cs typeface="Times New Roman"/>
                  </a:rPr>
                  <a:t>1</a:t>
                </a:r>
                <a:endParaRPr lang="en-GB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400300" y="3498751"/>
                <a:ext cx="457200" cy="401955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>
                    <a:solidFill>
                      <a:srgbClr val="FFFFFF"/>
                    </a:solidFill>
                    <a:effectLst/>
                    <a:latin typeface="Calibri"/>
                    <a:ea typeface="Calibri"/>
                    <a:cs typeface="Times New Roman"/>
                  </a:rPr>
                  <a:t>P</a:t>
                </a:r>
                <a:r>
                  <a:rPr lang="en-GB" sz="1100" baseline="-25000">
                    <a:solidFill>
                      <a:srgbClr val="FFFFFF"/>
                    </a:solidFill>
                    <a:effectLst/>
                    <a:latin typeface="Calibri"/>
                    <a:ea typeface="Calibri"/>
                    <a:cs typeface="Times New Roman"/>
                  </a:rPr>
                  <a:t>2</a:t>
                </a:r>
                <a:endParaRPr lang="en-GB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000500" y="3498751"/>
                <a:ext cx="457200" cy="401955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>
                    <a:solidFill>
                      <a:srgbClr val="FFFFFF"/>
                    </a:solidFill>
                    <a:effectLst/>
                    <a:latin typeface="Calibri"/>
                    <a:ea typeface="Calibri"/>
                    <a:cs typeface="Times New Roman"/>
                  </a:rPr>
                  <a:t>P</a:t>
                </a:r>
                <a:r>
                  <a:rPr lang="en-GB" sz="1100" baseline="-25000">
                    <a:solidFill>
                      <a:srgbClr val="FFFFFF"/>
                    </a:solidFill>
                    <a:effectLst/>
                    <a:latin typeface="Calibri"/>
                    <a:ea typeface="Calibri"/>
                    <a:cs typeface="Times New Roman"/>
                  </a:rPr>
                  <a:t>x</a:t>
                </a:r>
                <a:endParaRPr lang="en-GB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171700" y="4413786"/>
                <a:ext cx="1656080" cy="571500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 dirty="0">
                    <a:solidFill>
                      <a:srgbClr val="FFFFFF"/>
                    </a:solidFill>
                    <a:effectLst/>
                    <a:latin typeface="Calibri"/>
                    <a:ea typeface="Calibri"/>
                    <a:cs typeface="Times New Roman"/>
                  </a:rPr>
                  <a:t>All participants assessed at baseline </a:t>
                </a:r>
                <a:endParaRPr lang="en-GB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1638300" y="5328186"/>
                <a:ext cx="2590800" cy="419100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 dirty="0">
                    <a:solidFill>
                      <a:srgbClr val="FFFFFF"/>
                    </a:solidFill>
                    <a:effectLst/>
                    <a:latin typeface="Calibri"/>
                    <a:ea typeface="Calibri"/>
                    <a:cs typeface="Times New Roman"/>
                  </a:rPr>
                  <a:t>Randomise Care co-ordinator  </a:t>
                </a:r>
                <a:endParaRPr lang="en-GB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371600" y="6241951"/>
                <a:ext cx="1257300" cy="571500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>
                    <a:solidFill>
                      <a:srgbClr val="FFFFFF"/>
                    </a:solidFill>
                    <a:effectLst/>
                    <a:latin typeface="Calibri"/>
                    <a:ea typeface="Calibri"/>
                    <a:cs typeface="Times New Roman"/>
                  </a:rPr>
                  <a:t>TAU</a:t>
                </a:r>
                <a:endParaRPr lang="en-GB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086100" y="6241951"/>
                <a:ext cx="1257300" cy="571500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>
                    <a:solidFill>
                      <a:srgbClr val="FFFFFF"/>
                    </a:solidFill>
                    <a:effectLst/>
                    <a:latin typeface="Calibri"/>
                    <a:ea typeface="Calibri"/>
                    <a:cs typeface="Times New Roman"/>
                  </a:rPr>
                  <a:t>Intervention  </a:t>
                </a:r>
                <a:endParaRPr lang="en-GB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086100" y="7270651"/>
                <a:ext cx="1257300" cy="571500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>
                    <a:solidFill>
                      <a:srgbClr val="FFFFFF"/>
                    </a:solidFill>
                    <a:effectLst/>
                    <a:latin typeface="Calibri"/>
                    <a:ea typeface="Calibri"/>
                    <a:cs typeface="Times New Roman"/>
                  </a:rPr>
                  <a:t>Use the form </a:t>
                </a:r>
                <a:endParaRPr lang="en-GB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4800600" y="6756301"/>
                <a:ext cx="1257300" cy="571500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>
                    <a:solidFill>
                      <a:srgbClr val="FFFFFF"/>
                    </a:solidFill>
                    <a:effectLst/>
                    <a:latin typeface="Calibri"/>
                    <a:ea typeface="Calibri"/>
                    <a:cs typeface="Times New Roman"/>
                  </a:rPr>
                  <a:t>Training </a:t>
                </a:r>
                <a:endParaRPr lang="en-GB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828800" y="8299351"/>
                <a:ext cx="2171700" cy="443865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>
                    <a:solidFill>
                      <a:srgbClr val="FFFFFF"/>
                    </a:solidFill>
                    <a:effectLst/>
                    <a:latin typeface="Calibri"/>
                    <a:ea typeface="Calibri"/>
                    <a:cs typeface="Times New Roman"/>
                  </a:rPr>
                  <a:t>Meeting with the psychiatrist</a:t>
                </a:r>
                <a:endParaRPr lang="en-GB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2171700" y="9099451"/>
                <a:ext cx="1541780" cy="457200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>
                    <a:solidFill>
                      <a:srgbClr val="FFFFFF"/>
                    </a:solidFill>
                    <a:effectLst/>
                    <a:latin typeface="Calibri"/>
                    <a:ea typeface="Calibri"/>
                    <a:cs typeface="Times New Roman"/>
                  </a:rPr>
                  <a:t>Follow up assessments</a:t>
                </a:r>
                <a:endParaRPr lang="en-GB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3200400" y="3498751"/>
                <a:ext cx="457200" cy="401955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>
                    <a:solidFill>
                      <a:srgbClr val="FFFFFF"/>
                    </a:solidFill>
                    <a:effectLst/>
                    <a:latin typeface="Calibri"/>
                    <a:ea typeface="Calibri"/>
                    <a:cs typeface="Times New Roman"/>
                  </a:rPr>
                  <a:t>P</a:t>
                </a:r>
                <a:r>
                  <a:rPr lang="en-GB" sz="1100" baseline="-25000">
                    <a:solidFill>
                      <a:srgbClr val="FFFFFF"/>
                    </a:solidFill>
                    <a:effectLst/>
                    <a:latin typeface="Calibri"/>
                    <a:ea typeface="Calibri"/>
                    <a:cs typeface="Times New Roman"/>
                  </a:rPr>
                  <a:t>3</a:t>
                </a:r>
                <a:endParaRPr lang="en-GB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cxnSp>
            <p:nvCxnSpPr>
              <p:cNvPr id="22" name="Straight Arrow Connector 21"/>
              <p:cNvCxnSpPr/>
              <p:nvPr/>
            </p:nvCxnSpPr>
            <p:spPr>
              <a:xfrm flipH="1">
                <a:off x="3771900" y="7042686"/>
                <a:ext cx="10287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2971800" y="2470051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H="1">
                <a:off x="1828800" y="3155851"/>
                <a:ext cx="1143000" cy="3429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flipV="1">
                <a:off x="2628900" y="3155851"/>
                <a:ext cx="342900" cy="3429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H="1" flipV="1">
                <a:off x="2971800" y="3155851"/>
                <a:ext cx="457200" cy="3429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2971800" y="3155851"/>
                <a:ext cx="1257300" cy="3429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971800" y="5727601"/>
                <a:ext cx="0" cy="28575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1828800" y="3889276"/>
                <a:ext cx="1143000" cy="52387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2628900" y="3879751"/>
                <a:ext cx="342900" cy="5334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H="1">
                <a:off x="2971800" y="3894991"/>
                <a:ext cx="1257300" cy="51816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H="1">
                <a:off x="2971800" y="3894991"/>
                <a:ext cx="457200" cy="51816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971800" y="4984651"/>
                <a:ext cx="0" cy="3429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H="1">
                <a:off x="2057400" y="6013351"/>
                <a:ext cx="17145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V="1">
                <a:off x="2057400" y="6013351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flipV="1">
                <a:off x="3771900" y="6013351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flipV="1">
                <a:off x="3771900" y="6814086"/>
                <a:ext cx="0" cy="4572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V="1">
                <a:off x="3771900" y="7842786"/>
                <a:ext cx="0" cy="4572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V="1">
                <a:off x="2057400" y="6814086"/>
                <a:ext cx="0" cy="14859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flipV="1">
                <a:off x="2971800" y="8756551"/>
                <a:ext cx="0" cy="3429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1" name="Rectangle 33"/>
              <p:cNvSpPr>
                <a:spLocks noChangeArrowheads="1"/>
              </p:cNvSpPr>
              <p:nvPr/>
            </p:nvSpPr>
            <p:spPr bwMode="auto">
              <a:xfrm>
                <a:off x="-457200" y="955576"/>
                <a:ext cx="91440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" name="Rectangle 35"/>
              <p:cNvSpPr>
                <a:spLocks noChangeArrowheads="1"/>
              </p:cNvSpPr>
              <p:nvPr/>
            </p:nvSpPr>
            <p:spPr bwMode="auto">
              <a:xfrm>
                <a:off x="-457200" y="1412776"/>
                <a:ext cx="9144000" cy="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en-US" sz="9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/>
                </a:r>
                <a:br>
                  <a:rPr kumimoji="0" lang="en-GB" altLang="en-US" sz="9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</a:br>
                <a:endParaRPr kumimoji="0" lang="en-GB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" name="Rectangle 36"/>
              <p:cNvSpPr>
                <a:spLocks noChangeArrowheads="1"/>
              </p:cNvSpPr>
              <p:nvPr/>
            </p:nvSpPr>
            <p:spPr bwMode="auto">
              <a:xfrm>
                <a:off x="-457200" y="1412776"/>
                <a:ext cx="9144000" cy="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" name="Rectangle 37"/>
              <p:cNvSpPr>
                <a:spLocks noChangeArrowheads="1"/>
              </p:cNvSpPr>
              <p:nvPr/>
            </p:nvSpPr>
            <p:spPr bwMode="auto">
              <a:xfrm>
                <a:off x="-457200" y="1412776"/>
                <a:ext cx="9144000" cy="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kumimoji="0" lang="en-GB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</a:t>
                </a:r>
                <a:endParaRPr kumimoji="0" lang="en-GB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" name="Rectangle 43"/>
              <p:cNvSpPr>
                <a:spLocks noChangeArrowheads="1"/>
              </p:cNvSpPr>
              <p:nvPr/>
            </p:nvSpPr>
            <p:spPr bwMode="auto">
              <a:xfrm>
                <a:off x="-457200" y="1412776"/>
                <a:ext cx="9144000" cy="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en-US" sz="9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/>
                </a:r>
                <a:br>
                  <a:rPr kumimoji="0" lang="en-GB" altLang="en-US" sz="9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</a:br>
                <a:endParaRPr kumimoji="0" lang="en-GB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" name="Rectangle 44"/>
              <p:cNvSpPr>
                <a:spLocks noChangeArrowheads="1"/>
              </p:cNvSpPr>
              <p:nvPr/>
            </p:nvSpPr>
            <p:spPr bwMode="auto">
              <a:xfrm>
                <a:off x="-457200" y="1412776"/>
                <a:ext cx="9144000" cy="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en-US" sz="12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:endParaRPr kumimoji="0" lang="en-GB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" name="Rectangle 6"/>
            <p:cNvSpPr/>
            <p:nvPr/>
          </p:nvSpPr>
          <p:spPr>
            <a:xfrm>
              <a:off x="3176353" y="692696"/>
              <a:ext cx="1656080" cy="427484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solidFill>
                    <a:srgbClr val="FFFFFF"/>
                  </a:solidFill>
                  <a:effectLst/>
                  <a:latin typeface="Calibri"/>
                  <a:ea typeface="Calibri"/>
                  <a:cs typeface="Times New Roman"/>
                </a:rPr>
                <a:t>Identified                       Care co-ordinator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3976453" y="1120180"/>
              <a:ext cx="0" cy="2286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8070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Intervention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1752" y="1665312"/>
            <a:ext cx="8503920" cy="4572000"/>
          </a:xfrm>
        </p:spPr>
        <p:txBody>
          <a:bodyPr>
            <a:noAutofit/>
          </a:bodyPr>
          <a:lstStyle/>
          <a:p>
            <a:r>
              <a:rPr lang="en-GB" sz="2500" dirty="0" smtClean="0">
                <a:latin typeface="Calibri"/>
                <a:cs typeface="Calibri"/>
              </a:rPr>
              <a:t>Participants sent </a:t>
            </a:r>
            <a:r>
              <a:rPr lang="en-GB" sz="2500" dirty="0">
                <a:latin typeface="Calibri"/>
                <a:cs typeface="Calibri"/>
              </a:rPr>
              <a:t>information from website (or link to it</a:t>
            </a:r>
            <a:r>
              <a:rPr lang="en-GB" sz="2500" dirty="0" smtClean="0">
                <a:latin typeface="Calibri"/>
                <a:cs typeface="Calibri"/>
              </a:rPr>
              <a:t>). </a:t>
            </a:r>
          </a:p>
          <a:p>
            <a:endParaRPr lang="en-GB" sz="2500" dirty="0" smtClean="0">
              <a:latin typeface="Calibri"/>
              <a:cs typeface="Calibri"/>
            </a:endParaRPr>
          </a:p>
          <a:p>
            <a:r>
              <a:rPr lang="en-GB" sz="2500" dirty="0" smtClean="0">
                <a:latin typeface="Calibri"/>
                <a:cs typeface="Calibri"/>
              </a:rPr>
              <a:t>Training </a:t>
            </a:r>
            <a:r>
              <a:rPr lang="en-GB" sz="2500" dirty="0">
                <a:latin typeface="Calibri"/>
                <a:cs typeface="Calibri"/>
              </a:rPr>
              <a:t>– go over the website and how to use the form. Training will be flexible (</a:t>
            </a:r>
            <a:r>
              <a:rPr lang="en-GB" sz="2500" dirty="0" err="1">
                <a:latin typeface="Calibri"/>
                <a:cs typeface="Calibri"/>
              </a:rPr>
              <a:t>ie</a:t>
            </a:r>
            <a:r>
              <a:rPr lang="en-GB" sz="2500" dirty="0">
                <a:latin typeface="Calibri"/>
                <a:cs typeface="Calibri"/>
              </a:rPr>
              <a:t>. one-to-one or group) and will take about 1 hour. </a:t>
            </a:r>
          </a:p>
          <a:p>
            <a:pPr marL="0" indent="0">
              <a:buNone/>
            </a:pPr>
            <a:endParaRPr lang="en-GB" sz="2500" dirty="0">
              <a:latin typeface="Calibri"/>
              <a:cs typeface="Calibri"/>
            </a:endParaRPr>
          </a:p>
          <a:p>
            <a:r>
              <a:rPr lang="en-GB" sz="2500" dirty="0">
                <a:latin typeface="Calibri"/>
                <a:cs typeface="Calibri"/>
              </a:rPr>
              <a:t>Will discuss and complete MRT with care coordinators just prior to CPA meeting with prescriber.    </a:t>
            </a:r>
            <a:endParaRPr lang="en-GB" sz="2500" dirty="0" smtClean="0">
              <a:latin typeface="Calibri"/>
              <a:cs typeface="Calibri"/>
            </a:endParaRPr>
          </a:p>
          <a:p>
            <a:endParaRPr lang="en-GB" sz="2500" dirty="0">
              <a:latin typeface="Calibri"/>
              <a:cs typeface="Calibri"/>
            </a:endParaRPr>
          </a:p>
          <a:p>
            <a:r>
              <a:rPr lang="en-GB" sz="2500" dirty="0">
                <a:latin typeface="Calibri"/>
                <a:cs typeface="Calibri"/>
              </a:rPr>
              <a:t>Will take </a:t>
            </a:r>
            <a:r>
              <a:rPr lang="en-GB" sz="2500" dirty="0" smtClean="0">
                <a:latin typeface="Calibri"/>
                <a:cs typeface="Calibri"/>
              </a:rPr>
              <a:t>MRT form </a:t>
            </a:r>
            <a:r>
              <a:rPr lang="en-GB" sz="2500" dirty="0">
                <a:latin typeface="Calibri"/>
                <a:cs typeface="Calibri"/>
              </a:rPr>
              <a:t>into </a:t>
            </a:r>
            <a:r>
              <a:rPr lang="en-GB" sz="2500" dirty="0" smtClean="0">
                <a:latin typeface="Calibri"/>
                <a:cs typeface="Calibri"/>
              </a:rPr>
              <a:t>CPA </a:t>
            </a:r>
            <a:r>
              <a:rPr lang="en-GB" sz="2500" dirty="0">
                <a:latin typeface="Calibri"/>
                <a:cs typeface="Calibri"/>
              </a:rPr>
              <a:t>or medical review meeting</a:t>
            </a:r>
          </a:p>
          <a:p>
            <a:endParaRPr lang="en-GB" sz="25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996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Assessments </a:t>
            </a:r>
            <a:endParaRPr lang="en-GB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08520" y="1527048"/>
            <a:ext cx="9144000" cy="5330952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GB" b="1" dirty="0" smtClean="0">
                <a:latin typeface="Calibri" charset="0"/>
              </a:rPr>
              <a:t>Main </a:t>
            </a:r>
            <a:r>
              <a:rPr lang="en-GB" b="1" dirty="0">
                <a:latin typeface="Calibri" charset="0"/>
              </a:rPr>
              <a:t>outcome: Decision Self Efficacy Scale </a:t>
            </a:r>
            <a:r>
              <a:rPr lang="en-GB" b="1" dirty="0" smtClean="0">
                <a:latin typeface="Calibri" charset="0"/>
              </a:rPr>
              <a:t>(DSES; Bunn </a:t>
            </a:r>
            <a:r>
              <a:rPr lang="en-GB" b="1" dirty="0">
                <a:latin typeface="Calibri" charset="0"/>
              </a:rPr>
              <a:t>&amp; O’Connor, 1996</a:t>
            </a:r>
            <a:r>
              <a:rPr lang="en-GB" b="1" dirty="0" smtClean="0">
                <a:latin typeface="Calibri" charset="0"/>
              </a:rPr>
              <a:t>) </a:t>
            </a:r>
          </a:p>
          <a:p>
            <a:pPr marL="0" indent="0" eaLnBrk="1" hangingPunct="1">
              <a:buNone/>
            </a:pPr>
            <a:endParaRPr lang="en-GB" b="1" dirty="0">
              <a:latin typeface="Calibri" charset="0"/>
            </a:endParaRPr>
          </a:p>
          <a:p>
            <a:pPr eaLnBrk="1" hangingPunct="1"/>
            <a:r>
              <a:rPr lang="en-GB" b="1" dirty="0" smtClean="0">
                <a:latin typeface="Calibri" charset="0"/>
              </a:rPr>
              <a:t>Baseline</a:t>
            </a:r>
            <a:r>
              <a:rPr lang="en-GB" dirty="0" smtClean="0">
                <a:latin typeface="Calibri" charset="0"/>
              </a:rPr>
              <a:t>: DSES, Demographics, DAI, PANSS, LUNSERS, Compliance. </a:t>
            </a:r>
          </a:p>
          <a:p>
            <a:endParaRPr lang="en-GB" dirty="0" smtClean="0">
              <a:latin typeface="Calibri" charset="0"/>
            </a:endParaRPr>
          </a:p>
          <a:p>
            <a:r>
              <a:rPr lang="en-GB" b="1" dirty="0" smtClean="0">
                <a:latin typeface="Calibri" charset="0"/>
              </a:rPr>
              <a:t>1</a:t>
            </a:r>
            <a:r>
              <a:rPr lang="en-GB" b="1" baseline="30000" dirty="0" smtClean="0">
                <a:latin typeface="Calibri" charset="0"/>
              </a:rPr>
              <a:t>st</a:t>
            </a:r>
            <a:r>
              <a:rPr lang="en-GB" b="1" dirty="0" smtClean="0">
                <a:latin typeface="Calibri" charset="0"/>
              </a:rPr>
              <a:t> Follow up (2/4 weeks)</a:t>
            </a:r>
            <a:r>
              <a:rPr lang="en-GB" dirty="0" smtClean="0">
                <a:latin typeface="Calibri" charset="0"/>
              </a:rPr>
              <a:t>: DSES, Client </a:t>
            </a:r>
            <a:r>
              <a:rPr lang="en-GB" dirty="0">
                <a:latin typeface="Calibri" charset="0"/>
              </a:rPr>
              <a:t>Satisfaction </a:t>
            </a:r>
            <a:r>
              <a:rPr lang="en-GB" dirty="0" smtClean="0">
                <a:latin typeface="Calibri" charset="0"/>
              </a:rPr>
              <a:t>Questionnaire, Qualitative </a:t>
            </a:r>
            <a:r>
              <a:rPr lang="en-GB" dirty="0">
                <a:latin typeface="Calibri" charset="0"/>
              </a:rPr>
              <a:t>data from service users, care coordinators and </a:t>
            </a:r>
            <a:r>
              <a:rPr lang="en-GB" dirty="0" smtClean="0">
                <a:latin typeface="Calibri" charset="0"/>
              </a:rPr>
              <a:t>prescribers. </a:t>
            </a:r>
            <a:endParaRPr lang="en-GB" dirty="0">
              <a:latin typeface="Calibri" charset="0"/>
            </a:endParaRPr>
          </a:p>
          <a:p>
            <a:pPr marL="0" indent="0">
              <a:buNone/>
            </a:pPr>
            <a:endParaRPr lang="en-GB" dirty="0" smtClean="0">
              <a:latin typeface="Calibri" charset="0"/>
            </a:endParaRPr>
          </a:p>
          <a:p>
            <a:r>
              <a:rPr lang="en-GB" b="1" dirty="0" smtClean="0">
                <a:latin typeface="Calibri" charset="0"/>
              </a:rPr>
              <a:t>2</a:t>
            </a:r>
            <a:r>
              <a:rPr lang="en-GB" b="1" baseline="30000" dirty="0" smtClean="0">
                <a:latin typeface="Calibri" charset="0"/>
              </a:rPr>
              <a:t>nd</a:t>
            </a:r>
            <a:r>
              <a:rPr lang="en-GB" b="1" dirty="0" smtClean="0">
                <a:latin typeface="Calibri" charset="0"/>
              </a:rPr>
              <a:t> Follow up (2/3 months)</a:t>
            </a:r>
            <a:r>
              <a:rPr lang="en-GB" dirty="0" smtClean="0">
                <a:latin typeface="Calibri" charset="0"/>
              </a:rPr>
              <a:t>: PANSS, LUNSERS, DAI, Compliance, Medication changes. </a:t>
            </a:r>
          </a:p>
          <a:p>
            <a:pPr marL="0" indent="0">
              <a:buNone/>
            </a:pPr>
            <a:endParaRPr lang="en-GB" dirty="0" smtClean="0">
              <a:latin typeface="Calibri" charset="0"/>
            </a:endParaRPr>
          </a:p>
          <a:p>
            <a:r>
              <a:rPr lang="en-GB" dirty="0">
                <a:latin typeface="Calibri" charset="0"/>
              </a:rPr>
              <a:t>Qualitative feedback from clinicians (Physician Satisfaction Questionnaire</a:t>
            </a:r>
            <a:r>
              <a:rPr lang="en-GB" dirty="0" smtClean="0">
                <a:latin typeface="Calibri" charset="0"/>
              </a:rPr>
              <a:t>)</a:t>
            </a:r>
            <a:endParaRPr lang="en-GB" dirty="0">
              <a:latin typeface="Calibri" charset="0"/>
            </a:endParaRPr>
          </a:p>
          <a:p>
            <a:endParaRPr lang="en-GB" dirty="0" smtClean="0">
              <a:latin typeface="Calibri" charset="0"/>
            </a:endParaRPr>
          </a:p>
          <a:p>
            <a:endParaRPr lang="en-GB" dirty="0">
              <a:latin typeface="Calibri" charset="0"/>
            </a:endParaRPr>
          </a:p>
          <a:p>
            <a:pPr eaLnBrk="1" hangingPunct="1"/>
            <a:endParaRPr lang="en-GB" dirty="0">
              <a:latin typeface="Calibri" charset="0"/>
            </a:endParaRPr>
          </a:p>
          <a:p>
            <a:pPr eaLnBrk="1" hangingPunct="1"/>
            <a:endParaRPr lang="en-GB" dirty="0">
              <a:latin typeface="Calibri" charset="0"/>
            </a:endParaRPr>
          </a:p>
          <a:p>
            <a:pPr eaLnBrk="1" hangingPunct="1"/>
            <a:endParaRPr lang="en-GB" dirty="0">
              <a:latin typeface="Calibri" charset="0"/>
            </a:endParaRPr>
          </a:p>
          <a:p>
            <a:pPr eaLnBrk="1" hangingPunct="1"/>
            <a:endParaRPr lang="en-GB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28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Decision Self Efficacy Scale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1752" y="1671064"/>
            <a:ext cx="8503920" cy="485428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dirty="0" smtClean="0">
                <a:latin typeface="Calibri"/>
                <a:ea typeface="+mn-ea"/>
                <a:cs typeface="Calibri"/>
              </a:rPr>
              <a:t>My confidence in making an informed choice (11 items):</a:t>
            </a:r>
          </a:p>
          <a:p>
            <a:pPr>
              <a:defRPr/>
            </a:pPr>
            <a:r>
              <a:rPr lang="en-GB" sz="2400" dirty="0" smtClean="0">
                <a:latin typeface="Calibri"/>
                <a:ea typeface="+mn-ea"/>
                <a:cs typeface="Calibri"/>
              </a:rPr>
              <a:t>E.g. Get the facts about the medication choices available</a:t>
            </a:r>
          </a:p>
          <a:p>
            <a:pPr>
              <a:defRPr/>
            </a:pPr>
            <a:r>
              <a:rPr lang="en-GB" sz="2400" dirty="0" smtClean="0">
                <a:latin typeface="Calibri"/>
                <a:ea typeface="+mn-ea"/>
                <a:cs typeface="Calibri"/>
              </a:rPr>
              <a:t>Get the facts about the benefits of the choices</a:t>
            </a:r>
          </a:p>
          <a:p>
            <a:pPr>
              <a:defRPr/>
            </a:pPr>
            <a:r>
              <a:rPr lang="en-GB" sz="2400" dirty="0" smtClean="0">
                <a:latin typeface="Calibri"/>
                <a:ea typeface="+mn-ea"/>
                <a:cs typeface="Calibri"/>
              </a:rPr>
              <a:t>Understand the information given</a:t>
            </a:r>
          </a:p>
          <a:p>
            <a:pPr>
              <a:defRPr/>
            </a:pPr>
            <a:r>
              <a:rPr lang="en-GB" sz="2400" dirty="0" smtClean="0">
                <a:latin typeface="Calibri"/>
                <a:ea typeface="+mn-ea"/>
                <a:cs typeface="Calibri"/>
              </a:rPr>
              <a:t>Ask questions</a:t>
            </a:r>
          </a:p>
          <a:p>
            <a:pPr>
              <a:defRPr/>
            </a:pPr>
            <a:r>
              <a:rPr lang="en-GB" sz="2400" dirty="0" smtClean="0">
                <a:latin typeface="Calibri"/>
                <a:ea typeface="+mn-ea"/>
                <a:cs typeface="Calibri"/>
              </a:rPr>
              <a:t>Express concerns</a:t>
            </a:r>
          </a:p>
          <a:p>
            <a:pPr>
              <a:defRPr/>
            </a:pPr>
            <a:r>
              <a:rPr lang="en-GB" sz="2400" dirty="0" smtClean="0">
                <a:latin typeface="Calibri"/>
                <a:ea typeface="+mn-ea"/>
                <a:cs typeface="Calibri"/>
              </a:rPr>
              <a:t>Handle unwanted pressure</a:t>
            </a:r>
          </a:p>
          <a:p>
            <a:pPr>
              <a:defRPr/>
            </a:pPr>
            <a:r>
              <a:rPr lang="en-GB" sz="2400" dirty="0" smtClean="0">
                <a:latin typeface="Calibri"/>
                <a:ea typeface="+mn-ea"/>
                <a:cs typeface="Calibri"/>
              </a:rPr>
              <a:t>Get advice</a:t>
            </a:r>
          </a:p>
          <a:p>
            <a:pPr>
              <a:defRPr/>
            </a:pPr>
            <a:r>
              <a:rPr lang="en-GB" sz="2400" dirty="0" smtClean="0">
                <a:latin typeface="Calibri"/>
                <a:ea typeface="+mn-ea"/>
                <a:cs typeface="Calibri"/>
              </a:rPr>
              <a:t>Figure out the best decision for me</a:t>
            </a:r>
          </a:p>
          <a:p>
            <a:pPr>
              <a:defRPr/>
            </a:pPr>
            <a:endParaRPr lang="en-GB" dirty="0" smtClean="0">
              <a:latin typeface="Calibri"/>
              <a:ea typeface="+mn-ea"/>
              <a:cs typeface="Calibri"/>
            </a:endParaRPr>
          </a:p>
          <a:p>
            <a:pPr>
              <a:defRPr/>
            </a:pPr>
            <a:endParaRPr lang="en-GB" dirty="0"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573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Research</a:t>
            </a:r>
            <a:r>
              <a:rPr lang="en-GB" dirty="0">
                <a:latin typeface="Calibri" charset="0"/>
              </a:rPr>
              <a:t> team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>
                <a:latin typeface="Calibri" charset="0"/>
              </a:rPr>
              <a:t>Sonia Johnson- UCL</a:t>
            </a:r>
          </a:p>
          <a:p>
            <a:pPr eaLnBrk="1" hangingPunct="1"/>
            <a:r>
              <a:rPr lang="en-GB" dirty="0">
                <a:latin typeface="Calibri" charset="0"/>
              </a:rPr>
              <a:t>Neil Wood- HUB</a:t>
            </a:r>
          </a:p>
          <a:p>
            <a:pPr eaLnBrk="1" hangingPunct="1"/>
            <a:r>
              <a:rPr lang="en-GB" dirty="0">
                <a:latin typeface="Calibri" charset="0"/>
              </a:rPr>
              <a:t>Dinesh Kumar- NEFT</a:t>
            </a:r>
          </a:p>
          <a:p>
            <a:pPr eaLnBrk="1" hangingPunct="1"/>
            <a:r>
              <a:rPr lang="en-GB" dirty="0">
                <a:latin typeface="Calibri" charset="0"/>
              </a:rPr>
              <a:t>Heather Walker- NELFT</a:t>
            </a:r>
          </a:p>
          <a:p>
            <a:pPr eaLnBrk="1" hangingPunct="1"/>
            <a:r>
              <a:rPr lang="en-GB" dirty="0">
                <a:latin typeface="Calibri" charset="0"/>
              </a:rPr>
              <a:t>Nicola </a:t>
            </a:r>
            <a:r>
              <a:rPr lang="en-GB" dirty="0" err="1">
                <a:latin typeface="Calibri" charset="0"/>
              </a:rPr>
              <a:t>Morant</a:t>
            </a:r>
            <a:r>
              <a:rPr lang="en-GB" dirty="0">
                <a:latin typeface="Calibri" charset="0"/>
              </a:rPr>
              <a:t>- UEA</a:t>
            </a:r>
          </a:p>
          <a:p>
            <a:pPr eaLnBrk="1" hangingPunct="1"/>
            <a:r>
              <a:rPr lang="en-GB" dirty="0">
                <a:latin typeface="Calibri" charset="0"/>
              </a:rPr>
              <a:t>Katherine </a:t>
            </a:r>
            <a:r>
              <a:rPr lang="en-GB" dirty="0" err="1">
                <a:latin typeface="Calibri" charset="0"/>
              </a:rPr>
              <a:t>Darton</a:t>
            </a:r>
            <a:r>
              <a:rPr lang="en-GB" dirty="0">
                <a:latin typeface="Calibri" charset="0"/>
              </a:rPr>
              <a:t>- Mind</a:t>
            </a:r>
          </a:p>
          <a:p>
            <a:pPr eaLnBrk="1" hangingPunct="1"/>
            <a:r>
              <a:rPr lang="en-GB" dirty="0">
                <a:latin typeface="Calibri" charset="0"/>
              </a:rPr>
              <a:t>Louise Marston-UCL</a:t>
            </a:r>
          </a:p>
        </p:txBody>
      </p:sp>
    </p:spTree>
    <p:extLst>
      <p:ext uri="{BB962C8B-B14F-4D97-AF65-F5344CB8AC3E}">
        <p14:creationId xmlns:p14="http://schemas.microsoft.com/office/powerpoint/2010/main" val="338733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Outcomes: Process data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301752" y="1881336"/>
            <a:ext cx="8503920" cy="4572000"/>
          </a:xfrm>
        </p:spPr>
        <p:txBody>
          <a:bodyPr/>
          <a:lstStyle/>
          <a:p>
            <a:pPr eaLnBrk="1" hangingPunct="1"/>
            <a:r>
              <a:rPr lang="en-GB" dirty="0">
                <a:latin typeface="Calibri" charset="0"/>
              </a:rPr>
              <a:t>Recruitment of care coordinators, and clients</a:t>
            </a:r>
          </a:p>
          <a:p>
            <a:pPr eaLnBrk="1" hangingPunct="1"/>
            <a:endParaRPr lang="en-GB" dirty="0" smtClean="0">
              <a:latin typeface="Calibri" charset="0"/>
            </a:endParaRPr>
          </a:p>
          <a:p>
            <a:pPr eaLnBrk="1" hangingPunct="1"/>
            <a:r>
              <a:rPr lang="en-GB" dirty="0" smtClean="0">
                <a:latin typeface="Calibri" charset="0"/>
              </a:rPr>
              <a:t>Retention </a:t>
            </a:r>
            <a:r>
              <a:rPr lang="en-GB" dirty="0">
                <a:latin typeface="Calibri" charset="0"/>
              </a:rPr>
              <a:t>and follow up</a:t>
            </a:r>
          </a:p>
          <a:p>
            <a:pPr eaLnBrk="1" hangingPunct="1"/>
            <a:endParaRPr lang="en-GB" dirty="0" smtClean="0">
              <a:latin typeface="Calibri" charset="0"/>
            </a:endParaRPr>
          </a:p>
          <a:p>
            <a:pPr eaLnBrk="1" hangingPunct="1"/>
            <a:r>
              <a:rPr lang="en-GB" dirty="0" smtClean="0">
                <a:latin typeface="Calibri" charset="0"/>
              </a:rPr>
              <a:t>Ease </a:t>
            </a:r>
            <a:r>
              <a:rPr lang="en-GB" dirty="0">
                <a:latin typeface="Calibri" charset="0"/>
              </a:rPr>
              <a:t>and duration of completing Medication Review Tool</a:t>
            </a:r>
          </a:p>
        </p:txBody>
      </p:sp>
    </p:spTree>
    <p:extLst>
      <p:ext uri="{BB962C8B-B14F-4D97-AF65-F5344CB8AC3E}">
        <p14:creationId xmlns:p14="http://schemas.microsoft.com/office/powerpoint/2010/main" val="256959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MRT: Methodological Challenges 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84976" cy="521432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3100" b="1" dirty="0" smtClean="0">
                <a:latin typeface="Calibri"/>
                <a:cs typeface="Calibri"/>
              </a:rPr>
              <a:t>Recruitment</a:t>
            </a:r>
            <a:endParaRPr lang="en-GB" sz="3100" dirty="0" smtClean="0">
              <a:latin typeface="Calibri"/>
              <a:cs typeface="Calibri"/>
            </a:endParaRPr>
          </a:p>
          <a:p>
            <a:r>
              <a:rPr lang="en-GB" sz="2600" b="1" dirty="0" smtClean="0">
                <a:latin typeface="Calibri"/>
                <a:cs typeface="Calibri"/>
              </a:rPr>
              <a:t>Referrals </a:t>
            </a:r>
          </a:p>
          <a:p>
            <a:pPr lvl="1"/>
            <a:r>
              <a:rPr lang="en-GB" sz="2600" dirty="0" smtClean="0">
                <a:solidFill>
                  <a:schemeClr val="tx1"/>
                </a:solidFill>
                <a:latin typeface="Calibri"/>
                <a:cs typeface="Calibri"/>
              </a:rPr>
              <a:t>Recruited more care </a:t>
            </a:r>
            <a:r>
              <a:rPr lang="en-GB" sz="2600" dirty="0" err="1" smtClean="0">
                <a:solidFill>
                  <a:schemeClr val="tx1"/>
                </a:solidFill>
                <a:latin typeface="Calibri"/>
                <a:cs typeface="Calibri"/>
              </a:rPr>
              <a:t>co’s</a:t>
            </a:r>
            <a:r>
              <a:rPr lang="en-GB" sz="2600" dirty="0" smtClean="0">
                <a:solidFill>
                  <a:schemeClr val="tx1"/>
                </a:solidFill>
                <a:latin typeface="Calibri"/>
                <a:cs typeface="Calibri"/>
              </a:rPr>
              <a:t> than expected (30 </a:t>
            </a:r>
            <a:r>
              <a:rPr lang="en-GB" sz="2600" dirty="0">
                <a:solidFill>
                  <a:schemeClr val="tx1"/>
                </a:solidFill>
                <a:latin typeface="Calibri"/>
                <a:cs typeface="Calibri"/>
              </a:rPr>
              <a:t>care </a:t>
            </a:r>
            <a:r>
              <a:rPr lang="en-GB" sz="2600" dirty="0" err="1" smtClean="0">
                <a:solidFill>
                  <a:schemeClr val="tx1"/>
                </a:solidFill>
                <a:latin typeface="Calibri"/>
                <a:cs typeface="Calibri"/>
              </a:rPr>
              <a:t>co’s</a:t>
            </a:r>
            <a:r>
              <a:rPr lang="en-GB" sz="2600" dirty="0">
                <a:solidFill>
                  <a:schemeClr val="tx1"/>
                </a:solidFill>
                <a:latin typeface="Calibri"/>
                <a:cs typeface="Calibri"/>
              </a:rPr>
              <a:t>)</a:t>
            </a:r>
            <a:r>
              <a:rPr lang="en-GB" sz="260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</a:p>
          <a:p>
            <a:pPr lvl="2"/>
            <a:r>
              <a:rPr lang="en-GB" sz="2600" dirty="0">
                <a:latin typeface="Calibri"/>
                <a:cs typeface="Calibri"/>
              </a:rPr>
              <a:t>Care </a:t>
            </a:r>
            <a:r>
              <a:rPr lang="en-GB" sz="2600" dirty="0" err="1">
                <a:latin typeface="Calibri"/>
                <a:cs typeface="Calibri"/>
              </a:rPr>
              <a:t>co’s</a:t>
            </a:r>
            <a:r>
              <a:rPr lang="en-GB" sz="2600" dirty="0">
                <a:latin typeface="Calibri"/>
                <a:cs typeface="Calibri"/>
              </a:rPr>
              <a:t> not referring </a:t>
            </a:r>
            <a:r>
              <a:rPr lang="en-GB" sz="2600" dirty="0" smtClean="0">
                <a:latin typeface="Calibri"/>
                <a:cs typeface="Calibri"/>
              </a:rPr>
              <a:t>participants - self </a:t>
            </a:r>
            <a:r>
              <a:rPr lang="en-GB" sz="2600" dirty="0">
                <a:latin typeface="Calibri"/>
                <a:cs typeface="Calibri"/>
              </a:rPr>
              <a:t>screening. </a:t>
            </a:r>
          </a:p>
          <a:p>
            <a:pPr lvl="2"/>
            <a:r>
              <a:rPr lang="en-GB" sz="2600" dirty="0">
                <a:latin typeface="Calibri"/>
                <a:cs typeface="Calibri"/>
              </a:rPr>
              <a:t>Opened </a:t>
            </a:r>
            <a:r>
              <a:rPr lang="en-GB" sz="2600" dirty="0" smtClean="0">
                <a:latin typeface="Calibri"/>
                <a:cs typeface="Calibri"/>
              </a:rPr>
              <a:t>up recruitment to </a:t>
            </a:r>
            <a:r>
              <a:rPr lang="en-GB" sz="2600" dirty="0">
                <a:latin typeface="Calibri"/>
                <a:cs typeface="Calibri"/>
              </a:rPr>
              <a:t>more boroughs in </a:t>
            </a:r>
            <a:r>
              <a:rPr lang="en-GB" sz="2600" dirty="0" smtClean="0">
                <a:latin typeface="Calibri"/>
                <a:cs typeface="Calibri"/>
              </a:rPr>
              <a:t>London.</a:t>
            </a:r>
          </a:p>
          <a:p>
            <a:pPr lvl="1"/>
            <a:r>
              <a:rPr lang="en-GB" sz="2600" dirty="0" smtClean="0">
                <a:solidFill>
                  <a:schemeClr val="tx1"/>
                </a:solidFill>
                <a:latin typeface="Calibri"/>
                <a:cs typeface="Calibri"/>
              </a:rPr>
              <a:t>Some </a:t>
            </a:r>
            <a:r>
              <a:rPr lang="en-GB" sz="2600" dirty="0">
                <a:solidFill>
                  <a:schemeClr val="tx1"/>
                </a:solidFill>
                <a:latin typeface="Calibri"/>
                <a:cs typeface="Calibri"/>
              </a:rPr>
              <a:t>clients not having care coordinators </a:t>
            </a:r>
            <a:endParaRPr lang="en-GB" sz="260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lvl="2"/>
            <a:r>
              <a:rPr lang="en-GB" sz="2600" dirty="0" smtClean="0">
                <a:latin typeface="Calibri"/>
                <a:cs typeface="Calibri"/>
              </a:rPr>
              <a:t>50% </a:t>
            </a:r>
            <a:r>
              <a:rPr lang="en-GB" sz="2600" dirty="0">
                <a:latin typeface="Calibri"/>
                <a:cs typeface="Calibri"/>
              </a:rPr>
              <a:t> </a:t>
            </a:r>
            <a:r>
              <a:rPr lang="en-GB" sz="2600" dirty="0" smtClean="0">
                <a:latin typeface="Calibri"/>
                <a:cs typeface="Calibri"/>
              </a:rPr>
              <a:t>not eligible </a:t>
            </a:r>
          </a:p>
          <a:p>
            <a:endParaRPr lang="en-GB" sz="2600" dirty="0" smtClean="0">
              <a:latin typeface="Calibri"/>
              <a:cs typeface="Calibri"/>
            </a:endParaRPr>
          </a:p>
          <a:p>
            <a:r>
              <a:rPr lang="en-GB" sz="2600" b="1" dirty="0" smtClean="0">
                <a:latin typeface="Calibri"/>
                <a:cs typeface="Calibri"/>
              </a:rPr>
              <a:t>Practicalities of cluster RCT. </a:t>
            </a:r>
          </a:p>
          <a:p>
            <a:pPr lvl="1"/>
            <a:r>
              <a:rPr lang="en-GB" sz="2600" dirty="0" smtClean="0">
                <a:solidFill>
                  <a:schemeClr val="tx1"/>
                </a:solidFill>
                <a:latin typeface="Calibri"/>
                <a:cs typeface="Calibri"/>
              </a:rPr>
              <a:t>Losing </a:t>
            </a:r>
            <a:r>
              <a:rPr lang="en-GB" sz="2600" dirty="0">
                <a:solidFill>
                  <a:schemeClr val="tx1"/>
                </a:solidFill>
                <a:latin typeface="Calibri"/>
                <a:cs typeface="Calibri"/>
              </a:rPr>
              <a:t>potential participants due to time constraints (time for </a:t>
            </a:r>
            <a:r>
              <a:rPr lang="en-GB" sz="2600" dirty="0" err="1">
                <a:solidFill>
                  <a:schemeClr val="tx1"/>
                </a:solidFill>
                <a:latin typeface="Calibri"/>
                <a:cs typeface="Calibri"/>
              </a:rPr>
              <a:t>refferals</a:t>
            </a:r>
            <a:r>
              <a:rPr lang="en-GB" sz="2600" dirty="0">
                <a:solidFill>
                  <a:schemeClr val="tx1"/>
                </a:solidFill>
                <a:latin typeface="Calibri"/>
                <a:cs typeface="Calibri"/>
              </a:rPr>
              <a:t> / CPA </a:t>
            </a:r>
            <a:r>
              <a:rPr lang="en-GB" sz="2600" dirty="0" smtClean="0">
                <a:solidFill>
                  <a:schemeClr val="tx1"/>
                </a:solidFill>
                <a:latin typeface="Calibri"/>
                <a:cs typeface="Calibri"/>
              </a:rPr>
              <a:t>dates).  </a:t>
            </a:r>
            <a:endParaRPr lang="en-GB" sz="26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en-GB" sz="2600" dirty="0" smtClean="0">
              <a:latin typeface="Calibri"/>
              <a:cs typeface="Calibri"/>
            </a:endParaRPr>
          </a:p>
          <a:p>
            <a:r>
              <a:rPr lang="en-GB" sz="2600" b="1" dirty="0" smtClean="0">
                <a:latin typeface="Calibri"/>
                <a:cs typeface="Calibri"/>
              </a:rPr>
              <a:t>Delay </a:t>
            </a:r>
            <a:r>
              <a:rPr lang="en-US" sz="2600" b="1" dirty="0" smtClean="0">
                <a:latin typeface="Calibri"/>
                <a:cs typeface="Calibri"/>
              </a:rPr>
              <a:t>in assessments </a:t>
            </a:r>
            <a:endParaRPr lang="en-GB" sz="2600" b="1" dirty="0">
              <a:latin typeface="Calibri"/>
              <a:cs typeface="Calibri"/>
            </a:endParaRPr>
          </a:p>
          <a:p>
            <a:pPr lvl="1"/>
            <a:r>
              <a:rPr lang="en-GB" sz="2600" dirty="0" smtClean="0">
                <a:solidFill>
                  <a:schemeClr val="tx1"/>
                </a:solidFill>
                <a:latin typeface="Calibri"/>
                <a:cs typeface="Calibri"/>
              </a:rPr>
              <a:t>Care </a:t>
            </a:r>
            <a:r>
              <a:rPr lang="en-GB" sz="2600" dirty="0" err="1" smtClean="0">
                <a:solidFill>
                  <a:schemeClr val="tx1"/>
                </a:solidFill>
                <a:latin typeface="Calibri"/>
                <a:cs typeface="Calibri"/>
              </a:rPr>
              <a:t>co’s</a:t>
            </a:r>
            <a:r>
              <a:rPr lang="en-GB" sz="2600" dirty="0" smtClean="0">
                <a:solidFill>
                  <a:schemeClr val="tx1"/>
                </a:solidFill>
                <a:latin typeface="Calibri"/>
                <a:cs typeface="Calibri"/>
              </a:rPr>
              <a:t> taking long time to ask or clients taking a long time to reply regarding taking part. </a:t>
            </a:r>
          </a:p>
          <a:p>
            <a:pPr lvl="1"/>
            <a:r>
              <a:rPr lang="en-GB" sz="2600" dirty="0" smtClean="0">
                <a:solidFill>
                  <a:schemeClr val="tx1"/>
                </a:solidFill>
                <a:latin typeface="Calibri"/>
                <a:cs typeface="Calibri"/>
              </a:rPr>
              <a:t>Not being able to approach (%) of referrals due to CPA dates coming up. </a:t>
            </a:r>
          </a:p>
        </p:txBody>
      </p:sp>
    </p:spTree>
    <p:extLst>
      <p:ext uri="{BB962C8B-B14F-4D97-AF65-F5344CB8AC3E}">
        <p14:creationId xmlns:p14="http://schemas.microsoft.com/office/powerpoint/2010/main" val="10696337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MRT: Methodological Challenges 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b="1" dirty="0" smtClean="0">
                <a:latin typeface="Calibri"/>
                <a:cs typeface="Calibri"/>
              </a:rPr>
              <a:t>Intervention &amp; Implementation</a:t>
            </a:r>
          </a:p>
          <a:p>
            <a:r>
              <a:rPr lang="en-GB" dirty="0" smtClean="0">
                <a:latin typeface="Calibri"/>
                <a:cs typeface="Calibri"/>
              </a:rPr>
              <a:t>Variation </a:t>
            </a:r>
            <a:r>
              <a:rPr lang="en-GB" dirty="0">
                <a:latin typeface="Calibri"/>
                <a:cs typeface="Calibri"/>
              </a:rPr>
              <a:t>in enthusiasm and commitment of care </a:t>
            </a:r>
            <a:r>
              <a:rPr lang="en-GB" dirty="0" smtClean="0">
                <a:latin typeface="Calibri"/>
                <a:cs typeface="Calibri"/>
              </a:rPr>
              <a:t>coordinators</a:t>
            </a:r>
          </a:p>
          <a:p>
            <a:r>
              <a:rPr lang="en-GB" dirty="0" smtClean="0">
                <a:latin typeface="Calibri"/>
                <a:cs typeface="Calibri"/>
              </a:rPr>
              <a:t>Clients being reallocated</a:t>
            </a:r>
          </a:p>
          <a:p>
            <a:r>
              <a:rPr lang="en-GB" dirty="0">
                <a:latin typeface="Calibri"/>
                <a:cs typeface="Calibri"/>
              </a:rPr>
              <a:t>T</a:t>
            </a:r>
            <a:r>
              <a:rPr lang="en-GB" dirty="0" smtClean="0">
                <a:latin typeface="Calibri"/>
                <a:cs typeface="Calibri"/>
              </a:rPr>
              <a:t>eam restructuring</a:t>
            </a:r>
          </a:p>
          <a:p>
            <a:r>
              <a:rPr lang="en-GB" dirty="0">
                <a:latin typeface="Calibri"/>
                <a:cs typeface="Calibri"/>
              </a:rPr>
              <a:t>T</a:t>
            </a:r>
            <a:r>
              <a:rPr lang="en-GB" dirty="0" smtClean="0">
                <a:latin typeface="Calibri"/>
                <a:cs typeface="Calibri"/>
              </a:rPr>
              <a:t>eam relocation</a:t>
            </a:r>
          </a:p>
          <a:p>
            <a:r>
              <a:rPr lang="en-GB" dirty="0" smtClean="0">
                <a:latin typeface="Calibri"/>
                <a:cs typeface="Calibri"/>
              </a:rPr>
              <a:t>Care </a:t>
            </a:r>
            <a:r>
              <a:rPr lang="en-GB" dirty="0" err="1">
                <a:latin typeface="Calibri"/>
                <a:cs typeface="Calibri"/>
              </a:rPr>
              <a:t>cos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smtClean="0">
                <a:latin typeface="Calibri"/>
                <a:cs typeface="Calibri"/>
              </a:rPr>
              <a:t>forgetting </a:t>
            </a:r>
          </a:p>
          <a:p>
            <a:r>
              <a:rPr lang="en-GB" dirty="0">
                <a:latin typeface="Calibri"/>
                <a:cs typeface="Calibri"/>
              </a:rPr>
              <a:t>D</a:t>
            </a:r>
            <a:r>
              <a:rPr lang="en-GB" dirty="0" smtClean="0">
                <a:latin typeface="Calibri"/>
                <a:cs typeface="Calibri"/>
              </a:rPr>
              <a:t>ifficult </a:t>
            </a:r>
            <a:r>
              <a:rPr lang="en-GB" dirty="0">
                <a:latin typeface="Calibri"/>
                <a:cs typeface="Calibri"/>
              </a:rPr>
              <a:t>to organise training, or training needing to be done in a very short period so done over the </a:t>
            </a:r>
            <a:r>
              <a:rPr lang="en-GB" dirty="0" smtClean="0">
                <a:latin typeface="Calibri"/>
                <a:cs typeface="Calibri"/>
              </a:rPr>
              <a:t>telephone.</a:t>
            </a:r>
          </a:p>
          <a:p>
            <a:pPr lvl="1"/>
            <a:r>
              <a:rPr lang="en-GB" dirty="0" smtClean="0">
                <a:latin typeface="Calibri"/>
                <a:cs typeface="Calibri"/>
              </a:rPr>
              <a:t>main </a:t>
            </a:r>
            <a:r>
              <a:rPr lang="en-GB" dirty="0">
                <a:latin typeface="Calibri"/>
                <a:cs typeface="Calibri"/>
              </a:rPr>
              <a:t>points could be communicated, but there was no opportunity to look over the website or form directly. </a:t>
            </a:r>
          </a:p>
          <a:p>
            <a:endParaRPr lang="en-GB" dirty="0" smtClean="0">
              <a:latin typeface="Calibri"/>
              <a:cs typeface="Calibri"/>
            </a:endParaRPr>
          </a:p>
          <a:p>
            <a:endParaRPr lang="en-GB" dirty="0" smtClean="0">
              <a:latin typeface="Calibri"/>
              <a:cs typeface="Calibri"/>
            </a:endParaRPr>
          </a:p>
          <a:p>
            <a:endParaRPr lang="en-GB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30610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MRT: Methodological </a:t>
            </a:r>
            <a:r>
              <a:rPr lang="en-GB" dirty="0" smtClean="0"/>
              <a:t>Challenges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71064"/>
            <a:ext cx="8503920" cy="4638256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latin typeface="Calibri"/>
                <a:cs typeface="Calibri"/>
              </a:rPr>
              <a:t>P</a:t>
            </a:r>
            <a:r>
              <a:rPr lang="en-GB" dirty="0" smtClean="0">
                <a:latin typeface="Calibri"/>
                <a:cs typeface="Calibri"/>
              </a:rPr>
              <a:t>ilot trial to </a:t>
            </a:r>
            <a:r>
              <a:rPr lang="en-GB" dirty="0">
                <a:latin typeface="Calibri"/>
                <a:cs typeface="Calibri"/>
              </a:rPr>
              <a:t>evaluate a process for increasing the involvement of patients in making decisions about antipsychotic medication using a cluster randomised design. </a:t>
            </a:r>
            <a:endParaRPr lang="en-GB" dirty="0" smtClean="0">
              <a:latin typeface="Calibri"/>
              <a:cs typeface="Calibri"/>
            </a:endParaRPr>
          </a:p>
          <a:p>
            <a:endParaRPr lang="en-GB" dirty="0" smtClean="0">
              <a:latin typeface="Calibri"/>
              <a:cs typeface="Calibri"/>
            </a:endParaRPr>
          </a:p>
          <a:p>
            <a:r>
              <a:rPr lang="en-GB" dirty="0" smtClean="0">
                <a:latin typeface="Calibri"/>
                <a:cs typeface="Calibri"/>
              </a:rPr>
              <a:t>The </a:t>
            </a:r>
            <a:r>
              <a:rPr lang="en-GB" dirty="0">
                <a:latin typeface="Calibri"/>
                <a:cs typeface="Calibri"/>
              </a:rPr>
              <a:t>cluster design presented challenges, and the use of care coordinators to implement the intervention also complicated the implementation of the intervention. </a:t>
            </a:r>
            <a:endParaRPr lang="en-GB" dirty="0" smtClean="0">
              <a:latin typeface="Calibri"/>
              <a:cs typeface="Calibri"/>
            </a:endParaRPr>
          </a:p>
          <a:p>
            <a:endParaRPr lang="en-GB" dirty="0">
              <a:latin typeface="Calibri"/>
              <a:cs typeface="Calibri"/>
            </a:endParaRPr>
          </a:p>
          <a:p>
            <a:r>
              <a:rPr lang="en-GB" dirty="0" smtClean="0">
                <a:latin typeface="Calibri"/>
                <a:cs typeface="Calibri"/>
              </a:rPr>
              <a:t>The problems </a:t>
            </a:r>
            <a:r>
              <a:rPr lang="en-GB" dirty="0">
                <a:latin typeface="Calibri"/>
                <a:cs typeface="Calibri"/>
              </a:rPr>
              <a:t>encountered reflect the pressures of modern day mental health services, and to this extent the research provides a good barometer of the practical feasibility of the process in ordinary practice. </a:t>
            </a:r>
          </a:p>
          <a:p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91504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Data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737320"/>
            <a:ext cx="8503920" cy="45720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>
                <a:latin typeface="Calibri"/>
                <a:ea typeface="+mn-ea"/>
                <a:cs typeface="Calibri"/>
              </a:rPr>
              <a:t>I Comparison of intervention and control group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>
              <a:latin typeface="Calibri"/>
              <a:ea typeface="+mn-ea"/>
              <a:cs typeface="Calibri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>
                <a:latin typeface="Calibri"/>
                <a:ea typeface="+mn-ea"/>
                <a:cs typeface="Calibri"/>
              </a:rPr>
              <a:t>II  Within patient analysis of changes in ratings of positive and negative effects of antipsychotic treatment over time (intervention group only)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>
              <a:latin typeface="Calibri"/>
              <a:ea typeface="+mn-ea"/>
              <a:cs typeface="Calibri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>
                <a:latin typeface="Calibri"/>
                <a:ea typeface="+mn-ea"/>
                <a:cs typeface="Calibri"/>
              </a:rPr>
              <a:t>III Qualitative analysis of experience of completing and using the MRT in consultations from multiple perspectives </a:t>
            </a:r>
          </a:p>
        </p:txBody>
      </p:sp>
    </p:spTree>
    <p:extLst>
      <p:ext uri="{BB962C8B-B14F-4D97-AF65-F5344CB8AC3E}">
        <p14:creationId xmlns:p14="http://schemas.microsoft.com/office/powerpoint/2010/main" val="359227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3240360"/>
          </a:xfrm>
        </p:spPr>
        <p:txBody>
          <a:bodyPr>
            <a:normAutofit lnSpcReduction="10000"/>
          </a:bodyPr>
          <a:lstStyle/>
          <a:p>
            <a:r>
              <a:rPr lang="en-GB" b="1" dirty="0" smtClean="0">
                <a:latin typeface="Calibri"/>
                <a:cs typeface="Calibri"/>
              </a:rPr>
              <a:t>Joanna Moncrieff</a:t>
            </a:r>
          </a:p>
          <a:p>
            <a:r>
              <a:rPr lang="en-GB" dirty="0" smtClean="0">
                <a:latin typeface="Calibri"/>
                <a:cs typeface="Calibri"/>
              </a:rPr>
              <a:t>Principle investigator </a:t>
            </a:r>
            <a:endParaRPr lang="en-GB" b="1" dirty="0" smtClean="0">
              <a:latin typeface="Calibri"/>
              <a:cs typeface="Calibri"/>
            </a:endParaRPr>
          </a:p>
          <a:p>
            <a:r>
              <a:rPr lang="en-GB" dirty="0" smtClean="0">
                <a:latin typeface="Calibri"/>
                <a:cs typeface="Calibri"/>
              </a:rPr>
              <a:t>(</a:t>
            </a:r>
            <a:r>
              <a:rPr lang="en-GB" dirty="0" smtClean="0">
                <a:latin typeface="Calibri"/>
                <a:cs typeface="Calibri"/>
                <a:hlinkClick r:id="rId2"/>
              </a:rPr>
              <a:t>j.moncrieff@ucl.ac.uk</a:t>
            </a:r>
            <a:r>
              <a:rPr lang="en-GB" dirty="0" smtClean="0">
                <a:latin typeface="Calibri"/>
                <a:cs typeface="Calibri"/>
              </a:rPr>
              <a:t>)</a:t>
            </a:r>
          </a:p>
          <a:p>
            <a:endParaRPr lang="en-GB" b="1" dirty="0" smtClean="0">
              <a:latin typeface="Calibri"/>
              <a:cs typeface="Calibri"/>
            </a:endParaRPr>
          </a:p>
          <a:p>
            <a:endParaRPr lang="en-GB" b="1" dirty="0" smtClean="0">
              <a:latin typeface="Calibri"/>
              <a:cs typeface="Calibri"/>
            </a:endParaRPr>
          </a:p>
          <a:p>
            <a:r>
              <a:rPr lang="en-GB" b="1" dirty="0" smtClean="0">
                <a:latin typeface="Calibri"/>
                <a:cs typeface="Calibri"/>
              </a:rPr>
              <a:t>Kiran Azam</a:t>
            </a:r>
            <a:r>
              <a:rPr lang="en-GB" dirty="0" smtClean="0">
                <a:latin typeface="Calibri"/>
                <a:cs typeface="Calibri"/>
              </a:rPr>
              <a:t/>
            </a:r>
            <a:br>
              <a:rPr lang="en-GB" dirty="0" smtClean="0">
                <a:latin typeface="Calibri"/>
                <a:cs typeface="Calibri"/>
              </a:rPr>
            </a:br>
            <a:r>
              <a:rPr lang="en-GB" dirty="0" smtClean="0">
                <a:latin typeface="Calibri"/>
                <a:cs typeface="Calibri"/>
              </a:rPr>
              <a:t>research assistant</a:t>
            </a:r>
          </a:p>
          <a:p>
            <a:r>
              <a:rPr lang="en-GB" dirty="0" smtClean="0">
                <a:latin typeface="Calibri"/>
                <a:cs typeface="Calibri"/>
              </a:rPr>
              <a:t>(</a:t>
            </a:r>
            <a:r>
              <a:rPr lang="en-GB" dirty="0" smtClean="0">
                <a:latin typeface="Calibri"/>
                <a:cs typeface="Calibri"/>
                <a:hlinkClick r:id="rId3"/>
              </a:rPr>
              <a:t>kiran.azam@nelft.nhs.uk</a:t>
            </a:r>
            <a:r>
              <a:rPr lang="en-GB" dirty="0" smtClean="0">
                <a:latin typeface="Calibri"/>
                <a:cs typeface="Calibri"/>
              </a:rPr>
              <a:t>)</a:t>
            </a:r>
          </a:p>
          <a:p>
            <a:endParaRPr lang="en-GB" dirty="0" smtClean="0">
              <a:latin typeface="Calibri"/>
              <a:cs typeface="Calibri"/>
            </a:endParaRPr>
          </a:p>
          <a:p>
            <a:r>
              <a:rPr lang="en-GB" dirty="0" smtClean="0">
                <a:latin typeface="Calibri"/>
                <a:cs typeface="Calibri"/>
              </a:rPr>
              <a:t/>
            </a:r>
            <a:br>
              <a:rPr lang="en-GB" dirty="0" smtClean="0">
                <a:latin typeface="Calibri"/>
                <a:cs typeface="Calibri"/>
              </a:rPr>
            </a:br>
            <a:r>
              <a:rPr lang="en-GB" b="1" dirty="0" smtClean="0">
                <a:latin typeface="Calibri"/>
                <a:cs typeface="Calibri"/>
              </a:rPr>
              <a:t> </a:t>
            </a:r>
            <a:r>
              <a:rPr lang="en-GB" dirty="0" smtClean="0">
                <a:latin typeface="Calibri"/>
                <a:cs typeface="Calibri"/>
              </a:rPr>
              <a:t/>
            </a:r>
            <a:br>
              <a:rPr lang="en-GB" dirty="0" smtClean="0">
                <a:latin typeface="Calibri"/>
                <a:cs typeface="Calibri"/>
              </a:rPr>
            </a:br>
            <a:endParaRPr lang="en-GB" dirty="0">
              <a:latin typeface="Calibri"/>
              <a:cs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224880"/>
          </a:xfrm>
        </p:spPr>
        <p:txBody>
          <a:bodyPr>
            <a:normAutofit/>
          </a:bodyPr>
          <a:lstStyle/>
          <a:p>
            <a:r>
              <a:rPr lang="en-GB" dirty="0" smtClean="0"/>
              <a:t>Thank you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029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836712"/>
            <a:ext cx="9036496" cy="758952"/>
          </a:xfrm>
        </p:spPr>
        <p:txBody>
          <a:bodyPr>
            <a:normAutofit fontScale="90000"/>
          </a:bodyPr>
          <a:lstStyle/>
          <a:p>
            <a:r>
              <a:rPr lang="en-GB" sz="3600" dirty="0">
                <a:latin typeface="Calibri" charset="0"/>
              </a:rPr>
              <a:t>The subjective effects of taking antipsychotic medication</a:t>
            </a:r>
            <a:r>
              <a:rPr lang="en-GB" sz="3600" dirty="0" smtClean="0">
                <a:latin typeface="Calibri" charset="0"/>
              </a:rPr>
              <a:t>.</a:t>
            </a:r>
            <a:r>
              <a:rPr lang="en-GB" b="1" dirty="0">
                <a:latin typeface="Calibri" charset="0"/>
              </a:rPr>
              <a:t> Moncrieff, Cohen and Mason, </a:t>
            </a:r>
            <a:r>
              <a:rPr lang="en-GB" b="1" dirty="0" err="1">
                <a:latin typeface="Calibri" charset="0"/>
              </a:rPr>
              <a:t>Acta</a:t>
            </a:r>
            <a:r>
              <a:rPr lang="en-GB" b="1" dirty="0">
                <a:latin typeface="Calibri" charset="0"/>
              </a:rPr>
              <a:t> 2009</a:t>
            </a:r>
            <a:br>
              <a:rPr lang="en-GB" b="1" dirty="0">
                <a:latin typeface="Calibri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3300" i="1" dirty="0" smtClean="0">
                <a:latin typeface="Calibri" charset="0"/>
              </a:rPr>
              <a:t>Quotes </a:t>
            </a:r>
            <a:r>
              <a:rPr lang="en-GB" sz="3300" i="1" dirty="0">
                <a:latin typeface="Calibri" charset="0"/>
              </a:rPr>
              <a:t>from </a:t>
            </a:r>
            <a:r>
              <a:rPr lang="en-GB" sz="3300" i="1" dirty="0" err="1" smtClean="0">
                <a:latin typeface="Calibri" charset="0"/>
              </a:rPr>
              <a:t>askapatient.com</a:t>
            </a:r>
            <a:endParaRPr lang="en-GB" sz="3300" i="1" dirty="0" smtClean="0">
              <a:latin typeface="Calibri" charset="0"/>
            </a:endParaRPr>
          </a:p>
          <a:p>
            <a:pPr marL="0" indent="0" algn="ctr">
              <a:buNone/>
            </a:pPr>
            <a:endParaRPr lang="en-GB" sz="2800" dirty="0">
              <a:latin typeface="Calibri" charset="0"/>
            </a:endParaRPr>
          </a:p>
          <a:p>
            <a:pPr>
              <a:lnSpc>
                <a:spcPct val="80000"/>
              </a:lnSpc>
            </a:pPr>
            <a:r>
              <a:rPr lang="en-GB" altLang="zh-CN" sz="2800" dirty="0">
                <a:latin typeface="Calibri" charset="0"/>
                <a:ea typeface="SimSun" charset="0"/>
                <a:cs typeface="SimSun" charset="0"/>
              </a:rPr>
              <a:t>“extremely hard to move, think, talk” (haloperidol) </a:t>
            </a:r>
          </a:p>
          <a:p>
            <a:pPr>
              <a:lnSpc>
                <a:spcPct val="80000"/>
              </a:lnSpc>
            </a:pPr>
            <a:endParaRPr lang="en-GB" altLang="zh-CN" sz="2800" dirty="0">
              <a:latin typeface="Calibri" charset="0"/>
              <a:ea typeface="SimSun" charset="0"/>
              <a:cs typeface="SimSun" charset="0"/>
            </a:endParaRPr>
          </a:p>
          <a:p>
            <a:pPr>
              <a:lnSpc>
                <a:spcPct val="80000"/>
              </a:lnSpc>
            </a:pPr>
            <a:r>
              <a:rPr lang="en-GB" altLang="zh-CN" sz="2800" dirty="0">
                <a:latin typeface="Calibri" charset="0"/>
                <a:ea typeface="SimSun" charset="0"/>
                <a:cs typeface="SimSun" charset="0"/>
              </a:rPr>
              <a:t>“heavy mental and physical </a:t>
            </a:r>
            <a:r>
              <a:rPr lang="en-GB" altLang="zh-CN" sz="2800" dirty="0" err="1">
                <a:latin typeface="Calibri" charset="0"/>
                <a:ea typeface="SimSun" charset="0"/>
                <a:cs typeface="SimSun" charset="0"/>
              </a:rPr>
              <a:t>stagnance</a:t>
            </a:r>
            <a:r>
              <a:rPr lang="en-GB" altLang="zh-CN" sz="2800" dirty="0">
                <a:latin typeface="Calibri" charset="0"/>
                <a:ea typeface="SimSun" charset="0"/>
                <a:cs typeface="SimSun" charset="0"/>
              </a:rPr>
              <a:t>” (haloperidol)</a:t>
            </a:r>
          </a:p>
          <a:p>
            <a:pPr>
              <a:lnSpc>
                <a:spcPct val="80000"/>
              </a:lnSpc>
            </a:pPr>
            <a:endParaRPr lang="en-GB" altLang="zh-CN" sz="2800" dirty="0">
              <a:latin typeface="Calibri" charset="0"/>
              <a:ea typeface="SimSun" charset="0"/>
              <a:cs typeface="SimSun" charset="0"/>
            </a:endParaRPr>
          </a:p>
          <a:p>
            <a:pPr>
              <a:lnSpc>
                <a:spcPct val="80000"/>
              </a:lnSpc>
            </a:pPr>
            <a:r>
              <a:rPr lang="en-GB" altLang="zh-CN" sz="2800" dirty="0">
                <a:latin typeface="Calibri" charset="0"/>
                <a:ea typeface="SimSun" charset="0"/>
                <a:cs typeface="SimSun" charset="0"/>
              </a:rPr>
              <a:t>“emotionally empty, dead inside” (</a:t>
            </a:r>
            <a:r>
              <a:rPr lang="en-GB" altLang="zh-CN" sz="2800" dirty="0" err="1">
                <a:latin typeface="Calibri" charset="0"/>
                <a:ea typeface="SimSun" charset="0"/>
                <a:cs typeface="SimSun" charset="0"/>
              </a:rPr>
              <a:t>trifluoperazine</a:t>
            </a:r>
            <a:r>
              <a:rPr lang="en-GB" altLang="zh-CN" sz="2800" dirty="0">
                <a:latin typeface="Calibri" charset="0"/>
                <a:ea typeface="SimSun" charset="0"/>
                <a:cs typeface="SimSun" charset="0"/>
              </a:rPr>
              <a:t>)</a:t>
            </a:r>
          </a:p>
          <a:p>
            <a:pPr>
              <a:lnSpc>
                <a:spcPct val="80000"/>
              </a:lnSpc>
            </a:pPr>
            <a:endParaRPr lang="en-GB" altLang="zh-CN" sz="2800" dirty="0">
              <a:latin typeface="Calibri" charset="0"/>
              <a:ea typeface="SimSun" charset="0"/>
              <a:cs typeface="SimSun" charset="0"/>
            </a:endParaRPr>
          </a:p>
          <a:p>
            <a:pPr>
              <a:lnSpc>
                <a:spcPct val="80000"/>
              </a:lnSpc>
            </a:pPr>
            <a:r>
              <a:rPr lang="en-GB" altLang="zh-CN" sz="2800" dirty="0">
                <a:latin typeface="Calibri" charset="0"/>
                <a:ea typeface="SimSun" charset="0"/>
                <a:cs typeface="SimSun" charset="0"/>
              </a:rPr>
              <a:t>“no emotions, only a weird, spacey, empty feeling, no arousal, no excitement, no joy, nothing” (</a:t>
            </a:r>
            <a:r>
              <a:rPr lang="en-GB" altLang="zh-CN" sz="2800" dirty="0" err="1">
                <a:latin typeface="Calibri" charset="0"/>
                <a:ea typeface="SimSun" charset="0"/>
                <a:cs typeface="SimSun" charset="0"/>
              </a:rPr>
              <a:t>risperidone</a:t>
            </a:r>
            <a:r>
              <a:rPr lang="en-GB" altLang="zh-CN" sz="2800" dirty="0">
                <a:latin typeface="Calibri" charset="0"/>
                <a:ea typeface="SimSun" charset="0"/>
                <a:cs typeface="SimSun" charset="0"/>
              </a:rPr>
              <a:t>)</a:t>
            </a:r>
          </a:p>
          <a:p>
            <a:pPr>
              <a:lnSpc>
                <a:spcPct val="80000"/>
              </a:lnSpc>
            </a:pPr>
            <a:endParaRPr lang="en-GB" altLang="zh-CN" sz="2800" dirty="0">
              <a:latin typeface="Calibri" charset="0"/>
              <a:ea typeface="SimSun" charset="0"/>
              <a:cs typeface="SimSun" charset="0"/>
            </a:endParaRPr>
          </a:p>
          <a:p>
            <a:pPr>
              <a:lnSpc>
                <a:spcPct val="80000"/>
              </a:lnSpc>
            </a:pPr>
            <a:r>
              <a:rPr lang="en-GB" altLang="zh-CN" sz="2800" dirty="0">
                <a:latin typeface="Calibri" charset="0"/>
                <a:ea typeface="SimSun" charset="0"/>
                <a:cs typeface="SimSun" charset="0"/>
              </a:rPr>
              <a:t>“….my mind was in a constant fog of lethargy and indifference. I didn’t care about anything. I just wanted to sit around and eat.” (olanzapine)</a:t>
            </a:r>
            <a:endParaRPr lang="en-GB" sz="2800" dirty="0">
              <a:latin typeface="Calibri" charset="0"/>
            </a:endParaRP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26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Askapatient.com</a:t>
            </a:r>
            <a:endParaRPr lang="en-GB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01752" y="1809328"/>
            <a:ext cx="8503920" cy="4572000"/>
          </a:xfrm>
        </p:spPr>
        <p:txBody>
          <a:bodyPr/>
          <a:lstStyle/>
          <a:p>
            <a:r>
              <a:rPr lang="en-GB" altLang="zh-CN" sz="2400" dirty="0">
                <a:latin typeface="Calibri" charset="0"/>
                <a:ea typeface="SimSun" charset="0"/>
                <a:cs typeface="SimSun" charset="0"/>
              </a:rPr>
              <a:t>“decreased the intensity of inner voices” (</a:t>
            </a:r>
            <a:r>
              <a:rPr lang="en-GB" altLang="zh-CN" sz="2400" dirty="0" err="1">
                <a:latin typeface="Calibri" charset="0"/>
                <a:ea typeface="SimSun" charset="0"/>
                <a:cs typeface="SimSun" charset="0"/>
              </a:rPr>
              <a:t>risperidone</a:t>
            </a:r>
            <a:r>
              <a:rPr lang="en-GB" altLang="zh-CN" sz="2400" dirty="0">
                <a:latin typeface="Calibri" charset="0"/>
                <a:ea typeface="SimSun" charset="0"/>
                <a:cs typeface="SimSun" charset="0"/>
              </a:rPr>
              <a:t>)</a:t>
            </a:r>
          </a:p>
          <a:p>
            <a:endParaRPr lang="en-GB" altLang="zh-CN" sz="2400" dirty="0">
              <a:latin typeface="Calibri" charset="0"/>
              <a:ea typeface="SimSun" charset="0"/>
              <a:cs typeface="SimSun" charset="0"/>
            </a:endParaRPr>
          </a:p>
          <a:p>
            <a:r>
              <a:rPr lang="en-GB" altLang="zh-CN" sz="2400" dirty="0">
                <a:latin typeface="Calibri" charset="0"/>
                <a:ea typeface="SimSun" charset="0"/>
                <a:cs typeface="SimSun" charset="0"/>
              </a:rPr>
              <a:t>“stops my negative thoughts and feelings being amplified and overwhelming me” (</a:t>
            </a:r>
            <a:r>
              <a:rPr lang="en-GB" altLang="zh-CN" sz="2400" dirty="0" err="1">
                <a:latin typeface="Calibri" charset="0"/>
                <a:ea typeface="SimSun" charset="0"/>
                <a:cs typeface="SimSun" charset="0"/>
              </a:rPr>
              <a:t>risperidone</a:t>
            </a:r>
            <a:r>
              <a:rPr lang="en-GB" altLang="zh-CN" sz="2400" dirty="0">
                <a:latin typeface="Calibri" charset="0"/>
                <a:ea typeface="SimSun" charset="0"/>
                <a:cs typeface="SimSun" charset="0"/>
              </a:rPr>
              <a:t>)</a:t>
            </a:r>
          </a:p>
          <a:p>
            <a:endParaRPr lang="en-GB" altLang="zh-CN" sz="2400" dirty="0">
              <a:latin typeface="Calibri" charset="0"/>
              <a:ea typeface="SimSun" charset="0"/>
              <a:cs typeface="SimSun" charset="0"/>
            </a:endParaRPr>
          </a:p>
          <a:p>
            <a:r>
              <a:rPr lang="en-GB" altLang="zh-CN" sz="2400" dirty="0">
                <a:latin typeface="Times New Roman" charset="0"/>
                <a:ea typeface="SimSun" charset="0"/>
                <a:cs typeface="SimSun" charset="0"/>
              </a:rPr>
              <a:t>“</a:t>
            </a:r>
            <a:r>
              <a:rPr lang="en-GB" altLang="zh-CN" sz="2400" dirty="0">
                <a:latin typeface="Calibri" charset="0"/>
                <a:ea typeface="SimSun" charset="0"/>
                <a:cs typeface="SimSun" charset="0"/>
              </a:rPr>
              <a:t>hypersomnia (increased sleeping), calming of moods, general smoothing out of mania, calmness, less hallucinations</a:t>
            </a:r>
            <a:r>
              <a:rPr lang="en-GB" altLang="zh-CN" sz="2400" dirty="0">
                <a:latin typeface="Times New Roman" charset="0"/>
                <a:ea typeface="SimSun" charset="0"/>
                <a:cs typeface="SimSun" charset="0"/>
              </a:rPr>
              <a:t>”</a:t>
            </a:r>
            <a:r>
              <a:rPr lang="en-GB" altLang="zh-CN" sz="2400" dirty="0">
                <a:latin typeface="Calibri" charset="0"/>
                <a:ea typeface="SimSun" charset="0"/>
                <a:cs typeface="SimSun" charset="0"/>
              </a:rPr>
              <a:t> (olanzapine).</a:t>
            </a:r>
            <a:endParaRPr lang="en-GB" sz="2400" dirty="0">
              <a:latin typeface="Calibri" charset="0"/>
              <a:ea typeface="SimSun" charset="0"/>
              <a:cs typeface="SimSu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51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Askapatient.com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65312"/>
            <a:ext cx="8503920" cy="4572000"/>
          </a:xfrm>
        </p:spPr>
        <p:txBody>
          <a:bodyPr/>
          <a:lstStyle/>
          <a:p>
            <a:r>
              <a:rPr lang="en-GB" altLang="zh-CN" sz="2800" dirty="0">
                <a:latin typeface="Calibri" charset="0"/>
                <a:ea typeface="SimSun" charset="0"/>
                <a:cs typeface="SimSun" charset="0"/>
              </a:rPr>
              <a:t>“it makes me feel like a veggie, but that was better than what I was going through and it kept me out of the hospital” (olanzapine)</a:t>
            </a:r>
          </a:p>
          <a:p>
            <a:endParaRPr lang="en-GB" altLang="zh-CN" sz="2800" dirty="0">
              <a:latin typeface="Calibri" charset="0"/>
              <a:ea typeface="SimSun" charset="0"/>
              <a:cs typeface="SimSun" charset="0"/>
            </a:endParaRPr>
          </a:p>
          <a:p>
            <a:r>
              <a:rPr lang="en-GB" altLang="zh-CN" sz="2800" dirty="0">
                <a:latin typeface="Calibri" charset="0"/>
                <a:ea typeface="SimSun" charset="0"/>
                <a:cs typeface="SimSun" charset="0"/>
              </a:rPr>
              <a:t>“Although I felt very well, I felt as if I had absolutely nothing to talk about. I kept wondering about whatever [it] was that had been so interesting during most of my life that I had suddenly lost… But I was very much in contact with reality and for that I was thankful” (haloperidol)</a:t>
            </a:r>
            <a:endParaRPr lang="en-GB" sz="2800" dirty="0">
              <a:latin typeface="Calibri" charset="0"/>
              <a:ea typeface="SimSun" charset="0"/>
              <a:cs typeface="SimSun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525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65792"/>
            <a:ext cx="8734744" cy="758952"/>
          </a:xfrm>
        </p:spPr>
        <p:txBody>
          <a:bodyPr>
            <a:normAutofit fontScale="90000"/>
          </a:bodyPr>
          <a:lstStyle/>
          <a:p>
            <a:r>
              <a:rPr lang="en-GB" altLang="en-US" sz="3600" dirty="0"/>
              <a:t>Other research on patient experience of antipsychotics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84784"/>
            <a:ext cx="8503920" cy="496855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dirty="0">
                <a:latin typeface="Calibri" charset="0"/>
              </a:rPr>
              <a:t>Patients find “side effects” worse than professionals judge them to be (</a:t>
            </a:r>
            <a:r>
              <a:rPr lang="en-GB" dirty="0" err="1">
                <a:latin typeface="Calibri" charset="0"/>
              </a:rPr>
              <a:t>Barbui</a:t>
            </a:r>
            <a:r>
              <a:rPr lang="en-GB" dirty="0">
                <a:latin typeface="Calibri" charset="0"/>
              </a:rPr>
              <a:t> et al, 2005; Seale et al, 2007</a:t>
            </a:r>
            <a:r>
              <a:rPr lang="en-GB" dirty="0" smtClean="0">
                <a:latin typeface="Calibri" charset="0"/>
              </a:rPr>
              <a:t>)</a:t>
            </a:r>
          </a:p>
          <a:p>
            <a:pPr>
              <a:lnSpc>
                <a:spcPct val="80000"/>
              </a:lnSpc>
            </a:pPr>
            <a:endParaRPr lang="en-GB" dirty="0">
              <a:latin typeface="Calibri" charset="0"/>
            </a:endParaRPr>
          </a:p>
          <a:p>
            <a:pPr>
              <a:lnSpc>
                <a:spcPct val="80000"/>
              </a:lnSpc>
            </a:pPr>
            <a:r>
              <a:rPr lang="en-GB" dirty="0">
                <a:latin typeface="Calibri" charset="0"/>
              </a:rPr>
              <a:t>Side effects reduce quality of life (Hofer et al, 2004</a:t>
            </a:r>
            <a:r>
              <a:rPr lang="en-GB" dirty="0" smtClean="0">
                <a:latin typeface="Calibri" charset="0"/>
              </a:rPr>
              <a:t>)</a:t>
            </a:r>
          </a:p>
          <a:p>
            <a:pPr>
              <a:lnSpc>
                <a:spcPct val="80000"/>
              </a:lnSpc>
            </a:pPr>
            <a:endParaRPr lang="en-GB" dirty="0">
              <a:latin typeface="Calibri" charset="0"/>
            </a:endParaRPr>
          </a:p>
          <a:p>
            <a:pPr>
              <a:lnSpc>
                <a:spcPct val="80000"/>
              </a:lnSpc>
            </a:pPr>
            <a:r>
              <a:rPr lang="en-GB" dirty="0">
                <a:latin typeface="Calibri" charset="0"/>
              </a:rPr>
              <a:t>Patients with schizophrenia want to be more involved in decisions about their drug treatment (</a:t>
            </a:r>
            <a:r>
              <a:rPr lang="en-GB" dirty="0" err="1">
                <a:latin typeface="Calibri" charset="0"/>
              </a:rPr>
              <a:t>Hamann</a:t>
            </a:r>
            <a:r>
              <a:rPr lang="en-GB" dirty="0">
                <a:latin typeface="Calibri" charset="0"/>
              </a:rPr>
              <a:t> et al, 2005) </a:t>
            </a:r>
            <a:endParaRPr lang="en-GB" dirty="0" smtClean="0">
              <a:latin typeface="Calibri" charset="0"/>
            </a:endParaRPr>
          </a:p>
          <a:p>
            <a:pPr>
              <a:lnSpc>
                <a:spcPct val="80000"/>
              </a:lnSpc>
            </a:pPr>
            <a:endParaRPr lang="en-GB" dirty="0">
              <a:latin typeface="Calibri" charset="0"/>
            </a:endParaRPr>
          </a:p>
          <a:p>
            <a:pPr>
              <a:lnSpc>
                <a:spcPct val="80000"/>
              </a:lnSpc>
            </a:pPr>
            <a:r>
              <a:rPr lang="en-GB" dirty="0">
                <a:latin typeface="Calibri" charset="0"/>
              </a:rPr>
              <a:t>Previous studies of “shared decision making” in psychiatric patients showed some improvement in satisfaction, participation , symptoms, and adherence (</a:t>
            </a:r>
            <a:r>
              <a:rPr lang="en-GB" dirty="0" err="1">
                <a:latin typeface="Calibri" charset="0"/>
              </a:rPr>
              <a:t>Malm</a:t>
            </a:r>
            <a:r>
              <a:rPr lang="en-GB" dirty="0">
                <a:latin typeface="Calibri" charset="0"/>
              </a:rPr>
              <a:t> et al, 2003; </a:t>
            </a:r>
            <a:r>
              <a:rPr lang="en-GB" dirty="0" err="1">
                <a:latin typeface="Calibri" charset="0"/>
              </a:rPr>
              <a:t>Hamann</a:t>
            </a:r>
            <a:r>
              <a:rPr lang="en-GB" dirty="0">
                <a:latin typeface="Calibri" charset="0"/>
              </a:rPr>
              <a:t> et al, 2006)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902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Background: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527048"/>
            <a:ext cx="8734744" cy="521432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GB" sz="3000" dirty="0">
                <a:latin typeface="Calibri" charset="0"/>
              </a:rPr>
              <a:t>Self management of chronic conditions</a:t>
            </a:r>
            <a:r>
              <a:rPr lang="en-GB" sz="3000" i="1" dirty="0">
                <a:latin typeface="Calibri" charset="0"/>
              </a:rPr>
              <a:t>: Our Health, Our Care, Our Say, </a:t>
            </a:r>
            <a:r>
              <a:rPr lang="en-GB" sz="3000" dirty="0" err="1">
                <a:latin typeface="Calibri" charset="0"/>
              </a:rPr>
              <a:t>DoH</a:t>
            </a:r>
            <a:r>
              <a:rPr lang="en-GB" sz="3000" dirty="0">
                <a:latin typeface="Calibri" charset="0"/>
              </a:rPr>
              <a:t>,</a:t>
            </a:r>
            <a:r>
              <a:rPr lang="en-GB" sz="3000" i="1" dirty="0">
                <a:latin typeface="Calibri" charset="0"/>
              </a:rPr>
              <a:t> </a:t>
            </a:r>
            <a:r>
              <a:rPr lang="en-GB" sz="3000" i="1" dirty="0" smtClean="0">
                <a:latin typeface="Calibri" charset="0"/>
              </a:rPr>
              <a:t>2006</a:t>
            </a:r>
          </a:p>
          <a:p>
            <a:pPr eaLnBrk="1" hangingPunct="1">
              <a:lnSpc>
                <a:spcPct val="80000"/>
              </a:lnSpc>
            </a:pPr>
            <a:endParaRPr lang="en-GB" sz="3000" i="1" dirty="0">
              <a:latin typeface="Calibri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sz="3000" dirty="0">
                <a:latin typeface="Calibri" charset="0"/>
              </a:rPr>
              <a:t>Recovery </a:t>
            </a:r>
            <a:r>
              <a:rPr lang="en-GB" sz="3000" dirty="0" smtClean="0">
                <a:latin typeface="Calibri" charset="0"/>
              </a:rPr>
              <a:t>agenda</a:t>
            </a:r>
          </a:p>
          <a:p>
            <a:pPr eaLnBrk="1" hangingPunct="1">
              <a:lnSpc>
                <a:spcPct val="80000"/>
              </a:lnSpc>
            </a:pPr>
            <a:endParaRPr lang="en-GB" sz="3000" dirty="0">
              <a:latin typeface="Calibri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sz="3000" dirty="0">
                <a:latin typeface="Calibri" charset="0"/>
              </a:rPr>
              <a:t>NICE Schizophrenia guideline (2014)- importance of patient involvement and collaborative </a:t>
            </a:r>
            <a:r>
              <a:rPr lang="en-GB" sz="3000" dirty="0" smtClean="0">
                <a:latin typeface="Calibri" charset="0"/>
              </a:rPr>
              <a:t>decisions</a:t>
            </a:r>
          </a:p>
          <a:p>
            <a:pPr eaLnBrk="1" hangingPunct="1">
              <a:lnSpc>
                <a:spcPct val="80000"/>
              </a:lnSpc>
            </a:pPr>
            <a:endParaRPr lang="en-GB" sz="3000" dirty="0">
              <a:latin typeface="Calibri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sz="3000" i="1" dirty="0">
                <a:latin typeface="Calibri" charset="0"/>
              </a:rPr>
              <a:t>Medicines Management: Everybody’s Business. </a:t>
            </a:r>
            <a:r>
              <a:rPr lang="en-GB" sz="3000" dirty="0">
                <a:latin typeface="Calibri" charset="0"/>
              </a:rPr>
              <a:t> NIMHE, 2008 </a:t>
            </a:r>
            <a:endParaRPr lang="en-GB" sz="3000" dirty="0" smtClean="0">
              <a:latin typeface="Calibri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sz="3000" dirty="0">
              <a:latin typeface="Calibri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sz="3000" dirty="0">
                <a:latin typeface="Calibri" charset="0"/>
              </a:rPr>
              <a:t>NICE Adherence guideline (2009): more research on good communication about pros and cons of medical treatment </a:t>
            </a:r>
          </a:p>
        </p:txBody>
      </p:sp>
    </p:spTree>
    <p:extLst>
      <p:ext uri="{BB962C8B-B14F-4D97-AF65-F5344CB8AC3E}">
        <p14:creationId xmlns:p14="http://schemas.microsoft.com/office/powerpoint/2010/main" val="371084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MRT Study: 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>
                <a:latin typeface="Calibri"/>
                <a:cs typeface="Calibri"/>
              </a:rPr>
              <a:t>P</a:t>
            </a:r>
            <a:r>
              <a:rPr lang="en-GB" dirty="0" smtClean="0">
                <a:latin typeface="Calibri"/>
                <a:cs typeface="Calibri"/>
              </a:rPr>
              <a:t>reliminary </a:t>
            </a:r>
            <a:r>
              <a:rPr lang="en-GB" dirty="0">
                <a:latin typeface="Calibri"/>
                <a:cs typeface="Calibri"/>
              </a:rPr>
              <a:t>qualitative </a:t>
            </a:r>
            <a:r>
              <a:rPr lang="en-GB" dirty="0" smtClean="0">
                <a:latin typeface="Calibri"/>
                <a:cs typeface="Calibri"/>
              </a:rPr>
              <a:t>work</a:t>
            </a:r>
          </a:p>
          <a:p>
            <a:endParaRPr lang="en-US" dirty="0" smtClean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D</a:t>
            </a:r>
            <a:r>
              <a:rPr lang="en-GB" dirty="0" err="1" smtClean="0">
                <a:latin typeface="Calibri"/>
                <a:cs typeface="Calibri"/>
              </a:rPr>
              <a:t>evelopment</a:t>
            </a:r>
            <a:r>
              <a:rPr lang="en-GB" dirty="0" smtClean="0">
                <a:latin typeface="Calibri"/>
                <a:cs typeface="Calibri"/>
              </a:rPr>
              <a:t> </a:t>
            </a:r>
            <a:r>
              <a:rPr lang="en-GB" dirty="0">
                <a:latin typeface="Calibri"/>
                <a:cs typeface="Calibri"/>
              </a:rPr>
              <a:t>of </a:t>
            </a:r>
            <a:r>
              <a:rPr lang="en-GB" dirty="0" smtClean="0">
                <a:latin typeface="Calibri"/>
                <a:cs typeface="Calibri"/>
              </a:rPr>
              <a:t>the </a:t>
            </a:r>
            <a:r>
              <a:rPr lang="en-GB" dirty="0">
                <a:latin typeface="Calibri"/>
                <a:cs typeface="Calibri"/>
              </a:rPr>
              <a:t>Medication Review </a:t>
            </a:r>
            <a:r>
              <a:rPr lang="en-GB" dirty="0" smtClean="0">
                <a:latin typeface="Calibri"/>
                <a:cs typeface="Calibri"/>
              </a:rPr>
              <a:t>Tool (form &amp; website) and </a:t>
            </a:r>
            <a:r>
              <a:rPr lang="en-GB" dirty="0">
                <a:latin typeface="Calibri"/>
                <a:cs typeface="Calibri"/>
              </a:rPr>
              <a:t>the </a:t>
            </a:r>
            <a:r>
              <a:rPr lang="en-GB" dirty="0" smtClean="0">
                <a:latin typeface="Calibri"/>
                <a:cs typeface="Calibri"/>
              </a:rPr>
              <a:t>on-going </a:t>
            </a:r>
            <a:r>
              <a:rPr lang="en-GB" dirty="0">
                <a:latin typeface="Calibri"/>
                <a:cs typeface="Calibri"/>
              </a:rPr>
              <a:t>cluster randomised trial </a:t>
            </a:r>
            <a:endParaRPr lang="en-GB" dirty="0" smtClean="0">
              <a:latin typeface="Calibri"/>
              <a:cs typeface="Calibri"/>
            </a:endParaRPr>
          </a:p>
          <a:p>
            <a:endParaRPr lang="en-GB" dirty="0" smtClean="0">
              <a:latin typeface="Calibri"/>
              <a:cs typeface="Calibri"/>
            </a:endParaRPr>
          </a:p>
          <a:p>
            <a:r>
              <a:rPr lang="en-GB" dirty="0">
                <a:latin typeface="Calibri"/>
                <a:cs typeface="Calibri"/>
              </a:rPr>
              <a:t>E</a:t>
            </a:r>
            <a:r>
              <a:rPr lang="en-GB" dirty="0" smtClean="0">
                <a:latin typeface="Calibri"/>
                <a:cs typeface="Calibri"/>
              </a:rPr>
              <a:t>valuate </a:t>
            </a:r>
            <a:r>
              <a:rPr lang="en-GB" dirty="0">
                <a:latin typeface="Calibri"/>
                <a:cs typeface="Calibri"/>
              </a:rPr>
              <a:t>the effects of using the Tool. </a:t>
            </a:r>
            <a:endParaRPr lang="en-GB" dirty="0" smtClean="0">
              <a:latin typeface="Calibri"/>
              <a:cs typeface="Calibri"/>
            </a:endParaRPr>
          </a:p>
          <a:p>
            <a:endParaRPr lang="en-GB" dirty="0" smtClean="0">
              <a:latin typeface="Calibri"/>
              <a:cs typeface="Calibri"/>
            </a:endParaRPr>
          </a:p>
          <a:p>
            <a:r>
              <a:rPr lang="en-GB" dirty="0" smtClean="0">
                <a:latin typeface="Calibri"/>
                <a:cs typeface="Calibri"/>
              </a:rPr>
              <a:t>Discuss </a:t>
            </a:r>
            <a:r>
              <a:rPr lang="en-GB" dirty="0">
                <a:latin typeface="Calibri"/>
                <a:cs typeface="Calibri"/>
              </a:rPr>
              <a:t>some of the difficulties encountered in conducting this research.  </a:t>
            </a:r>
          </a:p>
          <a:p>
            <a:endParaRPr lang="en-GB" dirty="0" smtClean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6385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1752" y="1013864"/>
            <a:ext cx="8534400" cy="75895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3600" dirty="0"/>
              <a:t>Part 1: Understanding the subjective experience of taking antipsychotics, and development of a Medication Review Tool</a:t>
            </a:r>
            <a:endParaRPr lang="en-GB" altLang="en-US" sz="4000" dirty="0" smtClean="0">
              <a:ea typeface="+mj-ea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7544" y="2060848"/>
            <a:ext cx="8229600" cy="2697163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smtClean="0">
                <a:latin typeface="Calibri"/>
                <a:cs typeface="Calibri"/>
              </a:rPr>
              <a:t>Qualitative research</a:t>
            </a:r>
          </a:p>
          <a:p>
            <a:pPr marL="0" indent="0">
              <a:buNone/>
            </a:pPr>
            <a:endParaRPr lang="en-GB" sz="2400" dirty="0" smtClean="0">
              <a:latin typeface="Calibri"/>
              <a:cs typeface="Calibri"/>
            </a:endParaRPr>
          </a:p>
          <a:p>
            <a:r>
              <a:rPr lang="en-GB" sz="2400" dirty="0" smtClean="0">
                <a:latin typeface="Calibri"/>
                <a:cs typeface="Calibri"/>
              </a:rPr>
              <a:t>20 interviews with local service users</a:t>
            </a:r>
          </a:p>
          <a:p>
            <a:endParaRPr lang="en-GB" sz="2400" dirty="0" smtClean="0">
              <a:latin typeface="Calibri"/>
              <a:cs typeface="Calibri"/>
            </a:endParaRPr>
          </a:p>
          <a:p>
            <a:r>
              <a:rPr lang="en-GB" sz="2400" dirty="0" smtClean="0">
                <a:latin typeface="Calibri"/>
                <a:cs typeface="Calibri"/>
              </a:rPr>
              <a:t>Semi-structured interview</a:t>
            </a:r>
          </a:p>
          <a:p>
            <a:endParaRPr lang="en-GB" sz="2400" dirty="0" smtClean="0">
              <a:latin typeface="Calibri"/>
              <a:cs typeface="Calibri"/>
            </a:endParaRPr>
          </a:p>
          <a:p>
            <a:r>
              <a:rPr lang="en-GB" sz="2400" dirty="0" smtClean="0">
                <a:latin typeface="Calibri"/>
                <a:cs typeface="Calibri"/>
              </a:rPr>
              <a:t>Sample </a:t>
            </a:r>
            <a:r>
              <a:rPr lang="en-GB" sz="2400" dirty="0">
                <a:latin typeface="Calibri"/>
                <a:cs typeface="Calibri"/>
              </a:rPr>
              <a:t>chosen to reflect a range of service users in terms of demographic characteristics like age, gender, ethnicity, duration of psychiatric illness, and experience of taking different types of antipsychotic</a:t>
            </a:r>
            <a:r>
              <a:rPr lang="en-GB" sz="2400" dirty="0"/>
              <a:t>. </a:t>
            </a:r>
          </a:p>
          <a:p>
            <a:endParaRPr lang="en-GB" sz="2400" b="1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04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718</TotalTime>
  <Words>1413</Words>
  <Application>Microsoft Office PowerPoint</Application>
  <PresentationFormat>On-screen Show (4:3)</PresentationFormat>
  <Paragraphs>221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Civic</vt:lpstr>
      <vt:lpstr>Antipsychotics for better or worse: helping people make real choices about antipsychotic medication </vt:lpstr>
      <vt:lpstr>Research team</vt:lpstr>
      <vt:lpstr>The subjective effects of taking antipsychotic medication. Moncrieff, Cohen and Mason, Acta 2009 </vt:lpstr>
      <vt:lpstr>Askapatient.com</vt:lpstr>
      <vt:lpstr>Askapatient.com</vt:lpstr>
      <vt:lpstr>Other research on patient experience of antipsychotics</vt:lpstr>
      <vt:lpstr>Background: policy</vt:lpstr>
      <vt:lpstr>MRT Study: Introduction</vt:lpstr>
      <vt:lpstr>Part 1: Understanding the subjective experience of taking antipsychotics, and development of a Medication Review Tool</vt:lpstr>
      <vt:lpstr>Topics: Questions</vt:lpstr>
      <vt:lpstr>Results: Main Themes </vt:lpstr>
      <vt:lpstr>Medication Review Tool</vt:lpstr>
      <vt:lpstr>Medication Review Tool: Website</vt:lpstr>
      <vt:lpstr>Medication Review Tool: Form</vt:lpstr>
      <vt:lpstr>Part 2: Pilot cluster randomised controlled trial</vt:lpstr>
      <vt:lpstr>Study Design </vt:lpstr>
      <vt:lpstr>Intervention</vt:lpstr>
      <vt:lpstr>Assessments </vt:lpstr>
      <vt:lpstr>Decision Self Efficacy Scale</vt:lpstr>
      <vt:lpstr>Outcomes: Process data</vt:lpstr>
      <vt:lpstr>MRT: Methodological Challenges I</vt:lpstr>
      <vt:lpstr>MRT: Methodological Challenges II</vt:lpstr>
      <vt:lpstr>MRT: Methodological Challenges III</vt:lpstr>
      <vt:lpstr>Data Analysis</vt:lpstr>
      <vt:lpstr>Thank you </vt:lpstr>
    </vt:vector>
  </TitlesOfParts>
  <Company>UCL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Antipsychotics for better or worse: helping people make real choices about antipsychotic medication</dc:title>
  <dc:creator>Kiran Azam</dc:creator>
  <cp:lastModifiedBy>perry</cp:lastModifiedBy>
  <cp:revision>33</cp:revision>
  <dcterms:created xsi:type="dcterms:W3CDTF">2014-03-05T15:05:28Z</dcterms:created>
  <dcterms:modified xsi:type="dcterms:W3CDTF">2014-04-21T20:38:42Z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nDIP File ID">
    <vt:lpwstr>8f4d43cb-8928-468d-afff-d4f1f81a7da2</vt:lpwstr>
  </property>
</Properties>
</file>