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27"/>
  </p:notesMasterIdLst>
  <p:handoutMasterIdLst>
    <p:handoutMasterId r:id="rId28"/>
  </p:handoutMasterIdLst>
  <p:sldIdLst>
    <p:sldId id="1064" r:id="rId2"/>
    <p:sldId id="1010" r:id="rId3"/>
    <p:sldId id="1294" r:id="rId4"/>
    <p:sldId id="1291" r:id="rId5"/>
    <p:sldId id="1292" r:id="rId6"/>
    <p:sldId id="1293" r:id="rId7"/>
    <p:sldId id="1270" r:id="rId8"/>
    <p:sldId id="1288" r:id="rId9"/>
    <p:sldId id="1271" r:id="rId10"/>
    <p:sldId id="1289" r:id="rId11"/>
    <p:sldId id="1273" r:id="rId12"/>
    <p:sldId id="1298" r:id="rId13"/>
    <p:sldId id="1299" r:id="rId14"/>
    <p:sldId id="1301" r:id="rId15"/>
    <p:sldId id="1308" r:id="rId16"/>
    <p:sldId id="1309" r:id="rId17"/>
    <p:sldId id="1306" r:id="rId18"/>
    <p:sldId id="1302" r:id="rId19"/>
    <p:sldId id="1303" r:id="rId20"/>
    <p:sldId id="1310" r:id="rId21"/>
    <p:sldId id="1311" r:id="rId22"/>
    <p:sldId id="1312" r:id="rId23"/>
    <p:sldId id="1314" r:id="rId24"/>
    <p:sldId id="1313" r:id="rId25"/>
    <p:sldId id="1043" r:id="rId26"/>
  </p:sldIdLst>
  <p:sldSz cx="9144000" cy="6858000" type="screen4x3"/>
  <p:notesSz cx="6797675" cy="9926638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1400" i="1" kern="1200">
        <a:solidFill>
          <a:srgbClr val="0000FF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400" i="1" kern="1200">
        <a:solidFill>
          <a:srgbClr val="0000FF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400" i="1" kern="1200">
        <a:solidFill>
          <a:srgbClr val="0000FF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400" i="1" kern="1200">
        <a:solidFill>
          <a:srgbClr val="0000FF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400" i="1" kern="1200">
        <a:solidFill>
          <a:srgbClr val="0000FF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i="1" kern="1200">
        <a:solidFill>
          <a:srgbClr val="0000FF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i="1" kern="1200">
        <a:solidFill>
          <a:srgbClr val="0000FF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i="1" kern="1200">
        <a:solidFill>
          <a:srgbClr val="0000FF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i="1" kern="1200">
        <a:solidFill>
          <a:srgbClr val="0000FF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F06BA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37" autoAdjust="0"/>
    <p:restoredTop sz="94625" autoAdjust="0"/>
  </p:normalViewPr>
  <p:slideViewPr>
    <p:cSldViewPr>
      <p:cViewPr>
        <p:scale>
          <a:sx n="75" d="100"/>
          <a:sy n="75" d="100"/>
        </p:scale>
        <p:origin x="-10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9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008"/>
    </p:cViewPr>
  </p:sorterViewPr>
  <p:notesViewPr>
    <p:cSldViewPr>
      <p:cViewPr varScale="1">
        <p:scale>
          <a:sx n="43" d="100"/>
          <a:sy n="43" d="100"/>
        </p:scale>
        <p:origin x="-1422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7" Type="http://schemas.openxmlformats.org/officeDocument/2006/relationships/slide" Target="slides/slide25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5" Type="http://schemas.openxmlformats.org/officeDocument/2006/relationships/slide" Target="slides/slide5.xml"/><Relationship Id="rId4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accent1"/>
                </a:solidFill>
              </a:defRPr>
            </a:lvl1pPr>
          </a:lstStyle>
          <a:p>
            <a:fld id="{33919756-776B-4521-B3F0-757A0FEAF7A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60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i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i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</a:defRPr>
            </a:lvl1pPr>
          </a:lstStyle>
          <a:p>
            <a:fld id="{A0F08B05-B4FA-4DF8-9A07-6A3D54ABD5B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660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0658A5-4F39-4006-B435-CC26930540FA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38" tIns="46069" rIns="92138" bIns="46069" anchor="b"/>
          <a:lstStyle/>
          <a:p>
            <a:pPr algn="r"/>
            <a:fld id="{924C44A5-CC53-4BA9-A44F-0E59B4B54272}" type="slidenum">
              <a:rPr lang="de-DE" sz="1300">
                <a:latin typeface="Arial" charset="0"/>
              </a:rPr>
              <a:pPr algn="r"/>
              <a:t>13</a:t>
            </a:fld>
            <a:endParaRPr lang="de-DE" sz="1300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38" tIns="46069" rIns="92138" bIns="46069" anchor="b"/>
          <a:lstStyle/>
          <a:p>
            <a:pPr algn="r"/>
            <a:fld id="{924C44A5-CC53-4BA9-A44F-0E59B4B54272}" type="slidenum">
              <a:rPr lang="de-DE" sz="1300">
                <a:latin typeface="Arial" charset="0"/>
              </a:rPr>
              <a:pPr algn="r"/>
              <a:t>14</a:t>
            </a:fld>
            <a:endParaRPr lang="de-DE" sz="1300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38" tIns="46069" rIns="92138" bIns="46069" anchor="b"/>
          <a:lstStyle/>
          <a:p>
            <a:pPr algn="r"/>
            <a:fld id="{924C44A5-CC53-4BA9-A44F-0E59B4B54272}" type="slidenum">
              <a:rPr lang="de-DE" sz="1300">
                <a:latin typeface="Arial" charset="0"/>
              </a:rPr>
              <a:pPr algn="r"/>
              <a:t>15</a:t>
            </a:fld>
            <a:endParaRPr lang="de-DE" sz="1300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38" tIns="46069" rIns="92138" bIns="46069" anchor="b"/>
          <a:lstStyle/>
          <a:p>
            <a:pPr algn="r"/>
            <a:fld id="{924C44A5-CC53-4BA9-A44F-0E59B4B54272}" type="slidenum">
              <a:rPr lang="de-DE" sz="1300">
                <a:latin typeface="Arial" charset="0"/>
              </a:rPr>
              <a:pPr algn="r"/>
              <a:t>16</a:t>
            </a:fld>
            <a:endParaRPr lang="de-DE" sz="1300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38" tIns="46069" rIns="92138" bIns="46069" anchor="b"/>
          <a:lstStyle/>
          <a:p>
            <a:pPr algn="r"/>
            <a:fld id="{924C44A5-CC53-4BA9-A44F-0E59B4B54272}" type="slidenum">
              <a:rPr lang="de-DE" sz="1300">
                <a:latin typeface="Arial" charset="0"/>
              </a:rPr>
              <a:pPr algn="r"/>
              <a:t>17</a:t>
            </a:fld>
            <a:endParaRPr lang="de-DE" sz="1300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38" tIns="46069" rIns="92138" bIns="46069" anchor="b"/>
          <a:lstStyle/>
          <a:p>
            <a:pPr algn="r"/>
            <a:fld id="{924C44A5-CC53-4BA9-A44F-0E59B4B54272}" type="slidenum">
              <a:rPr lang="de-DE" sz="1300">
                <a:latin typeface="Arial" charset="0"/>
              </a:rPr>
              <a:pPr algn="r"/>
              <a:t>18</a:t>
            </a:fld>
            <a:endParaRPr lang="de-DE" sz="1300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38" tIns="46069" rIns="92138" bIns="46069" anchor="b"/>
          <a:lstStyle/>
          <a:p>
            <a:pPr algn="r"/>
            <a:fld id="{924C44A5-CC53-4BA9-A44F-0E59B4B54272}" type="slidenum">
              <a:rPr lang="de-DE" sz="1300">
                <a:latin typeface="Arial" charset="0"/>
              </a:rPr>
              <a:pPr algn="r"/>
              <a:t>19</a:t>
            </a:fld>
            <a:endParaRPr lang="de-DE" sz="1300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38" tIns="46069" rIns="92138" bIns="46069" anchor="b"/>
          <a:lstStyle/>
          <a:p>
            <a:pPr algn="r"/>
            <a:fld id="{924C44A5-CC53-4BA9-A44F-0E59B4B54272}" type="slidenum">
              <a:rPr lang="de-DE" sz="1300">
                <a:latin typeface="Arial" charset="0"/>
              </a:rPr>
              <a:pPr algn="r"/>
              <a:t>20</a:t>
            </a:fld>
            <a:endParaRPr lang="de-DE" sz="1300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38" tIns="46069" rIns="92138" bIns="46069" anchor="b"/>
          <a:lstStyle/>
          <a:p>
            <a:pPr algn="r"/>
            <a:fld id="{924C44A5-CC53-4BA9-A44F-0E59B4B54272}" type="slidenum">
              <a:rPr lang="de-DE" sz="1300">
                <a:latin typeface="Arial" charset="0"/>
              </a:rPr>
              <a:pPr algn="r"/>
              <a:t>21</a:t>
            </a:fld>
            <a:endParaRPr lang="de-DE" sz="1300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38" tIns="46069" rIns="92138" bIns="46069" anchor="b"/>
          <a:lstStyle/>
          <a:p>
            <a:pPr algn="r"/>
            <a:fld id="{924C44A5-CC53-4BA9-A44F-0E59B4B54272}" type="slidenum">
              <a:rPr lang="de-DE" sz="1300">
                <a:latin typeface="Arial" charset="0"/>
              </a:rPr>
              <a:pPr algn="r"/>
              <a:t>22</a:t>
            </a:fld>
            <a:endParaRPr lang="de-DE" sz="1300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B93645-7B59-424B-A0F3-572E8328C397}" type="slidenum">
              <a:rPr lang="en-GB"/>
              <a:pPr/>
              <a:t>3</a:t>
            </a:fld>
            <a:endParaRPr lang="en-GB"/>
          </a:p>
        </p:txBody>
      </p:sp>
      <p:sp>
        <p:nvSpPr>
          <p:cNvPr id="202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2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A58EC7-F804-4B98-8D24-65341D5FE04A}" type="slidenum">
              <a:rPr lang="en-GB"/>
              <a:pPr/>
              <a:t>23</a:t>
            </a:fld>
            <a:endParaRPr lang="en-GB"/>
          </a:p>
        </p:txBody>
      </p:sp>
      <p:sp>
        <p:nvSpPr>
          <p:cNvPr id="186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86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97 papers included (5,208 papers identified 366 reviewed): 13 Characteristics of the Recovery Journey; 4 Recovery Processes (shown); Recovery Stage descriptions</a:t>
            </a:r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38" tIns="46069" rIns="92138" bIns="46069" anchor="b"/>
          <a:lstStyle/>
          <a:p>
            <a:pPr algn="r"/>
            <a:fld id="{924C44A5-CC53-4BA9-A44F-0E59B4B54272}" type="slidenum">
              <a:rPr lang="de-DE" sz="1300">
                <a:latin typeface="Arial" charset="0"/>
              </a:rPr>
              <a:pPr algn="r"/>
              <a:t>24</a:t>
            </a:fld>
            <a:endParaRPr lang="de-DE" sz="1300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EABF2B-BA7F-4E1D-9989-06B2676FBBDE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B93645-7B59-424B-A0F3-572E8328C397}" type="slidenum">
              <a:rPr lang="en-GB"/>
              <a:pPr/>
              <a:t>4</a:t>
            </a:fld>
            <a:endParaRPr lang="en-GB"/>
          </a:p>
        </p:txBody>
      </p:sp>
      <p:sp>
        <p:nvSpPr>
          <p:cNvPr id="202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2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B93645-7B59-424B-A0F3-572E8328C397}" type="slidenum">
              <a:rPr lang="en-GB"/>
              <a:pPr/>
              <a:t>5</a:t>
            </a:fld>
            <a:endParaRPr lang="en-GB"/>
          </a:p>
        </p:txBody>
      </p:sp>
      <p:sp>
        <p:nvSpPr>
          <p:cNvPr id="202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2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B93645-7B59-424B-A0F3-572E8328C397}" type="slidenum">
              <a:rPr lang="en-GB"/>
              <a:pPr/>
              <a:t>6</a:t>
            </a:fld>
            <a:endParaRPr lang="en-GB"/>
          </a:p>
        </p:txBody>
      </p:sp>
      <p:sp>
        <p:nvSpPr>
          <p:cNvPr id="202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2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38" tIns="46069" rIns="92138" bIns="46069" anchor="b"/>
          <a:lstStyle/>
          <a:p>
            <a:pPr algn="r"/>
            <a:fld id="{7DADA8C5-963B-4435-A3B5-773F19253E5C}" type="slidenum">
              <a:rPr lang="de-DE" sz="1300">
                <a:latin typeface="Arial" charset="0"/>
              </a:rPr>
              <a:pPr algn="r"/>
              <a:t>7</a:t>
            </a:fld>
            <a:endParaRPr lang="de-DE" sz="1300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38" tIns="46069" rIns="92138" bIns="46069" anchor="b"/>
          <a:lstStyle/>
          <a:p>
            <a:pPr algn="r"/>
            <a:fld id="{924C44A5-CC53-4BA9-A44F-0E59B4B54272}" type="slidenum">
              <a:rPr lang="de-DE" sz="1300">
                <a:latin typeface="Arial" charset="0"/>
              </a:rPr>
              <a:pPr algn="r"/>
              <a:t>9</a:t>
            </a:fld>
            <a:endParaRPr lang="de-DE" sz="1300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38" tIns="46069" rIns="92138" bIns="46069" anchor="b"/>
          <a:lstStyle/>
          <a:p>
            <a:pPr algn="r"/>
            <a:fld id="{924C44A5-CC53-4BA9-A44F-0E59B4B54272}" type="slidenum">
              <a:rPr lang="de-DE" sz="1300">
                <a:latin typeface="Arial" charset="0"/>
              </a:rPr>
              <a:pPr algn="r"/>
              <a:t>10</a:t>
            </a:fld>
            <a:endParaRPr lang="de-DE" sz="1300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38" tIns="46069" rIns="92138" bIns="46069" anchor="b"/>
          <a:lstStyle/>
          <a:p>
            <a:pPr algn="r"/>
            <a:fld id="{924C44A5-CC53-4BA9-A44F-0E59B4B54272}" type="slidenum">
              <a:rPr lang="de-DE" sz="1300">
                <a:latin typeface="Arial" charset="0"/>
              </a:rPr>
              <a:pPr algn="r"/>
              <a:t>12</a:t>
            </a:fld>
            <a:endParaRPr lang="de-DE" sz="1300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6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26"/>
          <p:cNvSpPr>
            <a:spLocks noChangeArrowheads="1"/>
          </p:cNvSpPr>
          <p:nvPr/>
        </p:nvSpPr>
        <p:spPr bwMode="auto">
          <a:xfrm>
            <a:off x="0" y="0"/>
            <a:ext cx="9142413" cy="6856413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CC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4275" name="Freeform 1027"/>
          <p:cNvSpPr>
            <a:spLocks/>
          </p:cNvSpPr>
          <p:nvPr/>
        </p:nvSpPr>
        <p:spPr bwMode="auto">
          <a:xfrm>
            <a:off x="207963" y="534988"/>
            <a:ext cx="77787" cy="5865812"/>
          </a:xfrm>
          <a:custGeom>
            <a:avLst/>
            <a:gdLst/>
            <a:ahLst/>
            <a:cxnLst>
              <a:cxn ang="0">
                <a:pos x="0" y="3694"/>
              </a:cxn>
              <a:cxn ang="0">
                <a:pos x="0" y="0"/>
              </a:cxn>
              <a:cxn ang="0">
                <a:pos x="56" y="0"/>
              </a:cxn>
              <a:cxn ang="0">
                <a:pos x="56" y="3694"/>
              </a:cxn>
              <a:cxn ang="0">
                <a:pos x="0" y="3694"/>
              </a:cxn>
            </a:cxnLst>
            <a:rect l="0" t="0" r="r" b="b"/>
            <a:pathLst>
              <a:path w="57" h="3695">
                <a:moveTo>
                  <a:pt x="0" y="3694"/>
                </a:moveTo>
                <a:lnTo>
                  <a:pt x="0" y="0"/>
                </a:lnTo>
                <a:lnTo>
                  <a:pt x="56" y="0"/>
                </a:lnTo>
                <a:lnTo>
                  <a:pt x="56" y="3694"/>
                </a:lnTo>
                <a:lnTo>
                  <a:pt x="0" y="3694"/>
                </a:lnTo>
              </a:path>
            </a:pathLst>
          </a:custGeom>
          <a:gradFill rotWithShape="0">
            <a:gsLst>
              <a:gs pos="0">
                <a:srgbClr val="FFCC00">
                  <a:gamma/>
                  <a:shade val="0"/>
                  <a:invGamma/>
                </a:srgbClr>
              </a:gs>
              <a:gs pos="100000">
                <a:srgbClr val="FFCC00"/>
              </a:gs>
            </a:gsLst>
            <a:lin ang="5400000" scaled="1"/>
          </a:gra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4276" name="Freeform 1028"/>
          <p:cNvSpPr>
            <a:spLocks/>
          </p:cNvSpPr>
          <p:nvPr/>
        </p:nvSpPr>
        <p:spPr bwMode="auto">
          <a:xfrm>
            <a:off x="8851900" y="534988"/>
            <a:ext cx="80963" cy="5865812"/>
          </a:xfrm>
          <a:custGeom>
            <a:avLst/>
            <a:gdLst/>
            <a:ahLst/>
            <a:cxnLst>
              <a:cxn ang="0">
                <a:pos x="0" y="3694"/>
              </a:cxn>
              <a:cxn ang="0">
                <a:pos x="0" y="0"/>
              </a:cxn>
              <a:cxn ang="0">
                <a:pos x="55" y="0"/>
              </a:cxn>
              <a:cxn ang="0">
                <a:pos x="55" y="3694"/>
              </a:cxn>
              <a:cxn ang="0">
                <a:pos x="0" y="3694"/>
              </a:cxn>
            </a:cxnLst>
            <a:rect l="0" t="0" r="r" b="b"/>
            <a:pathLst>
              <a:path w="56" h="3695">
                <a:moveTo>
                  <a:pt x="0" y="3694"/>
                </a:moveTo>
                <a:lnTo>
                  <a:pt x="0" y="0"/>
                </a:lnTo>
                <a:lnTo>
                  <a:pt x="55" y="0"/>
                </a:lnTo>
                <a:lnTo>
                  <a:pt x="55" y="3694"/>
                </a:lnTo>
                <a:lnTo>
                  <a:pt x="0" y="3694"/>
                </a:lnTo>
              </a:path>
            </a:pathLst>
          </a:custGeom>
          <a:gradFill rotWithShape="0">
            <a:gsLst>
              <a:gs pos="0">
                <a:srgbClr val="FFCC00">
                  <a:gamma/>
                  <a:shade val="0"/>
                  <a:invGamma/>
                </a:srgbClr>
              </a:gs>
              <a:gs pos="100000">
                <a:srgbClr val="FFCC00"/>
              </a:gs>
            </a:gsLst>
            <a:lin ang="5400000" scaled="1"/>
          </a:gra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4277" name="Rectangle 102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54278" name="Rectangle 10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06016"/>
            <a:ext cx="9144000" cy="106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Can we do better than sharing? </a:t>
            </a:r>
            <a:br>
              <a:rPr lang="en-GB" dirty="0" smtClean="0"/>
            </a:b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3200" dirty="0" smtClean="0"/>
              <a:t>Findings from a 6-country study of clinical decision-making</a:t>
            </a:r>
            <a:endParaRPr lang="en-GB" sz="3200" dirty="0"/>
          </a:p>
        </p:txBody>
      </p:sp>
      <p:sp>
        <p:nvSpPr>
          <p:cNvPr id="986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709937"/>
            <a:ext cx="8534400" cy="45354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3800" b="1" dirty="0"/>
              <a:t>Mike </a:t>
            </a:r>
            <a:r>
              <a:rPr lang="en-GB" sz="3800" b="1" dirty="0" smtClean="0"/>
              <a:t>Slade</a:t>
            </a:r>
          </a:p>
          <a:p>
            <a:pPr>
              <a:lnSpc>
                <a:spcPct val="90000"/>
              </a:lnSpc>
            </a:pPr>
            <a:endParaRPr lang="en-GB" sz="1000" dirty="0" smtClean="0"/>
          </a:p>
          <a:p>
            <a:pPr>
              <a:lnSpc>
                <a:spcPct val="90000"/>
              </a:lnSpc>
            </a:pPr>
            <a:r>
              <a:rPr lang="en-GB" sz="2000" dirty="0" smtClean="0"/>
              <a:t>Professor of Health Services Research, Institute of Psychiatry</a:t>
            </a:r>
          </a:p>
          <a:p>
            <a:pPr>
              <a:lnSpc>
                <a:spcPct val="90000"/>
              </a:lnSpc>
            </a:pPr>
            <a:r>
              <a:rPr lang="en-GB" sz="2000" dirty="0" smtClean="0"/>
              <a:t>Consultant Clinical Psychologist, South London &amp; Maudsley Trust</a:t>
            </a:r>
          </a:p>
          <a:p>
            <a:pPr>
              <a:lnSpc>
                <a:spcPct val="90000"/>
              </a:lnSpc>
            </a:pPr>
            <a:endParaRPr lang="en-GB" sz="2000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On behalf of Eleanor Clarke, Bernd Puschner, CEDAR Study Group</a:t>
            </a:r>
          </a:p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19 March 2014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895350" y="5791200"/>
            <a:ext cx="66675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571500" y="457200"/>
            <a:ext cx="813435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4400" i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CDM measures (5 languages)</a:t>
            </a:r>
            <a:endParaRPr lang="de-DE" sz="4400" i="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412" name="Rectangle 27"/>
          <p:cNvSpPr>
            <a:spLocks noChangeArrowheads="1"/>
          </p:cNvSpPr>
          <p:nvPr/>
        </p:nvSpPr>
        <p:spPr bwMode="auto">
          <a:xfrm>
            <a:off x="2411413" y="4835525"/>
            <a:ext cx="564515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latin typeface="Arial" charset="0"/>
            </a:endParaRPr>
          </a:p>
        </p:txBody>
      </p:sp>
      <p:sp>
        <p:nvSpPr>
          <p:cNvPr id="17413" name="Rectangle 48"/>
          <p:cNvSpPr>
            <a:spLocks noChangeArrowheads="1"/>
          </p:cNvSpPr>
          <p:nvPr/>
        </p:nvSpPr>
        <p:spPr bwMode="auto">
          <a:xfrm>
            <a:off x="4645025" y="5173663"/>
            <a:ext cx="11223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latin typeface="Arial" charset="0"/>
            </a:endParaRPr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1933575" y="5600700"/>
            <a:ext cx="5516563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4116388" y="5789613"/>
            <a:ext cx="1096962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6" name="Textfeld 9"/>
          <p:cNvSpPr txBox="1">
            <a:spLocks noChangeArrowheads="1"/>
          </p:cNvSpPr>
          <p:nvPr/>
        </p:nvSpPr>
        <p:spPr bwMode="auto">
          <a:xfrm>
            <a:off x="390524" y="1424965"/>
            <a:ext cx="850195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8"/>
            <a:r>
              <a:rPr lang="en-GB" sz="3200" b="1" i="0" dirty="0" smtClean="0">
                <a:solidFill>
                  <a:schemeClr val="tx1"/>
                </a:solidFill>
              </a:rPr>
              <a:t>Service user and staff versions of</a:t>
            </a:r>
          </a:p>
          <a:p>
            <a:pPr algn="l"/>
            <a:endParaRPr lang="en-GB" sz="3200" b="1" i="0" dirty="0" smtClean="0">
              <a:solidFill>
                <a:schemeClr val="tx1"/>
              </a:solidFill>
            </a:endParaRPr>
          </a:p>
          <a:p>
            <a:pPr algn="l"/>
            <a:r>
              <a:rPr lang="fr-FR" sz="3200" i="0" dirty="0" smtClean="0">
                <a:solidFill>
                  <a:schemeClr val="tx1"/>
                </a:solidFill>
              </a:rPr>
              <a:t>CDMS	</a:t>
            </a:r>
            <a:r>
              <a:rPr lang="fr-FR" sz="3200" i="0" dirty="0" err="1" smtClean="0">
                <a:solidFill>
                  <a:schemeClr val="tx1"/>
                </a:solidFill>
              </a:rPr>
              <a:t>Clinical</a:t>
            </a:r>
            <a:r>
              <a:rPr lang="fr-FR" sz="3200" i="0" dirty="0" smtClean="0">
                <a:solidFill>
                  <a:schemeClr val="tx1"/>
                </a:solidFill>
              </a:rPr>
              <a:t> </a:t>
            </a:r>
            <a:r>
              <a:rPr lang="fr-FR" sz="3200" i="0" dirty="0" err="1" smtClean="0">
                <a:solidFill>
                  <a:schemeClr val="tx1"/>
                </a:solidFill>
              </a:rPr>
              <a:t>Decision</a:t>
            </a:r>
            <a:r>
              <a:rPr lang="fr-FR" sz="3200" i="0" dirty="0" smtClean="0">
                <a:solidFill>
                  <a:schemeClr val="tx1"/>
                </a:solidFill>
              </a:rPr>
              <a:t> </a:t>
            </a:r>
            <a:r>
              <a:rPr lang="fr-FR" sz="3200" i="0" dirty="0" err="1" smtClean="0">
                <a:solidFill>
                  <a:schemeClr val="tx1"/>
                </a:solidFill>
              </a:rPr>
              <a:t>Making</a:t>
            </a:r>
            <a:r>
              <a:rPr lang="fr-FR" sz="3200" i="0" dirty="0" smtClean="0">
                <a:solidFill>
                  <a:schemeClr val="tx1"/>
                </a:solidFill>
              </a:rPr>
              <a:t> Style</a:t>
            </a:r>
          </a:p>
          <a:p>
            <a:pPr algn="l"/>
            <a:endParaRPr lang="en-GB" sz="3200" i="0" dirty="0" smtClean="0">
              <a:solidFill>
                <a:schemeClr val="tx1"/>
              </a:solidFill>
            </a:endParaRPr>
          </a:p>
          <a:p>
            <a:pPr algn="l"/>
            <a:r>
              <a:rPr lang="en-GB" sz="3200" i="0" dirty="0" smtClean="0">
                <a:solidFill>
                  <a:schemeClr val="tx1"/>
                </a:solidFill>
              </a:rPr>
              <a:t>CDIS	Clinical Decision making Involvement 		and Satisfaction</a:t>
            </a:r>
          </a:p>
          <a:p>
            <a:pPr algn="l"/>
            <a:endParaRPr lang="en-GB" sz="3200" i="0" dirty="0" smtClean="0">
              <a:solidFill>
                <a:schemeClr val="tx1"/>
              </a:solidFill>
            </a:endParaRPr>
          </a:p>
          <a:p>
            <a:pPr algn="l"/>
            <a:r>
              <a:rPr lang="en-GB" sz="3200" i="0" dirty="0" smtClean="0">
                <a:solidFill>
                  <a:schemeClr val="tx1"/>
                </a:solidFill>
              </a:rPr>
              <a:t>CDRC	Clinical Decision making in Routine </a:t>
            </a:r>
          </a:p>
          <a:p>
            <a:pPr algn="l"/>
            <a:r>
              <a:rPr lang="en-GB" sz="3200" i="0" dirty="0" smtClean="0">
                <a:solidFill>
                  <a:schemeClr val="tx1"/>
                </a:solidFill>
              </a:rPr>
              <a:t>		Care</a:t>
            </a:r>
            <a:endParaRPr lang="de-DE" sz="3200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6632" y="416435"/>
            <a:ext cx="10535623" cy="9421277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</p:pic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4962525" y="3990975"/>
            <a:ext cx="790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0" name="Rectangle 9"/>
          <p:cNvSpPr/>
          <p:nvPr/>
        </p:nvSpPr>
        <p:spPr bwMode="auto">
          <a:xfrm>
            <a:off x="-324544" y="116632"/>
            <a:ext cx="9937104" cy="1296144"/>
          </a:xfrm>
          <a:prstGeom prst="rect">
            <a:avLst/>
          </a:prstGeom>
          <a:solidFill>
            <a:srgbClr val="0F06B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1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04800" y="404664"/>
            <a:ext cx="85344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CEDAR Recruitment</a:t>
            </a:r>
            <a:endParaRPr kumimoji="0" lang="en-GB" sz="44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571500" y="404664"/>
            <a:ext cx="813435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4400" i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Preference hypotheses</a:t>
            </a:r>
            <a:endParaRPr lang="de-DE" sz="4400" i="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416" name="Textfeld 9"/>
          <p:cNvSpPr txBox="1">
            <a:spLocks noChangeArrowheads="1"/>
          </p:cNvSpPr>
          <p:nvPr/>
        </p:nvSpPr>
        <p:spPr bwMode="auto">
          <a:xfrm>
            <a:off x="390525" y="1582921"/>
            <a:ext cx="8286750" cy="388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8">
              <a:lnSpc>
                <a:spcPct val="200000"/>
              </a:lnSpc>
            </a:pPr>
            <a:r>
              <a:rPr lang="en-GB" sz="3200" i="0" dirty="0" smtClean="0">
                <a:solidFill>
                  <a:schemeClr val="tx1"/>
                </a:solidFill>
              </a:rPr>
              <a:t>People using mental health services will be more satisfied with a specific decision if it is made using their preferred decision-making style (Active, Shared or Passive)</a:t>
            </a:r>
            <a:endParaRPr lang="de-DE" sz="3200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895350" y="5791200"/>
            <a:ext cx="66675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571500" y="457200"/>
            <a:ext cx="813435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4400" i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Preference hypothesis (n=442)</a:t>
            </a:r>
            <a:endParaRPr lang="de-DE" sz="4400" i="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412" name="Rectangle 27"/>
          <p:cNvSpPr>
            <a:spLocks noChangeArrowheads="1"/>
          </p:cNvSpPr>
          <p:nvPr/>
        </p:nvSpPr>
        <p:spPr bwMode="auto">
          <a:xfrm>
            <a:off x="2411413" y="4835525"/>
            <a:ext cx="564515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latin typeface="Arial" charset="0"/>
            </a:endParaRPr>
          </a:p>
        </p:txBody>
      </p:sp>
      <p:sp>
        <p:nvSpPr>
          <p:cNvPr id="17413" name="Rectangle 48"/>
          <p:cNvSpPr>
            <a:spLocks noChangeArrowheads="1"/>
          </p:cNvSpPr>
          <p:nvPr/>
        </p:nvSpPr>
        <p:spPr bwMode="auto">
          <a:xfrm>
            <a:off x="4645025" y="5173663"/>
            <a:ext cx="11223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latin typeface="Arial" charset="0"/>
            </a:endParaRPr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1933575" y="5600700"/>
            <a:ext cx="5516563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4116388" y="5789613"/>
            <a:ext cx="1096962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6" name="Textfeld 9"/>
          <p:cNvSpPr txBox="1">
            <a:spLocks noChangeArrowheads="1"/>
          </p:cNvSpPr>
          <p:nvPr/>
        </p:nvSpPr>
        <p:spPr bwMode="auto">
          <a:xfrm>
            <a:off x="323529" y="1276350"/>
            <a:ext cx="8568951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8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r>
              <a:rPr lang="en-GB" sz="3200" b="1" i="0" dirty="0" smtClean="0">
                <a:solidFill>
                  <a:schemeClr val="tx1"/>
                </a:solidFill>
              </a:rPr>
              <a:t>		                   DESIRED</a:t>
            </a:r>
          </a:p>
          <a:p>
            <a:pPr algn="l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r>
              <a:rPr lang="en-GB" sz="3200" i="0" dirty="0" smtClean="0">
                <a:solidFill>
                  <a:schemeClr val="tx1"/>
                </a:solidFill>
              </a:rPr>
              <a:t>		Active	Shared	Passive</a:t>
            </a:r>
          </a:p>
          <a:p>
            <a:pPr algn="l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r>
              <a:rPr lang="en-GB" sz="3200" b="1" i="0" dirty="0" smtClean="0">
                <a:solidFill>
                  <a:schemeClr val="tx1"/>
                </a:solidFill>
              </a:rPr>
              <a:t>	</a:t>
            </a:r>
          </a:p>
          <a:p>
            <a:pPr algn="l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r>
              <a:rPr lang="en-GB" sz="3200" b="1" i="0" dirty="0" smtClean="0">
                <a:solidFill>
                  <a:schemeClr val="tx1"/>
                </a:solidFill>
              </a:rPr>
              <a:t>	</a:t>
            </a:r>
            <a:r>
              <a:rPr lang="en-GB" sz="3200" i="0" dirty="0" smtClean="0">
                <a:solidFill>
                  <a:schemeClr val="tx1"/>
                </a:solidFill>
              </a:rPr>
              <a:t>A	</a:t>
            </a:r>
            <a:endParaRPr lang="en-GB" sz="2800" i="0" dirty="0" smtClean="0">
              <a:solidFill>
                <a:srgbClr val="FFFF00"/>
              </a:solidFill>
            </a:endParaRPr>
          </a:p>
          <a:p>
            <a:pPr algn="l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r>
              <a:rPr lang="en-GB" sz="3200" b="1" i="0" dirty="0" smtClean="0">
                <a:solidFill>
                  <a:schemeClr val="tx1"/>
                </a:solidFill>
              </a:rPr>
              <a:t>		</a:t>
            </a:r>
          </a:p>
          <a:p>
            <a:pPr lvl="1" algn="l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r>
              <a:rPr lang="en-GB" sz="3200" b="1" i="0" dirty="0" smtClean="0">
                <a:solidFill>
                  <a:schemeClr val="tx1"/>
                </a:solidFill>
              </a:rPr>
              <a:t>	</a:t>
            </a:r>
            <a:r>
              <a:rPr lang="en-GB" sz="3200" i="0" dirty="0" smtClean="0">
                <a:solidFill>
                  <a:schemeClr val="tx1"/>
                </a:solidFill>
              </a:rPr>
              <a:t>S	</a:t>
            </a:r>
            <a:endParaRPr lang="en-GB" sz="2800" dirty="0" smtClean="0">
              <a:solidFill>
                <a:srgbClr val="FFFF00"/>
              </a:solidFill>
            </a:endParaRPr>
          </a:p>
          <a:p>
            <a:pPr algn="l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endParaRPr lang="en-GB" sz="3200" i="0" dirty="0" smtClean="0">
              <a:solidFill>
                <a:schemeClr val="tx1"/>
              </a:solidFill>
            </a:endParaRPr>
          </a:p>
          <a:p>
            <a:pPr algn="l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r>
              <a:rPr lang="en-GB" sz="3200" i="0" dirty="0" smtClean="0">
                <a:solidFill>
                  <a:schemeClr val="tx1"/>
                </a:solidFill>
              </a:rPr>
              <a:t>	P	</a:t>
            </a:r>
            <a:endParaRPr lang="en-GB" sz="2800" dirty="0" smtClean="0">
              <a:solidFill>
                <a:schemeClr val="tx1"/>
              </a:solidFill>
            </a:endParaRPr>
          </a:p>
        </p:txBody>
      </p:sp>
      <p:sp>
        <p:nvSpPr>
          <p:cNvPr id="9" name="Textfeld 9"/>
          <p:cNvSpPr txBox="1">
            <a:spLocks noChangeArrowheads="1"/>
          </p:cNvSpPr>
          <p:nvPr/>
        </p:nvSpPr>
        <p:spPr bwMode="auto">
          <a:xfrm>
            <a:off x="475929" y="2348880"/>
            <a:ext cx="67710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>
            <a:spAutoFit/>
          </a:bodyPr>
          <a:lstStyle/>
          <a:p>
            <a:pPr algn="l">
              <a:tabLst>
                <a:tab pos="2419350" algn="l"/>
                <a:tab pos="3048000" algn="l"/>
                <a:tab pos="4752975" algn="l"/>
                <a:tab pos="6543675" algn="l"/>
              </a:tabLst>
            </a:pPr>
            <a:r>
              <a:rPr lang="en-GB" sz="3200" b="1" i="0" dirty="0" smtClean="0">
                <a:solidFill>
                  <a:schemeClr val="tx1"/>
                </a:solidFill>
              </a:rPr>
              <a:t>EXPERIENCED</a:t>
            </a:r>
            <a:endParaRPr lang="en-GB" sz="3200" i="0" dirty="0" smtClean="0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323529" y="1268760"/>
            <a:ext cx="8568951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8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r>
              <a:rPr lang="en-GB" sz="3200" b="1" i="0" dirty="0" smtClean="0">
                <a:solidFill>
                  <a:schemeClr val="tx1"/>
                </a:solidFill>
              </a:rPr>
              <a:t>		</a:t>
            </a:r>
          </a:p>
          <a:p>
            <a:pPr algn="l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r>
              <a:rPr lang="en-GB" sz="3200" i="0" dirty="0" smtClean="0">
                <a:solidFill>
                  <a:schemeClr val="tx1"/>
                </a:solidFill>
              </a:rPr>
              <a:t>		</a:t>
            </a:r>
          </a:p>
          <a:p>
            <a:pPr algn="l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r>
              <a:rPr lang="en-GB" sz="3200" b="1" i="0" dirty="0" smtClean="0">
                <a:solidFill>
                  <a:schemeClr val="tx1"/>
                </a:solidFill>
              </a:rPr>
              <a:t>	</a:t>
            </a:r>
          </a:p>
          <a:p>
            <a:pPr algn="l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r>
              <a:rPr lang="en-GB" sz="3200" b="1" i="0" dirty="0" smtClean="0">
                <a:solidFill>
                  <a:schemeClr val="tx1"/>
                </a:solidFill>
              </a:rPr>
              <a:t>	</a:t>
            </a:r>
            <a:r>
              <a:rPr lang="en-GB" sz="3200" i="0" dirty="0" smtClean="0">
                <a:solidFill>
                  <a:schemeClr val="tx1"/>
                </a:solidFill>
              </a:rPr>
              <a:t>	</a:t>
            </a:r>
            <a:r>
              <a:rPr lang="en-GB" sz="2800" dirty="0" smtClean="0">
                <a:solidFill>
                  <a:schemeClr val="tx1"/>
                </a:solidFill>
              </a:rPr>
              <a:t>Matched</a:t>
            </a:r>
            <a:endParaRPr lang="en-GB" sz="2800" i="0" dirty="0" smtClean="0">
              <a:solidFill>
                <a:srgbClr val="FFFF00"/>
              </a:solidFill>
            </a:endParaRPr>
          </a:p>
          <a:p>
            <a:pPr algn="l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r>
              <a:rPr lang="en-GB" sz="3200" b="1" i="0" dirty="0" smtClean="0">
                <a:solidFill>
                  <a:schemeClr val="tx1"/>
                </a:solidFill>
              </a:rPr>
              <a:t>		</a:t>
            </a:r>
          </a:p>
          <a:p>
            <a:pPr lvl="1" algn="l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r>
              <a:rPr lang="en-GB" sz="3200" b="1" i="0" dirty="0" smtClean="0">
                <a:solidFill>
                  <a:schemeClr val="tx1"/>
                </a:solidFill>
              </a:rPr>
              <a:t>	</a:t>
            </a:r>
            <a:r>
              <a:rPr lang="en-GB" sz="3200" i="0" dirty="0" smtClean="0">
                <a:solidFill>
                  <a:schemeClr val="tx1"/>
                </a:solidFill>
              </a:rPr>
              <a:t>	</a:t>
            </a:r>
            <a:r>
              <a:rPr lang="en-GB" sz="2800" dirty="0" smtClean="0">
                <a:solidFill>
                  <a:schemeClr val="tx1"/>
                </a:solidFill>
              </a:rPr>
              <a:t>	Matched</a:t>
            </a:r>
            <a:endParaRPr lang="en-GB" sz="2800" dirty="0" smtClean="0">
              <a:solidFill>
                <a:srgbClr val="FFFF00"/>
              </a:solidFill>
            </a:endParaRPr>
          </a:p>
          <a:p>
            <a:pPr algn="l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endParaRPr lang="en-GB" sz="3200" i="0" dirty="0" smtClean="0">
              <a:solidFill>
                <a:schemeClr val="tx1"/>
              </a:solidFill>
            </a:endParaRPr>
          </a:p>
          <a:p>
            <a:pPr algn="l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r>
              <a:rPr lang="en-GB" sz="3200" i="0" dirty="0" smtClean="0">
                <a:solidFill>
                  <a:schemeClr val="tx1"/>
                </a:solidFill>
              </a:rPr>
              <a:t>			</a:t>
            </a:r>
            <a:r>
              <a:rPr lang="en-GB" sz="2800" dirty="0" smtClean="0">
                <a:solidFill>
                  <a:schemeClr val="tx1"/>
                </a:solidFill>
              </a:rPr>
              <a:t>	Matched</a:t>
            </a:r>
          </a:p>
        </p:txBody>
      </p:sp>
      <p:sp>
        <p:nvSpPr>
          <p:cNvPr id="11" name="Textfeld 9"/>
          <p:cNvSpPr txBox="1">
            <a:spLocks noChangeArrowheads="1"/>
          </p:cNvSpPr>
          <p:nvPr/>
        </p:nvSpPr>
        <p:spPr bwMode="auto">
          <a:xfrm>
            <a:off x="323528" y="1268760"/>
            <a:ext cx="8568951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8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endParaRPr lang="en-GB" sz="3200" b="1" i="0" dirty="0" smtClean="0">
              <a:solidFill>
                <a:schemeClr val="tx1"/>
              </a:solidFill>
            </a:endParaRPr>
          </a:p>
          <a:p>
            <a:pPr algn="l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endParaRPr lang="en-GB" sz="3200" i="0" dirty="0" smtClean="0">
              <a:solidFill>
                <a:schemeClr val="tx1"/>
              </a:solidFill>
            </a:endParaRPr>
          </a:p>
          <a:p>
            <a:pPr algn="l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r>
              <a:rPr lang="en-GB" sz="3200" b="1" i="0" dirty="0" smtClean="0">
                <a:solidFill>
                  <a:schemeClr val="tx1"/>
                </a:solidFill>
              </a:rPr>
              <a:t>	</a:t>
            </a:r>
          </a:p>
          <a:p>
            <a:pPr algn="l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r>
              <a:rPr lang="en-GB" sz="3200" b="1" i="0" dirty="0" smtClean="0">
                <a:solidFill>
                  <a:schemeClr val="tx1"/>
                </a:solidFill>
              </a:rPr>
              <a:t>	</a:t>
            </a:r>
            <a:endParaRPr lang="en-GB" sz="2800" i="0" dirty="0" smtClean="0">
              <a:solidFill>
                <a:srgbClr val="FFFF00"/>
              </a:solidFill>
            </a:endParaRPr>
          </a:p>
          <a:p>
            <a:pPr algn="l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r>
              <a:rPr lang="en-GB" sz="3200" b="1" i="0" dirty="0" smtClean="0">
                <a:solidFill>
                  <a:schemeClr val="tx1"/>
                </a:solidFill>
              </a:rPr>
              <a:t>		</a:t>
            </a:r>
          </a:p>
          <a:p>
            <a:pPr lvl="1" algn="l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r>
              <a:rPr lang="en-GB" sz="3200" b="1" i="0" dirty="0" smtClean="0">
                <a:solidFill>
                  <a:schemeClr val="tx1"/>
                </a:solidFill>
              </a:rPr>
              <a:t>	</a:t>
            </a:r>
            <a:r>
              <a:rPr lang="en-GB" sz="3200" i="0" dirty="0" smtClean="0">
                <a:solidFill>
                  <a:schemeClr val="tx1"/>
                </a:solidFill>
              </a:rPr>
              <a:t>	</a:t>
            </a:r>
            <a:r>
              <a:rPr lang="en-GB" sz="2800" dirty="0" smtClean="0">
                <a:solidFill>
                  <a:srgbClr val="FF0000"/>
                </a:solidFill>
              </a:rPr>
              <a:t>Disempowered</a:t>
            </a:r>
            <a:endParaRPr lang="en-GB" sz="2800" dirty="0" smtClean="0">
              <a:solidFill>
                <a:srgbClr val="FFFF00"/>
              </a:solidFill>
            </a:endParaRPr>
          </a:p>
          <a:p>
            <a:pPr algn="l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endParaRPr lang="en-GB" sz="3200" i="0" dirty="0" smtClean="0">
              <a:solidFill>
                <a:schemeClr val="tx1"/>
              </a:solidFill>
            </a:endParaRPr>
          </a:p>
          <a:p>
            <a:pPr algn="l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r>
              <a:rPr lang="en-GB" sz="3200" i="0" dirty="0" smtClean="0">
                <a:solidFill>
                  <a:schemeClr val="tx1"/>
                </a:solidFill>
              </a:rPr>
              <a:t>		</a:t>
            </a:r>
            <a:r>
              <a:rPr lang="en-GB" sz="2800" dirty="0" smtClean="0">
                <a:solidFill>
                  <a:srgbClr val="FF0000"/>
                </a:solidFill>
              </a:rPr>
              <a:t>Disempowered</a:t>
            </a:r>
            <a:r>
              <a:rPr lang="en-GB" sz="2800" dirty="0" smtClean="0">
                <a:solidFill>
                  <a:schemeClr val="tx1"/>
                </a:solidFill>
              </a:rPr>
              <a:t>	</a:t>
            </a:r>
            <a:r>
              <a:rPr lang="en-GB" sz="2800" dirty="0" err="1" smtClean="0">
                <a:solidFill>
                  <a:srgbClr val="FF0000"/>
                </a:solidFill>
              </a:rPr>
              <a:t>Disempowered</a:t>
            </a:r>
            <a:endParaRPr lang="en-GB" sz="2800" dirty="0" smtClean="0">
              <a:solidFill>
                <a:schemeClr val="tx1"/>
              </a:solidFill>
            </a:endParaRPr>
          </a:p>
        </p:txBody>
      </p:sp>
      <p:sp>
        <p:nvSpPr>
          <p:cNvPr id="12" name="Textfeld 9"/>
          <p:cNvSpPr txBox="1">
            <a:spLocks noChangeArrowheads="1"/>
          </p:cNvSpPr>
          <p:nvPr/>
        </p:nvSpPr>
        <p:spPr bwMode="auto">
          <a:xfrm>
            <a:off x="323528" y="1268760"/>
            <a:ext cx="8568951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8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endParaRPr lang="en-GB" sz="3200" b="1" i="0" smtClean="0">
              <a:solidFill>
                <a:schemeClr val="tx1"/>
              </a:solidFill>
            </a:endParaRPr>
          </a:p>
          <a:p>
            <a:pPr algn="l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endParaRPr lang="en-GB" sz="3200" i="0" smtClean="0">
              <a:solidFill>
                <a:schemeClr val="tx1"/>
              </a:solidFill>
            </a:endParaRPr>
          </a:p>
          <a:p>
            <a:pPr algn="l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r>
              <a:rPr lang="en-GB" sz="3200" b="1" i="0" smtClean="0">
                <a:solidFill>
                  <a:schemeClr val="tx1"/>
                </a:solidFill>
              </a:rPr>
              <a:t>	</a:t>
            </a:r>
          </a:p>
          <a:p>
            <a:pPr algn="l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r>
              <a:rPr lang="en-GB" sz="3200" b="1" i="0" smtClean="0">
                <a:solidFill>
                  <a:schemeClr val="tx1"/>
                </a:solidFill>
              </a:rPr>
              <a:t>	</a:t>
            </a:r>
            <a:r>
              <a:rPr lang="en-GB" sz="3200" i="0" smtClean="0">
                <a:solidFill>
                  <a:schemeClr val="tx1"/>
                </a:solidFill>
              </a:rPr>
              <a:t>A	</a:t>
            </a:r>
            <a:r>
              <a:rPr lang="en-GB" sz="2800" smtClean="0">
                <a:solidFill>
                  <a:schemeClr val="tx1"/>
                </a:solidFill>
              </a:rPr>
              <a:t>	</a:t>
            </a:r>
            <a:r>
              <a:rPr lang="en-GB" sz="2800" smtClean="0">
                <a:solidFill>
                  <a:srgbClr val="FFFF00"/>
                </a:solidFill>
              </a:rPr>
              <a:t>Empowered</a:t>
            </a:r>
            <a:r>
              <a:rPr lang="en-GB" sz="2800" smtClean="0">
                <a:solidFill>
                  <a:schemeClr val="tx1"/>
                </a:solidFill>
              </a:rPr>
              <a:t>	</a:t>
            </a:r>
            <a:r>
              <a:rPr lang="en-GB" sz="2800" smtClean="0">
                <a:solidFill>
                  <a:srgbClr val="FFFF00"/>
                </a:solidFill>
              </a:rPr>
              <a:t>Empowered</a:t>
            </a:r>
            <a:endParaRPr lang="en-GB" sz="2800" i="0" smtClean="0">
              <a:solidFill>
                <a:srgbClr val="FFFF00"/>
              </a:solidFill>
            </a:endParaRPr>
          </a:p>
          <a:p>
            <a:pPr algn="l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r>
              <a:rPr lang="en-GB" sz="3200" b="1" i="0" smtClean="0">
                <a:solidFill>
                  <a:schemeClr val="tx1"/>
                </a:solidFill>
              </a:rPr>
              <a:t>		</a:t>
            </a:r>
          </a:p>
          <a:p>
            <a:pPr lvl="1" algn="l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r>
              <a:rPr lang="en-GB" sz="3200" b="1" i="0" smtClean="0">
                <a:solidFill>
                  <a:schemeClr val="tx1"/>
                </a:solidFill>
              </a:rPr>
              <a:t>	</a:t>
            </a:r>
            <a:r>
              <a:rPr lang="en-GB" sz="3200" i="0" smtClean="0">
                <a:solidFill>
                  <a:schemeClr val="tx1"/>
                </a:solidFill>
              </a:rPr>
              <a:t>S	</a:t>
            </a:r>
            <a:r>
              <a:rPr lang="en-GB" sz="2800" smtClean="0">
                <a:solidFill>
                  <a:schemeClr val="tx1"/>
                </a:solidFill>
              </a:rPr>
              <a:t>		</a:t>
            </a:r>
            <a:r>
              <a:rPr lang="en-GB" sz="2800" smtClean="0">
                <a:solidFill>
                  <a:srgbClr val="FFFF00"/>
                </a:solidFill>
              </a:rPr>
              <a:t>Empowered</a:t>
            </a:r>
          </a:p>
          <a:p>
            <a:pPr algn="l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endParaRPr lang="en-GB" sz="3200" i="0" smtClean="0">
              <a:solidFill>
                <a:schemeClr val="tx1"/>
              </a:solidFill>
            </a:endParaRPr>
          </a:p>
          <a:p>
            <a:pPr algn="l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r>
              <a:rPr lang="en-GB" sz="3200" i="0" smtClean="0">
                <a:solidFill>
                  <a:schemeClr val="tx1"/>
                </a:solidFill>
              </a:rPr>
              <a:t>	P	</a:t>
            </a:r>
            <a:r>
              <a:rPr lang="en-GB" sz="2800" smtClean="0">
                <a:solidFill>
                  <a:schemeClr val="tx1"/>
                </a:solidFill>
              </a:rPr>
              <a:t>		</a:t>
            </a:r>
            <a:endParaRPr lang="en-GB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23528" y="1268760"/>
            <a:ext cx="8568951" cy="5685150"/>
            <a:chOff x="323528" y="1268760"/>
            <a:chExt cx="8568951" cy="5685150"/>
          </a:xfrm>
        </p:grpSpPr>
        <p:sp>
          <p:nvSpPr>
            <p:cNvPr id="12" name="Textfeld 9"/>
            <p:cNvSpPr txBox="1">
              <a:spLocks noChangeArrowheads="1"/>
            </p:cNvSpPr>
            <p:nvPr/>
          </p:nvSpPr>
          <p:spPr bwMode="auto">
            <a:xfrm>
              <a:off x="323528" y="1268760"/>
              <a:ext cx="8568951" cy="4031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lvl="8">
                <a:tabLst>
                  <a:tab pos="809625" algn="l"/>
                  <a:tab pos="1619250" algn="l"/>
                  <a:tab pos="3943350" algn="l"/>
                  <a:tab pos="6276975" algn="l"/>
                </a:tabLst>
              </a:pPr>
              <a:endParaRPr lang="en-GB" sz="3200" b="1" i="0" dirty="0" smtClean="0">
                <a:solidFill>
                  <a:schemeClr val="tx1"/>
                </a:solidFill>
              </a:endParaRPr>
            </a:p>
            <a:p>
              <a:pPr algn="l">
                <a:tabLst>
                  <a:tab pos="809625" algn="l"/>
                  <a:tab pos="1619250" algn="l"/>
                  <a:tab pos="3943350" algn="l"/>
                  <a:tab pos="6276975" algn="l"/>
                </a:tabLst>
              </a:pPr>
              <a:endParaRPr lang="en-GB" sz="3200" i="0" dirty="0" smtClean="0">
                <a:solidFill>
                  <a:schemeClr val="tx1"/>
                </a:solidFill>
              </a:endParaRPr>
            </a:p>
            <a:p>
              <a:pPr algn="l">
                <a:tabLst>
                  <a:tab pos="809625" algn="l"/>
                  <a:tab pos="1619250" algn="l"/>
                  <a:tab pos="3943350" algn="l"/>
                  <a:tab pos="6276975" algn="l"/>
                </a:tabLst>
              </a:pPr>
              <a:r>
                <a:rPr lang="en-GB" sz="3200" b="1" i="0" dirty="0" smtClean="0">
                  <a:solidFill>
                    <a:schemeClr val="tx1"/>
                  </a:solidFill>
                </a:rPr>
                <a:t>	</a:t>
              </a:r>
            </a:p>
            <a:p>
              <a:pPr algn="l">
                <a:tabLst>
                  <a:tab pos="809625" algn="l"/>
                  <a:tab pos="1619250" algn="l"/>
                  <a:tab pos="3943350" algn="l"/>
                  <a:tab pos="6276975" algn="l"/>
                </a:tabLst>
              </a:pPr>
              <a:r>
                <a:rPr lang="en-GB" sz="3200" b="1" i="0" dirty="0" smtClean="0">
                  <a:solidFill>
                    <a:schemeClr val="tx1"/>
                  </a:solidFill>
                </a:rPr>
                <a:t>	</a:t>
              </a:r>
              <a:r>
                <a:rPr lang="en-GB" sz="3200" i="0" dirty="0" smtClean="0">
                  <a:solidFill>
                    <a:schemeClr val="tx1"/>
                  </a:solidFill>
                </a:rPr>
                <a:t>A	</a:t>
              </a:r>
              <a:r>
                <a:rPr lang="en-GB" sz="2800" i="0" dirty="0" smtClean="0">
                  <a:solidFill>
                    <a:schemeClr val="tx1"/>
                  </a:solidFill>
                </a:rPr>
                <a:t>	</a:t>
              </a:r>
              <a:r>
                <a:rPr lang="en-GB" sz="2800" i="0" dirty="0" smtClean="0">
                  <a:solidFill>
                    <a:srgbClr val="FFFF00"/>
                  </a:solidFill>
                </a:rPr>
                <a:t>15</a:t>
              </a:r>
              <a:r>
                <a:rPr lang="en-GB" sz="2800" i="0" dirty="0" smtClean="0">
                  <a:solidFill>
                    <a:schemeClr val="tx1"/>
                  </a:solidFill>
                </a:rPr>
                <a:t>	</a:t>
              </a:r>
              <a:r>
                <a:rPr lang="en-GB" sz="2800" i="0" dirty="0" smtClean="0">
                  <a:solidFill>
                    <a:srgbClr val="FFFF00"/>
                  </a:solidFill>
                </a:rPr>
                <a:t>3</a:t>
              </a:r>
            </a:p>
            <a:p>
              <a:pPr algn="l">
                <a:tabLst>
                  <a:tab pos="809625" algn="l"/>
                  <a:tab pos="1619250" algn="l"/>
                  <a:tab pos="3943350" algn="l"/>
                  <a:tab pos="6276975" algn="l"/>
                </a:tabLst>
              </a:pPr>
              <a:r>
                <a:rPr lang="en-GB" sz="3200" b="1" i="0" dirty="0" smtClean="0">
                  <a:solidFill>
                    <a:schemeClr val="tx1"/>
                  </a:solidFill>
                </a:rPr>
                <a:t>		</a:t>
              </a:r>
            </a:p>
            <a:p>
              <a:pPr lvl="1" algn="l">
                <a:tabLst>
                  <a:tab pos="809625" algn="l"/>
                  <a:tab pos="1619250" algn="l"/>
                  <a:tab pos="3943350" algn="l"/>
                  <a:tab pos="6276975" algn="l"/>
                </a:tabLst>
              </a:pPr>
              <a:r>
                <a:rPr lang="en-GB" sz="3200" b="1" i="0" dirty="0" smtClean="0">
                  <a:solidFill>
                    <a:schemeClr val="tx1"/>
                  </a:solidFill>
                </a:rPr>
                <a:t>	</a:t>
              </a:r>
              <a:r>
                <a:rPr lang="en-GB" sz="3200" i="0" dirty="0" smtClean="0">
                  <a:solidFill>
                    <a:schemeClr val="tx1"/>
                  </a:solidFill>
                </a:rPr>
                <a:t>S	</a:t>
              </a:r>
              <a:r>
                <a:rPr lang="en-GB" sz="2800" i="0" dirty="0" smtClean="0">
                  <a:solidFill>
                    <a:schemeClr val="tx1"/>
                  </a:solidFill>
                </a:rPr>
                <a:t>		</a:t>
              </a:r>
              <a:r>
                <a:rPr lang="en-GB" sz="2800" i="0" dirty="0" smtClean="0">
                  <a:solidFill>
                    <a:srgbClr val="FFFF00"/>
                  </a:solidFill>
                </a:rPr>
                <a:t>19</a:t>
              </a:r>
            </a:p>
            <a:p>
              <a:pPr algn="l">
                <a:tabLst>
                  <a:tab pos="809625" algn="l"/>
                  <a:tab pos="1619250" algn="l"/>
                  <a:tab pos="3943350" algn="l"/>
                  <a:tab pos="6276975" algn="l"/>
                </a:tabLst>
              </a:pPr>
              <a:endParaRPr lang="en-GB" sz="3200" i="0" dirty="0" smtClean="0">
                <a:solidFill>
                  <a:schemeClr val="tx1"/>
                </a:solidFill>
              </a:endParaRPr>
            </a:p>
            <a:p>
              <a:pPr algn="l">
                <a:tabLst>
                  <a:tab pos="809625" algn="l"/>
                  <a:tab pos="1619250" algn="l"/>
                  <a:tab pos="3943350" algn="l"/>
                  <a:tab pos="6276975" algn="l"/>
                </a:tabLst>
              </a:pPr>
              <a:r>
                <a:rPr lang="en-GB" sz="3200" i="0" dirty="0" smtClean="0">
                  <a:solidFill>
                    <a:schemeClr val="tx1"/>
                  </a:solidFill>
                </a:rPr>
                <a:t>	P	</a:t>
              </a:r>
              <a:r>
                <a:rPr lang="en-GB" sz="2800" i="0" dirty="0" smtClean="0">
                  <a:solidFill>
                    <a:schemeClr val="tx1"/>
                  </a:solidFill>
                </a:rPr>
                <a:t>		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80112" y="5661248"/>
              <a:ext cx="2520280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8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3200" i="0" dirty="0" smtClean="0">
                  <a:solidFill>
                    <a:srgbClr val="FFFF00"/>
                  </a:solidFill>
                </a:rPr>
                <a:t>Empowered</a:t>
              </a:r>
            </a:p>
            <a:p>
              <a:pPr marL="0" lvl="8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3200" i="0" dirty="0" smtClean="0">
                  <a:solidFill>
                    <a:srgbClr val="FFFF00"/>
                  </a:solidFill>
                </a:rPr>
                <a:t>37%</a:t>
              </a:r>
            </a:p>
            <a:p>
              <a:endParaRPr lang="en-GB" dirty="0"/>
            </a:p>
          </p:txBody>
        </p:sp>
      </p:grpSp>
      <p:sp>
        <p:nvSpPr>
          <p:cNvPr id="17416" name="Textfeld 9"/>
          <p:cNvSpPr txBox="1">
            <a:spLocks noChangeArrowheads="1"/>
          </p:cNvSpPr>
          <p:nvPr/>
        </p:nvSpPr>
        <p:spPr bwMode="auto">
          <a:xfrm>
            <a:off x="323528" y="1276350"/>
            <a:ext cx="8568951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8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r>
              <a:rPr lang="en-GB" sz="3200" b="1" i="0" dirty="0" smtClean="0">
                <a:solidFill>
                  <a:schemeClr val="tx1"/>
                </a:solidFill>
              </a:rPr>
              <a:t>%		                   DESIRED</a:t>
            </a:r>
          </a:p>
          <a:p>
            <a:pPr algn="l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r>
              <a:rPr lang="en-GB" sz="3200" i="0" dirty="0" smtClean="0">
                <a:solidFill>
                  <a:schemeClr val="tx1"/>
                </a:solidFill>
              </a:rPr>
              <a:t>		Active	Shared	Passive</a:t>
            </a:r>
          </a:p>
          <a:p>
            <a:pPr algn="l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r>
              <a:rPr lang="en-GB" sz="3200" b="1" i="0" dirty="0" smtClean="0">
                <a:solidFill>
                  <a:schemeClr val="tx1"/>
                </a:solidFill>
              </a:rPr>
              <a:t>	</a:t>
            </a:r>
          </a:p>
          <a:p>
            <a:pPr algn="l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r>
              <a:rPr lang="en-GB" sz="3200" b="1" i="0" dirty="0" smtClean="0">
                <a:solidFill>
                  <a:schemeClr val="tx1"/>
                </a:solidFill>
              </a:rPr>
              <a:t>	</a:t>
            </a:r>
            <a:r>
              <a:rPr lang="en-GB" sz="3200" i="0" dirty="0" smtClean="0">
                <a:solidFill>
                  <a:schemeClr val="tx1"/>
                </a:solidFill>
              </a:rPr>
              <a:t>A	</a:t>
            </a:r>
            <a:endParaRPr lang="en-GB" sz="2800" i="0" dirty="0" smtClean="0">
              <a:solidFill>
                <a:srgbClr val="FFFF00"/>
              </a:solidFill>
            </a:endParaRPr>
          </a:p>
          <a:p>
            <a:pPr algn="l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r>
              <a:rPr lang="en-GB" sz="3200" b="1" i="0" dirty="0" smtClean="0">
                <a:solidFill>
                  <a:schemeClr val="tx1"/>
                </a:solidFill>
              </a:rPr>
              <a:t>		</a:t>
            </a:r>
          </a:p>
          <a:p>
            <a:pPr lvl="1" algn="l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r>
              <a:rPr lang="en-GB" sz="3200" b="1" i="0" dirty="0" smtClean="0">
                <a:solidFill>
                  <a:schemeClr val="tx1"/>
                </a:solidFill>
              </a:rPr>
              <a:t>	</a:t>
            </a:r>
            <a:r>
              <a:rPr lang="en-GB" sz="3200" i="0" dirty="0" smtClean="0">
                <a:solidFill>
                  <a:schemeClr val="tx1"/>
                </a:solidFill>
              </a:rPr>
              <a:t>S	</a:t>
            </a:r>
            <a:endParaRPr lang="en-GB" sz="2800" dirty="0" smtClean="0">
              <a:solidFill>
                <a:srgbClr val="FFFF00"/>
              </a:solidFill>
            </a:endParaRPr>
          </a:p>
          <a:p>
            <a:pPr algn="l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endParaRPr lang="en-GB" sz="3200" i="0" dirty="0" smtClean="0">
              <a:solidFill>
                <a:schemeClr val="tx1"/>
              </a:solidFill>
            </a:endParaRPr>
          </a:p>
          <a:p>
            <a:pPr algn="l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r>
              <a:rPr lang="en-GB" sz="3200" i="0" dirty="0" smtClean="0">
                <a:solidFill>
                  <a:schemeClr val="tx1"/>
                </a:solidFill>
              </a:rPr>
              <a:t>	P	</a:t>
            </a:r>
            <a:endParaRPr lang="en-GB" sz="2800" dirty="0" smtClean="0">
              <a:solidFill>
                <a:schemeClr val="tx1"/>
              </a:solidFill>
            </a:endParaRP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571500" y="457200"/>
            <a:ext cx="813435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4400" i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Preference hypothesis (n=442)</a:t>
            </a:r>
            <a:endParaRPr lang="de-DE" sz="4400" i="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412" name="Rectangle 27"/>
          <p:cNvSpPr>
            <a:spLocks noChangeArrowheads="1"/>
          </p:cNvSpPr>
          <p:nvPr/>
        </p:nvSpPr>
        <p:spPr bwMode="auto">
          <a:xfrm>
            <a:off x="2411413" y="4835525"/>
            <a:ext cx="564515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latin typeface="Arial" charset="0"/>
            </a:endParaRPr>
          </a:p>
        </p:txBody>
      </p:sp>
      <p:sp>
        <p:nvSpPr>
          <p:cNvPr id="17413" name="Rectangle 48"/>
          <p:cNvSpPr>
            <a:spLocks noChangeArrowheads="1"/>
          </p:cNvSpPr>
          <p:nvPr/>
        </p:nvSpPr>
        <p:spPr bwMode="auto">
          <a:xfrm>
            <a:off x="4645025" y="5173663"/>
            <a:ext cx="11223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latin typeface="Arial" charset="0"/>
            </a:endParaRPr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1933575" y="5600700"/>
            <a:ext cx="5516563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4116388" y="5789613"/>
            <a:ext cx="1096962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feld 9"/>
          <p:cNvSpPr txBox="1">
            <a:spLocks noChangeArrowheads="1"/>
          </p:cNvSpPr>
          <p:nvPr/>
        </p:nvSpPr>
        <p:spPr bwMode="auto">
          <a:xfrm>
            <a:off x="475929" y="2348880"/>
            <a:ext cx="67710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>
            <a:spAutoFit/>
          </a:bodyPr>
          <a:lstStyle/>
          <a:p>
            <a:pPr algn="l">
              <a:tabLst>
                <a:tab pos="2419350" algn="l"/>
                <a:tab pos="3048000" algn="l"/>
                <a:tab pos="4752975" algn="l"/>
                <a:tab pos="6543675" algn="l"/>
              </a:tabLst>
            </a:pPr>
            <a:r>
              <a:rPr lang="en-GB" sz="3200" b="1" i="0" dirty="0" smtClean="0">
                <a:solidFill>
                  <a:schemeClr val="tx1"/>
                </a:solidFill>
              </a:rPr>
              <a:t>EXPERIENCED</a:t>
            </a:r>
            <a:endParaRPr lang="en-GB" sz="3200" i="0" dirty="0" smtClean="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23528" y="1196752"/>
            <a:ext cx="8568951" cy="5760640"/>
            <a:chOff x="323528" y="1196752"/>
            <a:chExt cx="8568951" cy="5760640"/>
          </a:xfrm>
        </p:grpSpPr>
        <p:sp>
          <p:nvSpPr>
            <p:cNvPr id="10" name="Textfeld 9"/>
            <p:cNvSpPr txBox="1">
              <a:spLocks noChangeArrowheads="1"/>
            </p:cNvSpPr>
            <p:nvPr/>
          </p:nvSpPr>
          <p:spPr bwMode="auto">
            <a:xfrm>
              <a:off x="323528" y="1196752"/>
              <a:ext cx="8568951" cy="4031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lvl="8">
                <a:tabLst>
                  <a:tab pos="809625" algn="l"/>
                  <a:tab pos="1619250" algn="l"/>
                  <a:tab pos="3943350" algn="l"/>
                  <a:tab pos="6276975" algn="l"/>
                </a:tabLst>
              </a:pPr>
              <a:r>
                <a:rPr lang="en-GB" sz="3200" b="1" i="0" dirty="0" smtClean="0">
                  <a:solidFill>
                    <a:schemeClr val="tx1"/>
                  </a:solidFill>
                </a:rPr>
                <a:t>		</a:t>
              </a:r>
            </a:p>
            <a:p>
              <a:pPr algn="l">
                <a:tabLst>
                  <a:tab pos="809625" algn="l"/>
                  <a:tab pos="1619250" algn="l"/>
                  <a:tab pos="3943350" algn="l"/>
                  <a:tab pos="6276975" algn="l"/>
                </a:tabLst>
              </a:pPr>
              <a:r>
                <a:rPr lang="en-GB" sz="3200" i="0" dirty="0" smtClean="0">
                  <a:solidFill>
                    <a:schemeClr val="tx1"/>
                  </a:solidFill>
                </a:rPr>
                <a:t>		</a:t>
              </a:r>
            </a:p>
            <a:p>
              <a:pPr algn="l">
                <a:tabLst>
                  <a:tab pos="809625" algn="l"/>
                  <a:tab pos="1619250" algn="l"/>
                  <a:tab pos="3943350" algn="l"/>
                  <a:tab pos="6276975" algn="l"/>
                </a:tabLst>
              </a:pPr>
              <a:r>
                <a:rPr lang="en-GB" sz="3200" b="1" i="0" dirty="0" smtClean="0">
                  <a:solidFill>
                    <a:schemeClr val="tx1"/>
                  </a:solidFill>
                </a:rPr>
                <a:t>	</a:t>
              </a:r>
            </a:p>
            <a:p>
              <a:pPr algn="l">
                <a:tabLst>
                  <a:tab pos="809625" algn="l"/>
                  <a:tab pos="1619250" algn="l"/>
                  <a:tab pos="3943350" algn="l"/>
                  <a:tab pos="6276975" algn="l"/>
                </a:tabLst>
              </a:pPr>
              <a:r>
                <a:rPr lang="en-GB" sz="3200" b="1" i="0" dirty="0" smtClean="0">
                  <a:solidFill>
                    <a:schemeClr val="tx1"/>
                  </a:solidFill>
                </a:rPr>
                <a:t>	</a:t>
              </a:r>
              <a:r>
                <a:rPr lang="en-GB" sz="3200" i="0" dirty="0" smtClean="0">
                  <a:solidFill>
                    <a:schemeClr val="tx1"/>
                  </a:solidFill>
                </a:rPr>
                <a:t>	</a:t>
              </a:r>
              <a:r>
                <a:rPr lang="en-GB" sz="2800" i="0" dirty="0" smtClean="0">
                  <a:solidFill>
                    <a:schemeClr val="tx1"/>
                  </a:solidFill>
                </a:rPr>
                <a:t>6</a:t>
              </a:r>
              <a:endParaRPr lang="en-GB" sz="2800" i="0" dirty="0" smtClean="0">
                <a:solidFill>
                  <a:srgbClr val="FFFF00"/>
                </a:solidFill>
              </a:endParaRPr>
            </a:p>
            <a:p>
              <a:pPr algn="l">
                <a:tabLst>
                  <a:tab pos="809625" algn="l"/>
                  <a:tab pos="1619250" algn="l"/>
                  <a:tab pos="3943350" algn="l"/>
                  <a:tab pos="6276975" algn="l"/>
                </a:tabLst>
              </a:pPr>
              <a:r>
                <a:rPr lang="en-GB" sz="3200" b="1" i="0" dirty="0" smtClean="0">
                  <a:solidFill>
                    <a:schemeClr val="tx1"/>
                  </a:solidFill>
                </a:rPr>
                <a:t>		</a:t>
              </a:r>
            </a:p>
            <a:p>
              <a:pPr lvl="1" algn="l">
                <a:tabLst>
                  <a:tab pos="809625" algn="l"/>
                  <a:tab pos="1619250" algn="l"/>
                  <a:tab pos="3943350" algn="l"/>
                  <a:tab pos="6276975" algn="l"/>
                </a:tabLst>
              </a:pPr>
              <a:r>
                <a:rPr lang="en-GB" sz="3200" b="1" i="0" dirty="0" smtClean="0">
                  <a:solidFill>
                    <a:schemeClr val="tx1"/>
                  </a:solidFill>
                </a:rPr>
                <a:t>	</a:t>
              </a:r>
              <a:r>
                <a:rPr lang="en-GB" sz="3200" i="0" dirty="0" smtClean="0">
                  <a:solidFill>
                    <a:schemeClr val="tx1"/>
                  </a:solidFill>
                </a:rPr>
                <a:t>	</a:t>
              </a:r>
              <a:r>
                <a:rPr lang="en-GB" sz="2800" dirty="0" smtClean="0">
                  <a:solidFill>
                    <a:schemeClr val="tx1"/>
                  </a:solidFill>
                </a:rPr>
                <a:t>	</a:t>
              </a:r>
              <a:r>
                <a:rPr lang="en-GB" sz="2800" i="0" dirty="0" smtClean="0">
                  <a:solidFill>
                    <a:schemeClr val="tx1"/>
                  </a:solidFill>
                </a:rPr>
                <a:t>26</a:t>
              </a:r>
              <a:endParaRPr lang="en-GB" sz="2800" i="0" dirty="0" smtClean="0">
                <a:solidFill>
                  <a:srgbClr val="FFFF00"/>
                </a:solidFill>
              </a:endParaRPr>
            </a:p>
            <a:p>
              <a:pPr algn="l">
                <a:tabLst>
                  <a:tab pos="809625" algn="l"/>
                  <a:tab pos="1619250" algn="l"/>
                  <a:tab pos="3943350" algn="l"/>
                  <a:tab pos="6276975" algn="l"/>
                </a:tabLst>
              </a:pPr>
              <a:endParaRPr lang="en-GB" sz="3200" i="0" dirty="0" smtClean="0">
                <a:solidFill>
                  <a:schemeClr val="tx1"/>
                </a:solidFill>
              </a:endParaRPr>
            </a:p>
            <a:p>
              <a:pPr algn="l">
                <a:tabLst>
                  <a:tab pos="809625" algn="l"/>
                  <a:tab pos="1619250" algn="l"/>
                  <a:tab pos="3943350" algn="l"/>
                  <a:tab pos="6276975" algn="l"/>
                </a:tabLst>
              </a:pPr>
              <a:r>
                <a:rPr lang="en-GB" sz="3200" i="0" dirty="0" smtClean="0">
                  <a:solidFill>
                    <a:schemeClr val="tx1"/>
                  </a:solidFill>
                </a:rPr>
                <a:t>			</a:t>
              </a:r>
              <a:r>
                <a:rPr lang="en-GB" sz="2800" dirty="0" smtClean="0">
                  <a:solidFill>
                    <a:schemeClr val="tx1"/>
                  </a:solidFill>
                </a:rPr>
                <a:t>	</a:t>
              </a:r>
              <a:r>
                <a:rPr lang="en-GB" sz="2800" i="0" dirty="0" smtClean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35896" y="5757063"/>
              <a:ext cx="1872208" cy="12003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8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3200" i="0" dirty="0" smtClean="0">
                  <a:solidFill>
                    <a:schemeClr val="tx1"/>
                  </a:solidFill>
                </a:rPr>
                <a:t>Matched</a:t>
              </a:r>
            </a:p>
            <a:p>
              <a:pPr marL="0" lvl="8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3200" i="0" dirty="0" smtClean="0">
                  <a:solidFill>
                    <a:schemeClr val="tx1"/>
                  </a:solidFill>
                </a:rPr>
                <a:t>43%</a:t>
              </a:r>
            </a:p>
            <a:p>
              <a:endParaRPr lang="en-GB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23528" y="1268760"/>
            <a:ext cx="8568951" cy="5688632"/>
            <a:chOff x="323528" y="1268760"/>
            <a:chExt cx="8568951" cy="5688632"/>
          </a:xfrm>
        </p:grpSpPr>
        <p:sp>
          <p:nvSpPr>
            <p:cNvPr id="11" name="Textfeld 9"/>
            <p:cNvSpPr txBox="1">
              <a:spLocks noChangeArrowheads="1"/>
            </p:cNvSpPr>
            <p:nvPr/>
          </p:nvSpPr>
          <p:spPr bwMode="auto">
            <a:xfrm>
              <a:off x="323528" y="1268760"/>
              <a:ext cx="8568951" cy="4031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lvl="8">
                <a:tabLst>
                  <a:tab pos="809625" algn="l"/>
                  <a:tab pos="1619250" algn="l"/>
                  <a:tab pos="3943350" algn="l"/>
                  <a:tab pos="6276975" algn="l"/>
                </a:tabLst>
              </a:pPr>
              <a:endParaRPr lang="en-GB" sz="3200" b="1" i="0" dirty="0" smtClean="0">
                <a:solidFill>
                  <a:schemeClr val="tx1"/>
                </a:solidFill>
              </a:endParaRPr>
            </a:p>
            <a:p>
              <a:pPr algn="l">
                <a:tabLst>
                  <a:tab pos="809625" algn="l"/>
                  <a:tab pos="1619250" algn="l"/>
                  <a:tab pos="3943350" algn="l"/>
                  <a:tab pos="6276975" algn="l"/>
                </a:tabLst>
              </a:pPr>
              <a:endParaRPr lang="en-GB" sz="3200" i="0" dirty="0" smtClean="0">
                <a:solidFill>
                  <a:schemeClr val="tx1"/>
                </a:solidFill>
              </a:endParaRPr>
            </a:p>
            <a:p>
              <a:pPr algn="l">
                <a:tabLst>
                  <a:tab pos="809625" algn="l"/>
                  <a:tab pos="1619250" algn="l"/>
                  <a:tab pos="3943350" algn="l"/>
                  <a:tab pos="6276975" algn="l"/>
                </a:tabLst>
              </a:pPr>
              <a:r>
                <a:rPr lang="en-GB" sz="3200" b="1" i="0" dirty="0" smtClean="0">
                  <a:solidFill>
                    <a:schemeClr val="tx1"/>
                  </a:solidFill>
                </a:rPr>
                <a:t>	</a:t>
              </a:r>
            </a:p>
            <a:p>
              <a:pPr algn="l">
                <a:tabLst>
                  <a:tab pos="809625" algn="l"/>
                  <a:tab pos="1619250" algn="l"/>
                  <a:tab pos="3943350" algn="l"/>
                  <a:tab pos="6276975" algn="l"/>
                </a:tabLst>
              </a:pPr>
              <a:r>
                <a:rPr lang="en-GB" sz="3200" b="1" i="0" dirty="0" smtClean="0">
                  <a:solidFill>
                    <a:schemeClr val="tx1"/>
                  </a:solidFill>
                </a:rPr>
                <a:t>	</a:t>
              </a:r>
              <a:endParaRPr lang="en-GB" sz="2800" i="0" dirty="0" smtClean="0">
                <a:solidFill>
                  <a:srgbClr val="FFFF00"/>
                </a:solidFill>
              </a:endParaRPr>
            </a:p>
            <a:p>
              <a:pPr algn="l">
                <a:tabLst>
                  <a:tab pos="809625" algn="l"/>
                  <a:tab pos="1619250" algn="l"/>
                  <a:tab pos="3943350" algn="l"/>
                  <a:tab pos="6276975" algn="l"/>
                </a:tabLst>
              </a:pPr>
              <a:r>
                <a:rPr lang="en-GB" sz="3200" b="1" i="0" dirty="0" smtClean="0">
                  <a:solidFill>
                    <a:schemeClr val="tx1"/>
                  </a:solidFill>
                </a:rPr>
                <a:t>		</a:t>
              </a:r>
            </a:p>
            <a:p>
              <a:pPr lvl="1" algn="l">
                <a:tabLst>
                  <a:tab pos="809625" algn="l"/>
                  <a:tab pos="1619250" algn="l"/>
                  <a:tab pos="3943350" algn="l"/>
                  <a:tab pos="6276975" algn="l"/>
                </a:tabLst>
              </a:pPr>
              <a:r>
                <a:rPr lang="en-GB" sz="3200" b="1" i="0" dirty="0" smtClean="0">
                  <a:solidFill>
                    <a:schemeClr val="tx1"/>
                  </a:solidFill>
                </a:rPr>
                <a:t>	</a:t>
              </a:r>
              <a:r>
                <a:rPr lang="en-GB" sz="3200" i="0" dirty="0" smtClean="0">
                  <a:solidFill>
                    <a:schemeClr val="tx1"/>
                  </a:solidFill>
                </a:rPr>
                <a:t>	</a:t>
              </a:r>
              <a:r>
                <a:rPr lang="en-GB" sz="2800" i="0" dirty="0" smtClean="0">
                  <a:solidFill>
                    <a:srgbClr val="FF0000"/>
                  </a:solidFill>
                </a:rPr>
                <a:t>5</a:t>
              </a:r>
              <a:endParaRPr lang="en-GB" sz="2800" i="0" dirty="0" smtClean="0">
                <a:solidFill>
                  <a:srgbClr val="FFFF00"/>
                </a:solidFill>
              </a:endParaRPr>
            </a:p>
            <a:p>
              <a:pPr algn="l">
                <a:tabLst>
                  <a:tab pos="809625" algn="l"/>
                  <a:tab pos="1619250" algn="l"/>
                  <a:tab pos="3943350" algn="l"/>
                  <a:tab pos="6276975" algn="l"/>
                </a:tabLst>
              </a:pPr>
              <a:endParaRPr lang="en-GB" sz="3200" i="0" dirty="0" smtClean="0">
                <a:solidFill>
                  <a:schemeClr val="tx1"/>
                </a:solidFill>
              </a:endParaRPr>
            </a:p>
            <a:p>
              <a:pPr algn="l">
                <a:tabLst>
                  <a:tab pos="809625" algn="l"/>
                  <a:tab pos="1619250" algn="l"/>
                  <a:tab pos="3943350" algn="l"/>
                  <a:tab pos="6276975" algn="l"/>
                </a:tabLst>
              </a:pPr>
              <a:r>
                <a:rPr lang="en-GB" sz="3200" i="0" dirty="0" smtClean="0">
                  <a:solidFill>
                    <a:schemeClr val="tx1"/>
                  </a:solidFill>
                </a:rPr>
                <a:t>		</a:t>
              </a:r>
              <a:r>
                <a:rPr lang="en-GB" sz="2800" i="0" dirty="0" smtClean="0">
                  <a:solidFill>
                    <a:srgbClr val="FF0000"/>
                  </a:solidFill>
                </a:rPr>
                <a:t>2</a:t>
              </a:r>
              <a:r>
                <a:rPr lang="en-GB" sz="2800" i="0" dirty="0" smtClean="0">
                  <a:solidFill>
                    <a:schemeClr val="tx1"/>
                  </a:solidFill>
                </a:rPr>
                <a:t>	</a:t>
              </a:r>
              <a:r>
                <a:rPr lang="en-GB" sz="2800" i="0" dirty="0" smtClean="0">
                  <a:solidFill>
                    <a:srgbClr val="FF0000"/>
                  </a:solidFill>
                </a:rPr>
                <a:t>13</a:t>
              </a:r>
              <a:endParaRPr lang="en-GB" sz="280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3528" y="5664730"/>
              <a:ext cx="3600400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8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3200" i="0" dirty="0" smtClean="0">
                  <a:solidFill>
                    <a:srgbClr val="FF0000"/>
                  </a:solidFill>
                </a:rPr>
                <a:t>Disempowered</a:t>
              </a:r>
            </a:p>
            <a:p>
              <a:pPr marL="0" lvl="8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3200" i="0" dirty="0" smtClean="0">
                  <a:solidFill>
                    <a:srgbClr val="FF0000"/>
                  </a:solidFill>
                </a:rPr>
                <a:t>20%</a:t>
              </a:r>
            </a:p>
            <a:p>
              <a:endParaRPr lang="en-GB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571500" y="457200"/>
            <a:ext cx="813435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4400" i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Preference hypothesis (n=442)</a:t>
            </a:r>
            <a:endParaRPr lang="de-DE" sz="4400" i="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feld 9"/>
          <p:cNvSpPr txBox="1">
            <a:spLocks noChangeArrowheads="1"/>
          </p:cNvSpPr>
          <p:nvPr/>
        </p:nvSpPr>
        <p:spPr bwMode="auto">
          <a:xfrm>
            <a:off x="323528" y="2564904"/>
            <a:ext cx="67710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>
            <a:spAutoFit/>
          </a:bodyPr>
          <a:lstStyle/>
          <a:p>
            <a:pPr algn="l">
              <a:tabLst>
                <a:tab pos="2419350" algn="l"/>
                <a:tab pos="3048000" algn="l"/>
                <a:tab pos="4752975" algn="l"/>
                <a:tab pos="6543675" algn="l"/>
              </a:tabLst>
            </a:pPr>
            <a:r>
              <a:rPr lang="en-GB" sz="3200" b="1" i="0" dirty="0" smtClean="0">
                <a:solidFill>
                  <a:schemeClr val="tx1"/>
                </a:solidFill>
              </a:rPr>
              <a:t>EMPOWERMENT</a:t>
            </a:r>
            <a:endParaRPr lang="en-GB" sz="3200" i="0" dirty="0" smtClean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3608" y="1340768"/>
            <a:ext cx="74168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403600" algn="l"/>
                <a:tab pos="4660900" algn="l"/>
                <a:tab pos="4927600" algn="l"/>
                <a:tab pos="5651500" algn="l"/>
              </a:tabLst>
            </a:pPr>
            <a:r>
              <a:rPr lang="en-GB" sz="3200" i="0" dirty="0" smtClean="0">
                <a:solidFill>
                  <a:schemeClr val="tx1"/>
                </a:solidFill>
              </a:rPr>
              <a:t>	SATISFACTION</a:t>
            </a:r>
          </a:p>
          <a:p>
            <a:pPr algn="just">
              <a:tabLst>
                <a:tab pos="3403600" algn="l"/>
                <a:tab pos="4660900" algn="l"/>
                <a:tab pos="4927600" algn="l"/>
                <a:tab pos="5651500" algn="l"/>
              </a:tabLst>
            </a:pPr>
            <a:endParaRPr lang="en-GB" sz="3200" i="0" dirty="0" smtClean="0">
              <a:solidFill>
                <a:schemeClr val="tx1"/>
              </a:solidFill>
            </a:endParaRPr>
          </a:p>
          <a:p>
            <a:pPr algn="just">
              <a:tabLst>
                <a:tab pos="3403600" algn="l"/>
                <a:tab pos="4660900" algn="l"/>
                <a:tab pos="4927600" algn="l"/>
                <a:tab pos="5651500" algn="l"/>
              </a:tabLst>
            </a:pPr>
            <a:r>
              <a:rPr lang="en-GB" sz="3200" i="0" dirty="0" smtClean="0">
                <a:solidFill>
                  <a:schemeClr val="tx1"/>
                </a:solidFill>
              </a:rPr>
              <a:t>	Low	Medium	High</a:t>
            </a:r>
          </a:p>
          <a:p>
            <a:pPr algn="just">
              <a:tabLst>
                <a:tab pos="3403600" algn="l"/>
                <a:tab pos="4660900" algn="l"/>
                <a:tab pos="4927600" algn="l"/>
                <a:tab pos="5651500" algn="l"/>
              </a:tabLst>
            </a:pPr>
            <a:endParaRPr lang="en-GB" sz="3200" i="0" dirty="0" smtClean="0">
              <a:solidFill>
                <a:srgbClr val="FFFF66"/>
              </a:solidFill>
            </a:endParaRPr>
          </a:p>
          <a:p>
            <a:pPr algn="just">
              <a:tabLst>
                <a:tab pos="3403600" algn="l"/>
                <a:tab pos="4660900" algn="l"/>
                <a:tab pos="4927600" algn="l"/>
                <a:tab pos="5651500" algn="l"/>
              </a:tabLst>
            </a:pPr>
            <a:r>
              <a:rPr lang="en-GB" sz="3200" i="0" dirty="0" smtClean="0">
                <a:solidFill>
                  <a:srgbClr val="FFFF66"/>
                </a:solidFill>
              </a:rPr>
              <a:t>Empowered	4	36		60</a:t>
            </a:r>
          </a:p>
          <a:p>
            <a:pPr algn="just">
              <a:tabLst>
                <a:tab pos="3403600" algn="l"/>
                <a:tab pos="4660900" algn="l"/>
                <a:tab pos="4927600" algn="l"/>
                <a:tab pos="5651500" algn="l"/>
              </a:tabLst>
            </a:pPr>
            <a:endParaRPr lang="en-GB" sz="3200" i="0" dirty="0" smtClean="0">
              <a:solidFill>
                <a:schemeClr val="tx1"/>
              </a:solidFill>
            </a:endParaRPr>
          </a:p>
          <a:p>
            <a:pPr algn="just">
              <a:tabLst>
                <a:tab pos="3403600" algn="l"/>
                <a:tab pos="4660900" algn="l"/>
                <a:tab pos="4927600" algn="l"/>
                <a:tab pos="5651500" algn="l"/>
              </a:tabLst>
            </a:pPr>
            <a:r>
              <a:rPr lang="en-GB" sz="3200" i="0" dirty="0" smtClean="0">
                <a:solidFill>
                  <a:schemeClr val="tx1"/>
                </a:solidFill>
              </a:rPr>
              <a:t>Matched	5	44		52</a:t>
            </a:r>
          </a:p>
          <a:p>
            <a:pPr algn="just">
              <a:tabLst>
                <a:tab pos="3403600" algn="l"/>
                <a:tab pos="4660900" algn="l"/>
                <a:tab pos="4927600" algn="l"/>
                <a:tab pos="5651500" algn="l"/>
              </a:tabLst>
            </a:pPr>
            <a:endParaRPr lang="en-GB" sz="3200" i="0" dirty="0" smtClean="0">
              <a:solidFill>
                <a:schemeClr val="tx1"/>
              </a:solidFill>
            </a:endParaRPr>
          </a:p>
          <a:p>
            <a:pPr algn="just">
              <a:tabLst>
                <a:tab pos="3403600" algn="l"/>
                <a:tab pos="4660900" algn="l"/>
                <a:tab pos="4927600" algn="l"/>
                <a:tab pos="5651500" algn="l"/>
              </a:tabLst>
            </a:pPr>
            <a:r>
              <a:rPr lang="en-GB" sz="3200" i="0" dirty="0" smtClean="0">
                <a:solidFill>
                  <a:srgbClr val="FF0000"/>
                </a:solidFill>
              </a:rPr>
              <a:t>Disempowered	13	47		40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571500" y="393050"/>
            <a:ext cx="813435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4400" i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Ordinal logistic regression</a:t>
            </a:r>
            <a:endParaRPr lang="de-DE" sz="4400" i="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-1" y="1340761"/>
          <a:ext cx="8964489" cy="5400607"/>
        </p:xfrm>
        <a:graphic>
          <a:graphicData uri="http://schemas.openxmlformats.org/drawingml/2006/table">
            <a:tbl>
              <a:tblPr/>
              <a:tblGrid>
                <a:gridCol w="3191184"/>
                <a:gridCol w="1238964"/>
                <a:gridCol w="1194444"/>
                <a:gridCol w="984161"/>
                <a:gridCol w="1121508"/>
                <a:gridCol w="1234228"/>
              </a:tblGrid>
              <a:tr h="675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Calibri"/>
                          <a:ea typeface="Times New Roman"/>
                          <a:cs typeface="Calibri"/>
                        </a:rPr>
                        <a:t>Odds Ratio</a:t>
                      </a:r>
                      <a:endParaRPr lang="en-GB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Calibri"/>
                          <a:ea typeface="Times New Roman"/>
                          <a:cs typeface="Calibri"/>
                        </a:rPr>
                        <a:t>Standard Error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Calibri"/>
                          <a:ea typeface="Times New Roman"/>
                          <a:cs typeface="Calibri"/>
                        </a:rPr>
                        <a:t>P (two-tailed)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Calibri"/>
                          <a:ea typeface="Times New Roman"/>
                          <a:cs typeface="Calibri"/>
                        </a:rPr>
                        <a:t>95% Confidence Interval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375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Calibri"/>
                          <a:ea typeface="Times New Roman"/>
                          <a:cs typeface="Calibri"/>
                        </a:rPr>
                        <a:t>Lower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Calibri"/>
                          <a:ea typeface="Times New Roman"/>
                          <a:cs typeface="Calibri"/>
                        </a:rPr>
                        <a:t>Upper</a:t>
                      </a:r>
                      <a:endParaRPr lang="en-GB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7538"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Preference ( Reference category: Matched)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375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Calibri"/>
                          <a:ea typeface="Times New Roman"/>
                          <a:cs typeface="Calibri"/>
                        </a:rPr>
                        <a:t>Disempowered (v Matched)</a:t>
                      </a:r>
                      <a:endParaRPr lang="en-GB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0.55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0.61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0.041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FF66"/>
                          </a:solidFill>
                          <a:latin typeface="Calibri"/>
                          <a:ea typeface="Times New Roman"/>
                          <a:cs typeface="Calibri"/>
                        </a:rPr>
                        <a:t>0.30</a:t>
                      </a:r>
                      <a:endParaRPr lang="en-GB" sz="1800" b="1" dirty="0">
                        <a:solidFill>
                          <a:srgbClr val="FFFF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FF66"/>
                          </a:solidFill>
                          <a:latin typeface="Calibri"/>
                          <a:ea typeface="Times New Roman"/>
                          <a:cs typeface="Calibri"/>
                        </a:rPr>
                        <a:t>0.98</a:t>
                      </a:r>
                      <a:endParaRPr lang="en-GB" sz="1800" b="1" dirty="0">
                        <a:solidFill>
                          <a:srgbClr val="FFFF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5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Empowered (v Matched)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1.38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0.34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0.193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0.85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2.24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5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Patient age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1.03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0.01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0.006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1.01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1.05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5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Calibri"/>
                          <a:ea typeface="Times New Roman"/>
                          <a:cs typeface="Calibri"/>
                        </a:rPr>
                        <a:t>London</a:t>
                      </a:r>
                      <a:endParaRPr lang="en-GB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1.71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0.82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0.290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0.63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4.65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5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Calibri"/>
                          <a:ea typeface="Times New Roman"/>
                          <a:cs typeface="Calibri"/>
                        </a:rPr>
                        <a:t>Naples</a:t>
                      </a:r>
                      <a:endParaRPr lang="en-GB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0.73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0.34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0.494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0.29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1.82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5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Calibri"/>
                          <a:ea typeface="Times New Roman"/>
                          <a:cs typeface="Calibri"/>
                        </a:rPr>
                        <a:t>Debrecen</a:t>
                      </a:r>
                      <a:endParaRPr lang="en-GB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1.38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0.72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0.531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0.50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3.81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5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Calibri"/>
                          <a:ea typeface="Times New Roman"/>
                          <a:cs typeface="Calibri"/>
                        </a:rPr>
                        <a:t>Aalborg</a:t>
                      </a:r>
                      <a:endParaRPr lang="en-GB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3.55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1.53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0.003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1.52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8.25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5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Calibri"/>
                          <a:ea typeface="Times New Roman"/>
                          <a:cs typeface="Calibri"/>
                        </a:rPr>
                        <a:t>Zurich</a:t>
                      </a:r>
                      <a:endParaRPr lang="en-GB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0.43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0.19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0.052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0.19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1.01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5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Unmet Needs (CANSAS)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0.86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0.03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0.000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0.79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0.93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5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Intraclass correlation coefficient 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= 0.06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38"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Agreement (Reference category: Disempowered)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375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Empowered (v Disempowered)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2.53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0.80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0.003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FFFF66"/>
                          </a:solidFill>
                          <a:latin typeface="Calibri"/>
                          <a:ea typeface="Times New Roman"/>
                          <a:cs typeface="Calibri"/>
                        </a:rPr>
                        <a:t>1.37</a:t>
                      </a:r>
                      <a:endParaRPr lang="en-GB" sz="1800" b="1" dirty="0">
                        <a:solidFill>
                          <a:srgbClr val="FFFF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FFFF66"/>
                          </a:solidFill>
                          <a:latin typeface="Calibri"/>
                          <a:ea typeface="Times New Roman"/>
                          <a:cs typeface="Calibri"/>
                        </a:rPr>
                        <a:t>4.70</a:t>
                      </a:r>
                      <a:endParaRPr lang="en-GB" sz="1800" b="1" dirty="0">
                        <a:solidFill>
                          <a:srgbClr val="FFFF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571500" y="393050"/>
            <a:ext cx="813435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4400" i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Agreement hypotheses</a:t>
            </a:r>
            <a:endParaRPr lang="de-DE" sz="4400" i="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416" name="Textfeld 9"/>
          <p:cNvSpPr txBox="1">
            <a:spLocks noChangeArrowheads="1"/>
          </p:cNvSpPr>
          <p:nvPr/>
        </p:nvSpPr>
        <p:spPr bwMode="auto">
          <a:xfrm>
            <a:off x="390525" y="1582921"/>
            <a:ext cx="8286750" cy="388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8">
              <a:lnSpc>
                <a:spcPct val="200000"/>
              </a:lnSpc>
            </a:pPr>
            <a:r>
              <a:rPr lang="en-GB" sz="3200" i="0" dirty="0" smtClean="0">
                <a:solidFill>
                  <a:schemeClr val="tx1"/>
                </a:solidFill>
              </a:rPr>
              <a:t>People using mental health services will be more satisfied with decisions they make with a clinician with the same preferred decision-making style. </a:t>
            </a:r>
            <a:endParaRPr lang="de-DE" sz="3200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895350" y="5791200"/>
            <a:ext cx="66675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571500" y="457200"/>
            <a:ext cx="813435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4400" i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Agreement hypothesis (n=430)</a:t>
            </a:r>
            <a:endParaRPr lang="de-DE" sz="4400" i="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412" name="Rectangle 27"/>
          <p:cNvSpPr>
            <a:spLocks noChangeArrowheads="1"/>
          </p:cNvSpPr>
          <p:nvPr/>
        </p:nvSpPr>
        <p:spPr bwMode="auto">
          <a:xfrm>
            <a:off x="2411413" y="4835525"/>
            <a:ext cx="564515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latin typeface="Arial" charset="0"/>
            </a:endParaRPr>
          </a:p>
        </p:txBody>
      </p:sp>
      <p:sp>
        <p:nvSpPr>
          <p:cNvPr id="17413" name="Rectangle 48"/>
          <p:cNvSpPr>
            <a:spLocks noChangeArrowheads="1"/>
          </p:cNvSpPr>
          <p:nvPr/>
        </p:nvSpPr>
        <p:spPr bwMode="auto">
          <a:xfrm>
            <a:off x="4645025" y="5173663"/>
            <a:ext cx="11223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latin typeface="Arial" charset="0"/>
            </a:endParaRPr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1933575" y="5600700"/>
            <a:ext cx="5516563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4116388" y="5789613"/>
            <a:ext cx="1096962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6" name="Textfeld 9"/>
          <p:cNvSpPr txBox="1">
            <a:spLocks noChangeArrowheads="1"/>
          </p:cNvSpPr>
          <p:nvPr/>
        </p:nvSpPr>
        <p:spPr bwMode="auto">
          <a:xfrm>
            <a:off x="323529" y="1276350"/>
            <a:ext cx="8568951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8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r>
              <a:rPr lang="en-GB" sz="3200" b="1" i="0" dirty="0" smtClean="0">
                <a:solidFill>
                  <a:schemeClr val="tx1"/>
                </a:solidFill>
              </a:rPr>
              <a:t>		                   SU  DESIRED</a:t>
            </a:r>
          </a:p>
          <a:p>
            <a:pPr algn="l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r>
              <a:rPr lang="en-GB" sz="3200" i="0" dirty="0" smtClean="0">
                <a:solidFill>
                  <a:schemeClr val="tx1"/>
                </a:solidFill>
              </a:rPr>
              <a:t>		Active	Shared	Passive</a:t>
            </a:r>
          </a:p>
          <a:p>
            <a:pPr algn="l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r>
              <a:rPr lang="en-GB" sz="3200" b="1" i="0" dirty="0" smtClean="0">
                <a:solidFill>
                  <a:schemeClr val="tx1"/>
                </a:solidFill>
              </a:rPr>
              <a:t>	</a:t>
            </a:r>
          </a:p>
          <a:p>
            <a:pPr algn="l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r>
              <a:rPr lang="en-GB" sz="3200" b="1" i="0" dirty="0" smtClean="0">
                <a:solidFill>
                  <a:schemeClr val="tx1"/>
                </a:solidFill>
              </a:rPr>
              <a:t>	</a:t>
            </a:r>
            <a:r>
              <a:rPr lang="en-GB" sz="3200" i="0" dirty="0" smtClean="0">
                <a:solidFill>
                  <a:schemeClr val="tx1"/>
                </a:solidFill>
              </a:rPr>
              <a:t>A	</a:t>
            </a:r>
            <a:endParaRPr lang="en-GB" sz="2800" i="0" dirty="0" smtClean="0">
              <a:solidFill>
                <a:srgbClr val="FFFF00"/>
              </a:solidFill>
            </a:endParaRPr>
          </a:p>
          <a:p>
            <a:pPr algn="l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r>
              <a:rPr lang="en-GB" sz="3200" b="1" i="0" dirty="0" smtClean="0">
                <a:solidFill>
                  <a:schemeClr val="tx1"/>
                </a:solidFill>
              </a:rPr>
              <a:t>		</a:t>
            </a:r>
          </a:p>
          <a:p>
            <a:pPr lvl="1" algn="l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r>
              <a:rPr lang="en-GB" sz="3200" b="1" i="0" dirty="0" smtClean="0">
                <a:solidFill>
                  <a:schemeClr val="tx1"/>
                </a:solidFill>
              </a:rPr>
              <a:t>	</a:t>
            </a:r>
            <a:r>
              <a:rPr lang="en-GB" sz="3200" i="0" dirty="0" smtClean="0">
                <a:solidFill>
                  <a:schemeClr val="tx1"/>
                </a:solidFill>
              </a:rPr>
              <a:t>S	</a:t>
            </a:r>
            <a:endParaRPr lang="en-GB" sz="2800" dirty="0" smtClean="0">
              <a:solidFill>
                <a:srgbClr val="FFFF00"/>
              </a:solidFill>
            </a:endParaRPr>
          </a:p>
          <a:p>
            <a:pPr algn="l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endParaRPr lang="en-GB" sz="3200" i="0" dirty="0" smtClean="0">
              <a:solidFill>
                <a:schemeClr val="tx1"/>
              </a:solidFill>
            </a:endParaRPr>
          </a:p>
          <a:p>
            <a:pPr algn="l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r>
              <a:rPr lang="en-GB" sz="3200" i="0" dirty="0" smtClean="0">
                <a:solidFill>
                  <a:schemeClr val="tx1"/>
                </a:solidFill>
              </a:rPr>
              <a:t>	P	</a:t>
            </a:r>
            <a:endParaRPr lang="en-GB" sz="2800" dirty="0" smtClean="0">
              <a:solidFill>
                <a:schemeClr val="tx1"/>
              </a:solidFill>
            </a:endParaRPr>
          </a:p>
        </p:txBody>
      </p:sp>
      <p:sp>
        <p:nvSpPr>
          <p:cNvPr id="9" name="Textfeld 9"/>
          <p:cNvSpPr txBox="1">
            <a:spLocks noChangeArrowheads="1"/>
          </p:cNvSpPr>
          <p:nvPr/>
        </p:nvSpPr>
        <p:spPr bwMode="auto">
          <a:xfrm>
            <a:off x="475929" y="2132856"/>
            <a:ext cx="67710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>
            <a:spAutoFit/>
          </a:bodyPr>
          <a:lstStyle/>
          <a:p>
            <a:pPr algn="l">
              <a:tabLst>
                <a:tab pos="2419350" algn="l"/>
                <a:tab pos="3048000" algn="l"/>
                <a:tab pos="4752975" algn="l"/>
                <a:tab pos="6543675" algn="l"/>
              </a:tabLst>
            </a:pPr>
            <a:r>
              <a:rPr lang="en-GB" sz="3200" b="1" i="0" dirty="0" smtClean="0">
                <a:solidFill>
                  <a:schemeClr val="tx1"/>
                </a:solidFill>
              </a:rPr>
              <a:t>STAFF  DESIRED</a:t>
            </a:r>
            <a:endParaRPr lang="en-GB" sz="3200" i="0" dirty="0" smtClean="0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323529" y="1268760"/>
            <a:ext cx="8568951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8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r>
              <a:rPr lang="en-GB" sz="3200" b="1" i="0" dirty="0" smtClean="0">
                <a:solidFill>
                  <a:schemeClr val="tx1"/>
                </a:solidFill>
              </a:rPr>
              <a:t>		</a:t>
            </a:r>
          </a:p>
          <a:p>
            <a:pPr algn="l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r>
              <a:rPr lang="en-GB" sz="3200" i="0" dirty="0" smtClean="0">
                <a:solidFill>
                  <a:schemeClr val="tx1"/>
                </a:solidFill>
              </a:rPr>
              <a:t>		</a:t>
            </a:r>
          </a:p>
          <a:p>
            <a:pPr algn="l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r>
              <a:rPr lang="en-GB" sz="3200" b="1" i="0" dirty="0" smtClean="0">
                <a:solidFill>
                  <a:schemeClr val="tx1"/>
                </a:solidFill>
              </a:rPr>
              <a:t>	</a:t>
            </a:r>
          </a:p>
          <a:p>
            <a:pPr algn="l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r>
              <a:rPr lang="en-GB" sz="3200" b="1" i="0" dirty="0" smtClean="0">
                <a:solidFill>
                  <a:schemeClr val="tx1"/>
                </a:solidFill>
              </a:rPr>
              <a:t>	</a:t>
            </a:r>
            <a:r>
              <a:rPr lang="en-GB" sz="3200" i="0" dirty="0" smtClean="0">
                <a:solidFill>
                  <a:schemeClr val="tx1"/>
                </a:solidFill>
              </a:rPr>
              <a:t>	</a:t>
            </a:r>
            <a:r>
              <a:rPr lang="en-GB" sz="2800" dirty="0" smtClean="0">
                <a:solidFill>
                  <a:schemeClr val="tx1"/>
                </a:solidFill>
              </a:rPr>
              <a:t>Matched</a:t>
            </a:r>
            <a:endParaRPr lang="en-GB" sz="2800" i="0" dirty="0" smtClean="0">
              <a:solidFill>
                <a:srgbClr val="FFFF00"/>
              </a:solidFill>
            </a:endParaRPr>
          </a:p>
          <a:p>
            <a:pPr algn="l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r>
              <a:rPr lang="en-GB" sz="3200" b="1" i="0" dirty="0" smtClean="0">
                <a:solidFill>
                  <a:schemeClr val="tx1"/>
                </a:solidFill>
              </a:rPr>
              <a:t>		</a:t>
            </a:r>
          </a:p>
          <a:p>
            <a:pPr lvl="1" algn="l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r>
              <a:rPr lang="en-GB" sz="3200" b="1" i="0" dirty="0" smtClean="0">
                <a:solidFill>
                  <a:schemeClr val="tx1"/>
                </a:solidFill>
              </a:rPr>
              <a:t>	</a:t>
            </a:r>
            <a:r>
              <a:rPr lang="en-GB" sz="3200" i="0" dirty="0" smtClean="0">
                <a:solidFill>
                  <a:schemeClr val="tx1"/>
                </a:solidFill>
              </a:rPr>
              <a:t>	</a:t>
            </a:r>
            <a:r>
              <a:rPr lang="en-GB" sz="2800" dirty="0" smtClean="0">
                <a:solidFill>
                  <a:schemeClr val="tx1"/>
                </a:solidFill>
              </a:rPr>
              <a:t>	Matched</a:t>
            </a:r>
            <a:endParaRPr lang="en-GB" sz="2800" dirty="0" smtClean="0">
              <a:solidFill>
                <a:srgbClr val="FFFF00"/>
              </a:solidFill>
            </a:endParaRPr>
          </a:p>
          <a:p>
            <a:pPr algn="l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endParaRPr lang="en-GB" sz="3200" i="0" dirty="0" smtClean="0">
              <a:solidFill>
                <a:schemeClr val="tx1"/>
              </a:solidFill>
            </a:endParaRPr>
          </a:p>
          <a:p>
            <a:pPr algn="l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r>
              <a:rPr lang="en-GB" sz="3200" i="0" dirty="0" smtClean="0">
                <a:solidFill>
                  <a:schemeClr val="tx1"/>
                </a:solidFill>
              </a:rPr>
              <a:t>			</a:t>
            </a:r>
            <a:r>
              <a:rPr lang="en-GB" sz="2800" dirty="0" smtClean="0">
                <a:solidFill>
                  <a:schemeClr val="tx1"/>
                </a:solidFill>
              </a:rPr>
              <a:t>	Matched</a:t>
            </a:r>
          </a:p>
        </p:txBody>
      </p:sp>
      <p:sp>
        <p:nvSpPr>
          <p:cNvPr id="11" name="Textfeld 9"/>
          <p:cNvSpPr txBox="1">
            <a:spLocks noChangeArrowheads="1"/>
          </p:cNvSpPr>
          <p:nvPr/>
        </p:nvSpPr>
        <p:spPr bwMode="auto">
          <a:xfrm>
            <a:off x="323528" y="1268760"/>
            <a:ext cx="8568951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8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endParaRPr lang="en-GB" sz="3200" b="1" i="0" dirty="0" smtClean="0">
              <a:solidFill>
                <a:schemeClr val="tx1"/>
              </a:solidFill>
            </a:endParaRPr>
          </a:p>
          <a:p>
            <a:pPr algn="l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endParaRPr lang="en-GB" sz="3200" i="0" dirty="0" smtClean="0">
              <a:solidFill>
                <a:schemeClr val="tx1"/>
              </a:solidFill>
            </a:endParaRPr>
          </a:p>
          <a:p>
            <a:pPr algn="l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r>
              <a:rPr lang="en-GB" sz="3200" b="1" i="0" dirty="0" smtClean="0">
                <a:solidFill>
                  <a:schemeClr val="tx1"/>
                </a:solidFill>
              </a:rPr>
              <a:t>	</a:t>
            </a:r>
          </a:p>
          <a:p>
            <a:pPr algn="l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r>
              <a:rPr lang="en-GB" sz="3200" b="1" i="0" dirty="0" smtClean="0">
                <a:solidFill>
                  <a:schemeClr val="tx1"/>
                </a:solidFill>
              </a:rPr>
              <a:t>	</a:t>
            </a:r>
            <a:endParaRPr lang="en-GB" sz="2800" i="0" dirty="0" smtClean="0">
              <a:solidFill>
                <a:srgbClr val="FFFF00"/>
              </a:solidFill>
            </a:endParaRPr>
          </a:p>
          <a:p>
            <a:pPr algn="l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r>
              <a:rPr lang="en-GB" sz="3200" b="1" i="0" dirty="0" smtClean="0">
                <a:solidFill>
                  <a:schemeClr val="tx1"/>
                </a:solidFill>
              </a:rPr>
              <a:t>		</a:t>
            </a:r>
          </a:p>
          <a:p>
            <a:pPr lvl="1" algn="l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r>
              <a:rPr lang="en-GB" sz="3200" b="1" i="0" dirty="0" smtClean="0">
                <a:solidFill>
                  <a:schemeClr val="tx1"/>
                </a:solidFill>
              </a:rPr>
              <a:t>	</a:t>
            </a:r>
            <a:r>
              <a:rPr lang="en-GB" sz="3200" i="0" dirty="0" smtClean="0">
                <a:solidFill>
                  <a:schemeClr val="tx1"/>
                </a:solidFill>
              </a:rPr>
              <a:t>	</a:t>
            </a:r>
            <a:r>
              <a:rPr lang="en-GB" sz="2800" dirty="0" smtClean="0">
                <a:solidFill>
                  <a:srgbClr val="FF0000"/>
                </a:solidFill>
              </a:rPr>
              <a:t>Disempowered</a:t>
            </a:r>
            <a:endParaRPr lang="en-GB" sz="2800" dirty="0" smtClean="0">
              <a:solidFill>
                <a:srgbClr val="FFFF00"/>
              </a:solidFill>
            </a:endParaRPr>
          </a:p>
          <a:p>
            <a:pPr algn="l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endParaRPr lang="en-GB" sz="3200" i="0" dirty="0" smtClean="0">
              <a:solidFill>
                <a:schemeClr val="tx1"/>
              </a:solidFill>
            </a:endParaRPr>
          </a:p>
          <a:p>
            <a:pPr algn="l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r>
              <a:rPr lang="en-GB" sz="3200" i="0" dirty="0" smtClean="0">
                <a:solidFill>
                  <a:schemeClr val="tx1"/>
                </a:solidFill>
              </a:rPr>
              <a:t>		</a:t>
            </a:r>
            <a:r>
              <a:rPr lang="en-GB" sz="2800" dirty="0" smtClean="0">
                <a:solidFill>
                  <a:srgbClr val="FF0000"/>
                </a:solidFill>
              </a:rPr>
              <a:t>Disempowered</a:t>
            </a:r>
            <a:r>
              <a:rPr lang="en-GB" sz="2800" dirty="0" smtClean="0">
                <a:solidFill>
                  <a:schemeClr val="tx1"/>
                </a:solidFill>
              </a:rPr>
              <a:t>	</a:t>
            </a:r>
            <a:r>
              <a:rPr lang="en-GB" sz="2800" dirty="0" err="1" smtClean="0">
                <a:solidFill>
                  <a:srgbClr val="FF0000"/>
                </a:solidFill>
              </a:rPr>
              <a:t>Disempowered</a:t>
            </a:r>
            <a:endParaRPr lang="en-GB" sz="2800" dirty="0" smtClean="0">
              <a:solidFill>
                <a:schemeClr val="tx1"/>
              </a:solidFill>
            </a:endParaRPr>
          </a:p>
        </p:txBody>
      </p:sp>
      <p:sp>
        <p:nvSpPr>
          <p:cNvPr id="12" name="Textfeld 9"/>
          <p:cNvSpPr txBox="1">
            <a:spLocks noChangeArrowheads="1"/>
          </p:cNvSpPr>
          <p:nvPr/>
        </p:nvSpPr>
        <p:spPr bwMode="auto">
          <a:xfrm>
            <a:off x="323528" y="1268760"/>
            <a:ext cx="8568951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8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endParaRPr lang="en-GB" sz="3200" b="1" i="0" smtClean="0">
              <a:solidFill>
                <a:schemeClr val="tx1"/>
              </a:solidFill>
            </a:endParaRPr>
          </a:p>
          <a:p>
            <a:pPr algn="l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endParaRPr lang="en-GB" sz="3200" i="0" smtClean="0">
              <a:solidFill>
                <a:schemeClr val="tx1"/>
              </a:solidFill>
            </a:endParaRPr>
          </a:p>
          <a:p>
            <a:pPr algn="l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r>
              <a:rPr lang="en-GB" sz="3200" b="1" i="0" smtClean="0">
                <a:solidFill>
                  <a:schemeClr val="tx1"/>
                </a:solidFill>
              </a:rPr>
              <a:t>	</a:t>
            </a:r>
          </a:p>
          <a:p>
            <a:pPr algn="l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r>
              <a:rPr lang="en-GB" sz="3200" b="1" i="0" smtClean="0">
                <a:solidFill>
                  <a:schemeClr val="tx1"/>
                </a:solidFill>
              </a:rPr>
              <a:t>	</a:t>
            </a:r>
            <a:r>
              <a:rPr lang="en-GB" sz="3200" i="0" smtClean="0">
                <a:solidFill>
                  <a:schemeClr val="tx1"/>
                </a:solidFill>
              </a:rPr>
              <a:t>A	</a:t>
            </a:r>
            <a:r>
              <a:rPr lang="en-GB" sz="2800" smtClean="0">
                <a:solidFill>
                  <a:schemeClr val="tx1"/>
                </a:solidFill>
              </a:rPr>
              <a:t>	</a:t>
            </a:r>
            <a:r>
              <a:rPr lang="en-GB" sz="2800" smtClean="0">
                <a:solidFill>
                  <a:srgbClr val="FFFF00"/>
                </a:solidFill>
              </a:rPr>
              <a:t>Empowered</a:t>
            </a:r>
            <a:r>
              <a:rPr lang="en-GB" sz="2800" smtClean="0">
                <a:solidFill>
                  <a:schemeClr val="tx1"/>
                </a:solidFill>
              </a:rPr>
              <a:t>	</a:t>
            </a:r>
            <a:r>
              <a:rPr lang="en-GB" sz="2800" smtClean="0">
                <a:solidFill>
                  <a:srgbClr val="FFFF00"/>
                </a:solidFill>
              </a:rPr>
              <a:t>Empowered</a:t>
            </a:r>
            <a:endParaRPr lang="en-GB" sz="2800" i="0" smtClean="0">
              <a:solidFill>
                <a:srgbClr val="FFFF00"/>
              </a:solidFill>
            </a:endParaRPr>
          </a:p>
          <a:p>
            <a:pPr algn="l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r>
              <a:rPr lang="en-GB" sz="3200" b="1" i="0" smtClean="0">
                <a:solidFill>
                  <a:schemeClr val="tx1"/>
                </a:solidFill>
              </a:rPr>
              <a:t>		</a:t>
            </a:r>
          </a:p>
          <a:p>
            <a:pPr lvl="1" algn="l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r>
              <a:rPr lang="en-GB" sz="3200" b="1" i="0" smtClean="0">
                <a:solidFill>
                  <a:schemeClr val="tx1"/>
                </a:solidFill>
              </a:rPr>
              <a:t>	</a:t>
            </a:r>
            <a:r>
              <a:rPr lang="en-GB" sz="3200" i="0" smtClean="0">
                <a:solidFill>
                  <a:schemeClr val="tx1"/>
                </a:solidFill>
              </a:rPr>
              <a:t>S	</a:t>
            </a:r>
            <a:r>
              <a:rPr lang="en-GB" sz="2800" smtClean="0">
                <a:solidFill>
                  <a:schemeClr val="tx1"/>
                </a:solidFill>
              </a:rPr>
              <a:t>		</a:t>
            </a:r>
            <a:r>
              <a:rPr lang="en-GB" sz="2800" smtClean="0">
                <a:solidFill>
                  <a:srgbClr val="FFFF00"/>
                </a:solidFill>
              </a:rPr>
              <a:t>Empowered</a:t>
            </a:r>
          </a:p>
          <a:p>
            <a:pPr algn="l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endParaRPr lang="en-GB" sz="3200" i="0" smtClean="0">
              <a:solidFill>
                <a:schemeClr val="tx1"/>
              </a:solidFill>
            </a:endParaRPr>
          </a:p>
          <a:p>
            <a:pPr algn="l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r>
              <a:rPr lang="en-GB" sz="3200" i="0" smtClean="0">
                <a:solidFill>
                  <a:schemeClr val="tx1"/>
                </a:solidFill>
              </a:rPr>
              <a:t>	P	</a:t>
            </a:r>
            <a:r>
              <a:rPr lang="en-GB" sz="2800" smtClean="0">
                <a:solidFill>
                  <a:schemeClr val="tx1"/>
                </a:solidFill>
              </a:rPr>
              <a:t>		</a:t>
            </a:r>
            <a:endParaRPr lang="en-GB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Textfeld 9"/>
          <p:cNvSpPr txBox="1">
            <a:spLocks noChangeArrowheads="1"/>
          </p:cNvSpPr>
          <p:nvPr/>
        </p:nvSpPr>
        <p:spPr bwMode="auto">
          <a:xfrm>
            <a:off x="323529" y="1276350"/>
            <a:ext cx="8568951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8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r>
              <a:rPr lang="en-GB" sz="3200" b="1" i="0" dirty="0" smtClean="0">
                <a:solidFill>
                  <a:schemeClr val="tx1"/>
                </a:solidFill>
              </a:rPr>
              <a:t>%		                   SU  DESIRED</a:t>
            </a:r>
          </a:p>
          <a:p>
            <a:pPr algn="l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r>
              <a:rPr lang="en-GB" sz="3200" i="0" dirty="0" smtClean="0">
                <a:solidFill>
                  <a:schemeClr val="tx1"/>
                </a:solidFill>
              </a:rPr>
              <a:t>		Active	Shared	Passive</a:t>
            </a:r>
          </a:p>
          <a:p>
            <a:pPr algn="l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r>
              <a:rPr lang="en-GB" sz="3200" b="1" i="0" dirty="0" smtClean="0">
                <a:solidFill>
                  <a:schemeClr val="tx1"/>
                </a:solidFill>
              </a:rPr>
              <a:t>	</a:t>
            </a:r>
          </a:p>
          <a:p>
            <a:pPr algn="l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r>
              <a:rPr lang="en-GB" sz="3200" b="1" i="0" dirty="0" smtClean="0">
                <a:solidFill>
                  <a:schemeClr val="tx1"/>
                </a:solidFill>
              </a:rPr>
              <a:t>	</a:t>
            </a:r>
            <a:r>
              <a:rPr lang="en-GB" sz="3200" i="0" dirty="0" smtClean="0">
                <a:solidFill>
                  <a:schemeClr val="tx1"/>
                </a:solidFill>
              </a:rPr>
              <a:t>A	</a:t>
            </a:r>
            <a:endParaRPr lang="en-GB" sz="2800" i="0" dirty="0" smtClean="0">
              <a:solidFill>
                <a:srgbClr val="FFFF00"/>
              </a:solidFill>
            </a:endParaRPr>
          </a:p>
          <a:p>
            <a:pPr algn="l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r>
              <a:rPr lang="en-GB" sz="3200" b="1" i="0" dirty="0" smtClean="0">
                <a:solidFill>
                  <a:schemeClr val="tx1"/>
                </a:solidFill>
              </a:rPr>
              <a:t>		</a:t>
            </a:r>
          </a:p>
          <a:p>
            <a:pPr lvl="1" algn="l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r>
              <a:rPr lang="en-GB" sz="3200" b="1" i="0" dirty="0" smtClean="0">
                <a:solidFill>
                  <a:schemeClr val="tx1"/>
                </a:solidFill>
              </a:rPr>
              <a:t>	</a:t>
            </a:r>
            <a:r>
              <a:rPr lang="en-GB" sz="3200" i="0" dirty="0" smtClean="0">
                <a:solidFill>
                  <a:schemeClr val="tx1"/>
                </a:solidFill>
              </a:rPr>
              <a:t>S	</a:t>
            </a:r>
            <a:endParaRPr lang="en-GB" sz="2800" dirty="0" smtClean="0">
              <a:solidFill>
                <a:srgbClr val="FFFF00"/>
              </a:solidFill>
            </a:endParaRPr>
          </a:p>
          <a:p>
            <a:pPr algn="l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endParaRPr lang="en-GB" sz="3200" i="0" dirty="0" smtClean="0">
              <a:solidFill>
                <a:schemeClr val="tx1"/>
              </a:solidFill>
            </a:endParaRPr>
          </a:p>
          <a:p>
            <a:pPr algn="l">
              <a:tabLst>
                <a:tab pos="809625" algn="l"/>
                <a:tab pos="1619250" algn="l"/>
                <a:tab pos="3943350" algn="l"/>
                <a:tab pos="6276975" algn="l"/>
              </a:tabLst>
            </a:pPr>
            <a:r>
              <a:rPr lang="en-GB" sz="3200" i="0" dirty="0" smtClean="0">
                <a:solidFill>
                  <a:schemeClr val="tx1"/>
                </a:solidFill>
              </a:rPr>
              <a:t>	P	</a:t>
            </a:r>
            <a:endParaRPr lang="en-GB" sz="2800" dirty="0" smtClean="0">
              <a:solidFill>
                <a:schemeClr val="tx1"/>
              </a:solidFill>
            </a:endParaRP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571500" y="457200"/>
            <a:ext cx="813435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4400" i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Agreement hypothesis (n=430)</a:t>
            </a:r>
            <a:endParaRPr lang="de-DE" sz="4400" i="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412" name="Rectangle 27"/>
          <p:cNvSpPr>
            <a:spLocks noChangeArrowheads="1"/>
          </p:cNvSpPr>
          <p:nvPr/>
        </p:nvSpPr>
        <p:spPr bwMode="auto">
          <a:xfrm>
            <a:off x="2411413" y="4835525"/>
            <a:ext cx="564515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latin typeface="Arial" charset="0"/>
            </a:endParaRPr>
          </a:p>
        </p:txBody>
      </p:sp>
      <p:sp>
        <p:nvSpPr>
          <p:cNvPr id="17413" name="Rectangle 48"/>
          <p:cNvSpPr>
            <a:spLocks noChangeArrowheads="1"/>
          </p:cNvSpPr>
          <p:nvPr/>
        </p:nvSpPr>
        <p:spPr bwMode="auto">
          <a:xfrm>
            <a:off x="4645025" y="5173663"/>
            <a:ext cx="11223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latin typeface="Arial" charset="0"/>
            </a:endParaRPr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1933575" y="5600700"/>
            <a:ext cx="5516563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4116388" y="5789613"/>
            <a:ext cx="1096962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feld 9"/>
          <p:cNvSpPr txBox="1">
            <a:spLocks noChangeArrowheads="1"/>
          </p:cNvSpPr>
          <p:nvPr/>
        </p:nvSpPr>
        <p:spPr bwMode="auto">
          <a:xfrm>
            <a:off x="475929" y="2348880"/>
            <a:ext cx="67710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>
            <a:spAutoFit/>
          </a:bodyPr>
          <a:lstStyle/>
          <a:p>
            <a:pPr algn="l">
              <a:tabLst>
                <a:tab pos="2419350" algn="l"/>
                <a:tab pos="3048000" algn="l"/>
                <a:tab pos="4752975" algn="l"/>
                <a:tab pos="6543675" algn="l"/>
              </a:tabLst>
            </a:pPr>
            <a:r>
              <a:rPr lang="en-GB" sz="3200" b="1" i="0" dirty="0" smtClean="0">
                <a:solidFill>
                  <a:schemeClr val="tx1"/>
                </a:solidFill>
              </a:rPr>
              <a:t>STAFF  DSIRED</a:t>
            </a:r>
            <a:endParaRPr lang="en-GB" sz="3200" i="0" dirty="0" smtClean="0">
              <a:solidFill>
                <a:schemeClr val="tx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23528" y="1268760"/>
            <a:ext cx="8568951" cy="5685150"/>
            <a:chOff x="323528" y="1268760"/>
            <a:chExt cx="8568951" cy="5685150"/>
          </a:xfrm>
        </p:grpSpPr>
        <p:sp>
          <p:nvSpPr>
            <p:cNvPr id="12" name="Textfeld 9"/>
            <p:cNvSpPr txBox="1">
              <a:spLocks noChangeArrowheads="1"/>
            </p:cNvSpPr>
            <p:nvPr/>
          </p:nvSpPr>
          <p:spPr bwMode="auto">
            <a:xfrm>
              <a:off x="323528" y="1268760"/>
              <a:ext cx="8568951" cy="4031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lvl="8">
                <a:tabLst>
                  <a:tab pos="809625" algn="l"/>
                  <a:tab pos="1619250" algn="l"/>
                  <a:tab pos="3943350" algn="l"/>
                  <a:tab pos="6276975" algn="l"/>
                </a:tabLst>
              </a:pPr>
              <a:endParaRPr lang="en-GB" sz="3200" b="1" i="0" dirty="0" smtClean="0">
                <a:solidFill>
                  <a:schemeClr val="tx1"/>
                </a:solidFill>
              </a:endParaRPr>
            </a:p>
            <a:p>
              <a:pPr algn="l">
                <a:tabLst>
                  <a:tab pos="809625" algn="l"/>
                  <a:tab pos="1619250" algn="l"/>
                  <a:tab pos="3943350" algn="l"/>
                  <a:tab pos="6276975" algn="l"/>
                </a:tabLst>
              </a:pPr>
              <a:endParaRPr lang="en-GB" sz="3200" i="0" dirty="0" smtClean="0">
                <a:solidFill>
                  <a:schemeClr val="tx1"/>
                </a:solidFill>
              </a:endParaRPr>
            </a:p>
            <a:p>
              <a:pPr algn="l">
                <a:tabLst>
                  <a:tab pos="809625" algn="l"/>
                  <a:tab pos="1619250" algn="l"/>
                  <a:tab pos="3943350" algn="l"/>
                  <a:tab pos="6276975" algn="l"/>
                </a:tabLst>
              </a:pPr>
              <a:r>
                <a:rPr lang="en-GB" sz="3200" b="1" i="0" dirty="0" smtClean="0">
                  <a:solidFill>
                    <a:schemeClr val="tx1"/>
                  </a:solidFill>
                </a:rPr>
                <a:t>	</a:t>
              </a:r>
            </a:p>
            <a:p>
              <a:pPr algn="l">
                <a:tabLst>
                  <a:tab pos="809625" algn="l"/>
                  <a:tab pos="1619250" algn="l"/>
                  <a:tab pos="3943350" algn="l"/>
                  <a:tab pos="6276975" algn="l"/>
                </a:tabLst>
              </a:pPr>
              <a:r>
                <a:rPr lang="en-GB" sz="3200" b="1" i="0" dirty="0" smtClean="0">
                  <a:solidFill>
                    <a:schemeClr val="tx1"/>
                  </a:solidFill>
                </a:rPr>
                <a:t>	</a:t>
              </a:r>
              <a:r>
                <a:rPr lang="en-GB" sz="3200" i="0" dirty="0" smtClean="0">
                  <a:solidFill>
                    <a:schemeClr val="tx1"/>
                  </a:solidFill>
                </a:rPr>
                <a:t>A	</a:t>
              </a:r>
              <a:r>
                <a:rPr lang="en-GB" sz="2800" i="0" dirty="0" smtClean="0">
                  <a:solidFill>
                    <a:schemeClr val="tx1"/>
                  </a:solidFill>
                </a:rPr>
                <a:t>	</a:t>
              </a:r>
              <a:r>
                <a:rPr lang="en-GB" sz="2800" i="0" dirty="0" smtClean="0">
                  <a:solidFill>
                    <a:srgbClr val="FFFF00"/>
                  </a:solidFill>
                </a:rPr>
                <a:t>5</a:t>
              </a:r>
              <a:r>
                <a:rPr lang="en-GB" sz="2800" i="0" dirty="0" smtClean="0">
                  <a:solidFill>
                    <a:schemeClr val="tx1"/>
                  </a:solidFill>
                </a:rPr>
                <a:t>	</a:t>
              </a:r>
              <a:r>
                <a:rPr lang="en-GB" sz="2800" i="0" dirty="0" smtClean="0">
                  <a:solidFill>
                    <a:srgbClr val="FFFF00"/>
                  </a:solidFill>
                </a:rPr>
                <a:t>1</a:t>
              </a:r>
            </a:p>
            <a:p>
              <a:pPr algn="l">
                <a:tabLst>
                  <a:tab pos="809625" algn="l"/>
                  <a:tab pos="1619250" algn="l"/>
                  <a:tab pos="3943350" algn="l"/>
                  <a:tab pos="6276975" algn="l"/>
                </a:tabLst>
              </a:pPr>
              <a:r>
                <a:rPr lang="en-GB" sz="3200" b="1" i="0" dirty="0" smtClean="0">
                  <a:solidFill>
                    <a:schemeClr val="tx1"/>
                  </a:solidFill>
                </a:rPr>
                <a:t>		</a:t>
              </a:r>
            </a:p>
            <a:p>
              <a:pPr lvl="1" algn="l">
                <a:tabLst>
                  <a:tab pos="809625" algn="l"/>
                  <a:tab pos="1619250" algn="l"/>
                  <a:tab pos="3943350" algn="l"/>
                  <a:tab pos="6276975" algn="l"/>
                </a:tabLst>
              </a:pPr>
              <a:r>
                <a:rPr lang="en-GB" sz="3200" b="1" i="0" dirty="0" smtClean="0">
                  <a:solidFill>
                    <a:schemeClr val="tx1"/>
                  </a:solidFill>
                </a:rPr>
                <a:t>	</a:t>
              </a:r>
              <a:r>
                <a:rPr lang="en-GB" sz="3200" i="0" dirty="0" smtClean="0">
                  <a:solidFill>
                    <a:schemeClr val="tx1"/>
                  </a:solidFill>
                </a:rPr>
                <a:t>S	</a:t>
              </a:r>
              <a:r>
                <a:rPr lang="en-GB" sz="2800" i="0" dirty="0" smtClean="0">
                  <a:solidFill>
                    <a:schemeClr val="tx1"/>
                  </a:solidFill>
                </a:rPr>
                <a:t>		</a:t>
              </a:r>
              <a:r>
                <a:rPr lang="en-GB" sz="2800" i="0" dirty="0" smtClean="0">
                  <a:solidFill>
                    <a:srgbClr val="FFFF00"/>
                  </a:solidFill>
                </a:rPr>
                <a:t>16</a:t>
              </a:r>
            </a:p>
            <a:p>
              <a:pPr algn="l">
                <a:tabLst>
                  <a:tab pos="809625" algn="l"/>
                  <a:tab pos="1619250" algn="l"/>
                  <a:tab pos="3943350" algn="l"/>
                  <a:tab pos="6276975" algn="l"/>
                </a:tabLst>
              </a:pPr>
              <a:endParaRPr lang="en-GB" sz="3200" i="0" dirty="0" smtClean="0">
                <a:solidFill>
                  <a:schemeClr val="tx1"/>
                </a:solidFill>
              </a:endParaRPr>
            </a:p>
            <a:p>
              <a:pPr algn="l">
                <a:tabLst>
                  <a:tab pos="809625" algn="l"/>
                  <a:tab pos="1619250" algn="l"/>
                  <a:tab pos="3943350" algn="l"/>
                  <a:tab pos="6276975" algn="l"/>
                </a:tabLst>
              </a:pPr>
              <a:r>
                <a:rPr lang="en-GB" sz="3200" i="0" dirty="0" smtClean="0">
                  <a:solidFill>
                    <a:schemeClr val="tx1"/>
                  </a:solidFill>
                </a:rPr>
                <a:t>	P	</a:t>
              </a:r>
              <a:r>
                <a:rPr lang="en-GB" sz="2800" i="0" dirty="0" smtClean="0">
                  <a:solidFill>
                    <a:schemeClr val="tx1"/>
                  </a:solidFill>
                </a:rPr>
                <a:t>		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80112" y="5661248"/>
              <a:ext cx="2520280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8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3200" i="0" dirty="0" smtClean="0">
                  <a:solidFill>
                    <a:srgbClr val="FFFF00"/>
                  </a:solidFill>
                </a:rPr>
                <a:t>Empowered</a:t>
              </a:r>
            </a:p>
            <a:p>
              <a:pPr marL="0" lvl="8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3200" i="0" dirty="0" smtClean="0">
                  <a:solidFill>
                    <a:srgbClr val="FFFF00"/>
                  </a:solidFill>
                </a:rPr>
                <a:t>22%</a:t>
              </a:r>
            </a:p>
            <a:p>
              <a:endParaRPr lang="en-GB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3528" y="1196752"/>
            <a:ext cx="8568951" cy="5760640"/>
            <a:chOff x="323528" y="1196752"/>
            <a:chExt cx="8568951" cy="5760640"/>
          </a:xfrm>
        </p:grpSpPr>
        <p:sp>
          <p:nvSpPr>
            <p:cNvPr id="10" name="Textfeld 9"/>
            <p:cNvSpPr txBox="1">
              <a:spLocks noChangeArrowheads="1"/>
            </p:cNvSpPr>
            <p:nvPr/>
          </p:nvSpPr>
          <p:spPr bwMode="auto">
            <a:xfrm>
              <a:off x="323528" y="1196752"/>
              <a:ext cx="8568951" cy="4031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lvl="8">
                <a:tabLst>
                  <a:tab pos="809625" algn="l"/>
                  <a:tab pos="1619250" algn="l"/>
                  <a:tab pos="3943350" algn="l"/>
                  <a:tab pos="6276975" algn="l"/>
                </a:tabLst>
              </a:pPr>
              <a:r>
                <a:rPr lang="en-GB" sz="3200" b="1" i="0" dirty="0" smtClean="0">
                  <a:solidFill>
                    <a:schemeClr val="tx1"/>
                  </a:solidFill>
                </a:rPr>
                <a:t>		</a:t>
              </a:r>
            </a:p>
            <a:p>
              <a:pPr algn="l">
                <a:tabLst>
                  <a:tab pos="809625" algn="l"/>
                  <a:tab pos="1619250" algn="l"/>
                  <a:tab pos="3943350" algn="l"/>
                  <a:tab pos="6276975" algn="l"/>
                </a:tabLst>
              </a:pPr>
              <a:r>
                <a:rPr lang="en-GB" sz="3200" i="0" dirty="0" smtClean="0">
                  <a:solidFill>
                    <a:schemeClr val="tx1"/>
                  </a:solidFill>
                </a:rPr>
                <a:t>		</a:t>
              </a:r>
            </a:p>
            <a:p>
              <a:pPr algn="l">
                <a:tabLst>
                  <a:tab pos="809625" algn="l"/>
                  <a:tab pos="1619250" algn="l"/>
                  <a:tab pos="3943350" algn="l"/>
                  <a:tab pos="6276975" algn="l"/>
                </a:tabLst>
              </a:pPr>
              <a:r>
                <a:rPr lang="en-GB" sz="3200" b="1" i="0" dirty="0" smtClean="0">
                  <a:solidFill>
                    <a:schemeClr val="tx1"/>
                  </a:solidFill>
                </a:rPr>
                <a:t>	</a:t>
              </a:r>
            </a:p>
            <a:p>
              <a:pPr algn="l">
                <a:tabLst>
                  <a:tab pos="809625" algn="l"/>
                  <a:tab pos="1619250" algn="l"/>
                  <a:tab pos="3943350" algn="l"/>
                  <a:tab pos="6276975" algn="l"/>
                </a:tabLst>
              </a:pPr>
              <a:r>
                <a:rPr lang="en-GB" sz="3200" b="1" i="0" dirty="0" smtClean="0">
                  <a:solidFill>
                    <a:schemeClr val="tx1"/>
                  </a:solidFill>
                </a:rPr>
                <a:t>	</a:t>
              </a:r>
              <a:r>
                <a:rPr lang="en-GB" sz="3200" i="0" dirty="0" smtClean="0">
                  <a:solidFill>
                    <a:schemeClr val="tx1"/>
                  </a:solidFill>
                </a:rPr>
                <a:t>	</a:t>
              </a:r>
              <a:r>
                <a:rPr lang="en-GB" sz="2800" i="0" dirty="0" smtClean="0">
                  <a:solidFill>
                    <a:schemeClr val="tx1"/>
                  </a:solidFill>
                </a:rPr>
                <a:t>2</a:t>
              </a:r>
              <a:endParaRPr lang="en-GB" sz="2800" i="0" dirty="0" smtClean="0">
                <a:solidFill>
                  <a:srgbClr val="FFFF00"/>
                </a:solidFill>
              </a:endParaRPr>
            </a:p>
            <a:p>
              <a:pPr algn="l">
                <a:tabLst>
                  <a:tab pos="809625" algn="l"/>
                  <a:tab pos="1619250" algn="l"/>
                  <a:tab pos="3943350" algn="l"/>
                  <a:tab pos="6276975" algn="l"/>
                </a:tabLst>
              </a:pPr>
              <a:r>
                <a:rPr lang="en-GB" sz="3200" b="1" i="0" dirty="0" smtClean="0">
                  <a:solidFill>
                    <a:schemeClr val="tx1"/>
                  </a:solidFill>
                </a:rPr>
                <a:t>		</a:t>
              </a:r>
            </a:p>
            <a:p>
              <a:pPr lvl="1" algn="l">
                <a:tabLst>
                  <a:tab pos="809625" algn="l"/>
                  <a:tab pos="1619250" algn="l"/>
                  <a:tab pos="3943350" algn="l"/>
                  <a:tab pos="6276975" algn="l"/>
                </a:tabLst>
              </a:pPr>
              <a:r>
                <a:rPr lang="en-GB" sz="3200" b="1" i="0" dirty="0" smtClean="0">
                  <a:solidFill>
                    <a:schemeClr val="tx1"/>
                  </a:solidFill>
                </a:rPr>
                <a:t>	</a:t>
              </a:r>
              <a:r>
                <a:rPr lang="en-GB" sz="3200" i="0" dirty="0" smtClean="0">
                  <a:solidFill>
                    <a:schemeClr val="tx1"/>
                  </a:solidFill>
                </a:rPr>
                <a:t>	</a:t>
              </a:r>
              <a:r>
                <a:rPr lang="en-GB" sz="2800" dirty="0" smtClean="0">
                  <a:solidFill>
                    <a:schemeClr val="tx1"/>
                  </a:solidFill>
                </a:rPr>
                <a:t>	</a:t>
              </a:r>
              <a:r>
                <a:rPr lang="en-GB" sz="2800" i="0" dirty="0" smtClean="0">
                  <a:solidFill>
                    <a:schemeClr val="tx1"/>
                  </a:solidFill>
                </a:rPr>
                <a:t>41</a:t>
              </a:r>
              <a:endParaRPr lang="en-GB" sz="2800" i="0" dirty="0" smtClean="0">
                <a:solidFill>
                  <a:srgbClr val="FFFF00"/>
                </a:solidFill>
              </a:endParaRPr>
            </a:p>
            <a:p>
              <a:pPr algn="l">
                <a:tabLst>
                  <a:tab pos="809625" algn="l"/>
                  <a:tab pos="1619250" algn="l"/>
                  <a:tab pos="3943350" algn="l"/>
                  <a:tab pos="6276975" algn="l"/>
                </a:tabLst>
              </a:pPr>
              <a:endParaRPr lang="en-GB" sz="3200" i="0" dirty="0" smtClean="0">
                <a:solidFill>
                  <a:schemeClr val="tx1"/>
                </a:solidFill>
              </a:endParaRPr>
            </a:p>
            <a:p>
              <a:pPr algn="l">
                <a:tabLst>
                  <a:tab pos="809625" algn="l"/>
                  <a:tab pos="1619250" algn="l"/>
                  <a:tab pos="3943350" algn="l"/>
                  <a:tab pos="6276975" algn="l"/>
                </a:tabLst>
              </a:pPr>
              <a:r>
                <a:rPr lang="en-GB" sz="3200" i="0" dirty="0" smtClean="0">
                  <a:solidFill>
                    <a:schemeClr val="tx1"/>
                  </a:solidFill>
                </a:rPr>
                <a:t>			</a:t>
              </a:r>
              <a:r>
                <a:rPr lang="en-GB" sz="2800" dirty="0" smtClean="0">
                  <a:solidFill>
                    <a:schemeClr val="tx1"/>
                  </a:solidFill>
                </a:rPr>
                <a:t>	</a:t>
              </a:r>
              <a:r>
                <a:rPr lang="en-GB" sz="2800" i="0" dirty="0" smtClean="0">
                  <a:solidFill>
                    <a:schemeClr val="tx1"/>
                  </a:solidFill>
                </a:rPr>
                <a:t>18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35896" y="5757063"/>
              <a:ext cx="1872208" cy="12003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8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3200" i="0" dirty="0" smtClean="0">
                  <a:solidFill>
                    <a:schemeClr val="tx1"/>
                  </a:solidFill>
                </a:rPr>
                <a:t>Matched</a:t>
              </a:r>
            </a:p>
            <a:p>
              <a:pPr marL="0" lvl="8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3200" i="0" dirty="0" smtClean="0">
                  <a:solidFill>
                    <a:schemeClr val="tx1"/>
                  </a:solidFill>
                </a:rPr>
                <a:t>61%</a:t>
              </a:r>
            </a:p>
            <a:p>
              <a:endParaRPr lang="en-GB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23528" y="1269335"/>
            <a:ext cx="8568951" cy="5688057"/>
            <a:chOff x="3491880" y="1269335"/>
            <a:chExt cx="8568951" cy="5688057"/>
          </a:xfrm>
        </p:grpSpPr>
        <p:sp>
          <p:nvSpPr>
            <p:cNvPr id="11" name="Textfeld 9"/>
            <p:cNvSpPr txBox="1">
              <a:spLocks noChangeArrowheads="1"/>
            </p:cNvSpPr>
            <p:nvPr/>
          </p:nvSpPr>
          <p:spPr bwMode="auto">
            <a:xfrm>
              <a:off x="3491880" y="1269335"/>
              <a:ext cx="8568951" cy="4031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lvl="8">
                <a:tabLst>
                  <a:tab pos="809625" algn="l"/>
                  <a:tab pos="1619250" algn="l"/>
                  <a:tab pos="3943350" algn="l"/>
                  <a:tab pos="6276975" algn="l"/>
                </a:tabLst>
              </a:pPr>
              <a:endParaRPr lang="en-GB" sz="3200" b="1" i="0" dirty="0" smtClean="0">
                <a:solidFill>
                  <a:schemeClr val="tx1"/>
                </a:solidFill>
              </a:endParaRPr>
            </a:p>
            <a:p>
              <a:pPr algn="l">
                <a:tabLst>
                  <a:tab pos="809625" algn="l"/>
                  <a:tab pos="1619250" algn="l"/>
                  <a:tab pos="3943350" algn="l"/>
                  <a:tab pos="6276975" algn="l"/>
                </a:tabLst>
              </a:pPr>
              <a:endParaRPr lang="en-GB" sz="3200" i="0" dirty="0" smtClean="0">
                <a:solidFill>
                  <a:schemeClr val="tx1"/>
                </a:solidFill>
              </a:endParaRPr>
            </a:p>
            <a:p>
              <a:pPr algn="l">
                <a:tabLst>
                  <a:tab pos="809625" algn="l"/>
                  <a:tab pos="1619250" algn="l"/>
                  <a:tab pos="3943350" algn="l"/>
                  <a:tab pos="6276975" algn="l"/>
                </a:tabLst>
              </a:pPr>
              <a:r>
                <a:rPr lang="en-GB" sz="3200" b="1" i="0" dirty="0" smtClean="0">
                  <a:solidFill>
                    <a:schemeClr val="tx1"/>
                  </a:solidFill>
                </a:rPr>
                <a:t>	</a:t>
              </a:r>
            </a:p>
            <a:p>
              <a:pPr algn="l">
                <a:tabLst>
                  <a:tab pos="809625" algn="l"/>
                  <a:tab pos="1619250" algn="l"/>
                  <a:tab pos="3943350" algn="l"/>
                  <a:tab pos="6276975" algn="l"/>
                </a:tabLst>
              </a:pPr>
              <a:r>
                <a:rPr lang="en-GB" sz="3200" b="1" i="0" dirty="0" smtClean="0">
                  <a:solidFill>
                    <a:schemeClr val="tx1"/>
                  </a:solidFill>
                </a:rPr>
                <a:t>	</a:t>
              </a:r>
              <a:endParaRPr lang="en-GB" sz="2800" i="0" dirty="0" smtClean="0">
                <a:solidFill>
                  <a:srgbClr val="FFFF00"/>
                </a:solidFill>
              </a:endParaRPr>
            </a:p>
            <a:p>
              <a:pPr algn="l">
                <a:tabLst>
                  <a:tab pos="809625" algn="l"/>
                  <a:tab pos="1619250" algn="l"/>
                  <a:tab pos="3943350" algn="l"/>
                  <a:tab pos="6276975" algn="l"/>
                </a:tabLst>
              </a:pPr>
              <a:r>
                <a:rPr lang="en-GB" sz="3200" b="1" i="0" dirty="0" smtClean="0">
                  <a:solidFill>
                    <a:schemeClr val="tx1"/>
                  </a:solidFill>
                </a:rPr>
                <a:t>		</a:t>
              </a:r>
            </a:p>
            <a:p>
              <a:pPr lvl="1" algn="l">
                <a:tabLst>
                  <a:tab pos="809625" algn="l"/>
                  <a:tab pos="1619250" algn="l"/>
                  <a:tab pos="3943350" algn="l"/>
                  <a:tab pos="6276975" algn="l"/>
                </a:tabLst>
              </a:pPr>
              <a:r>
                <a:rPr lang="en-GB" sz="3200" b="1" i="0" dirty="0" smtClean="0">
                  <a:solidFill>
                    <a:schemeClr val="tx1"/>
                  </a:solidFill>
                </a:rPr>
                <a:t>	</a:t>
              </a:r>
              <a:r>
                <a:rPr lang="en-GB" sz="3200" i="0" dirty="0" smtClean="0">
                  <a:solidFill>
                    <a:schemeClr val="tx1"/>
                  </a:solidFill>
                </a:rPr>
                <a:t>	</a:t>
              </a:r>
              <a:r>
                <a:rPr lang="en-GB" sz="2800" i="0" dirty="0" smtClean="0">
                  <a:solidFill>
                    <a:srgbClr val="FF0000"/>
                  </a:solidFill>
                </a:rPr>
                <a:t>10</a:t>
              </a:r>
              <a:endParaRPr lang="en-GB" sz="2800" i="0" dirty="0" smtClean="0">
                <a:solidFill>
                  <a:srgbClr val="FFFF00"/>
                </a:solidFill>
              </a:endParaRPr>
            </a:p>
            <a:p>
              <a:pPr algn="l">
                <a:tabLst>
                  <a:tab pos="809625" algn="l"/>
                  <a:tab pos="1619250" algn="l"/>
                  <a:tab pos="3943350" algn="l"/>
                  <a:tab pos="6276975" algn="l"/>
                </a:tabLst>
              </a:pPr>
              <a:endParaRPr lang="en-GB" sz="3200" i="0" dirty="0" smtClean="0">
                <a:solidFill>
                  <a:schemeClr val="tx1"/>
                </a:solidFill>
              </a:endParaRPr>
            </a:p>
            <a:p>
              <a:pPr algn="l">
                <a:tabLst>
                  <a:tab pos="809625" algn="l"/>
                  <a:tab pos="1619250" algn="l"/>
                  <a:tab pos="3943350" algn="l"/>
                  <a:tab pos="6276975" algn="l"/>
                </a:tabLst>
              </a:pPr>
              <a:r>
                <a:rPr lang="en-GB" sz="3200" i="0" dirty="0" smtClean="0">
                  <a:solidFill>
                    <a:schemeClr val="tx1"/>
                  </a:solidFill>
                </a:rPr>
                <a:t>		</a:t>
              </a:r>
              <a:r>
                <a:rPr lang="en-GB" sz="2800" i="0" dirty="0" smtClean="0">
                  <a:solidFill>
                    <a:srgbClr val="FF0000"/>
                  </a:solidFill>
                </a:rPr>
                <a:t>1</a:t>
              </a:r>
              <a:r>
                <a:rPr lang="en-GB" sz="2800" i="0" dirty="0" smtClean="0">
                  <a:solidFill>
                    <a:schemeClr val="tx1"/>
                  </a:solidFill>
                </a:rPr>
                <a:t>	</a:t>
              </a:r>
              <a:r>
                <a:rPr lang="en-GB" sz="2800" i="0" dirty="0" smtClean="0">
                  <a:solidFill>
                    <a:srgbClr val="FF0000"/>
                  </a:solidFill>
                </a:rPr>
                <a:t>7</a:t>
              </a:r>
              <a:endParaRPr lang="en-GB" sz="280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91880" y="5664730"/>
              <a:ext cx="3600400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8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3200" i="0" dirty="0" smtClean="0">
                  <a:solidFill>
                    <a:srgbClr val="FF0000"/>
                  </a:solidFill>
                </a:rPr>
                <a:t>Disempowered</a:t>
              </a:r>
            </a:p>
            <a:p>
              <a:pPr marL="0" lvl="8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3200" i="0" dirty="0" smtClean="0">
                  <a:solidFill>
                    <a:srgbClr val="FF0000"/>
                  </a:solidFill>
                </a:rPr>
                <a:t>18%</a:t>
              </a:r>
            </a:p>
            <a:p>
              <a:endParaRPr lang="en-GB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60648"/>
            <a:ext cx="8534400" cy="91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b="0" dirty="0" smtClean="0"/>
              <a:t>Goals</a:t>
            </a:r>
            <a:endParaRPr lang="en-GB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39552" y="1124744"/>
            <a:ext cx="7848872" cy="4680520"/>
          </a:xfrm>
        </p:spPr>
        <p:txBody>
          <a:bodyPr/>
          <a:lstStyle/>
          <a:p>
            <a:pPr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GB" dirty="0" smtClean="0"/>
              <a:t> How to research clinical decision-making?</a:t>
            </a:r>
          </a:p>
          <a:p>
            <a:pPr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GB" dirty="0" smtClean="0"/>
              <a:t> Shared decision making</a:t>
            </a:r>
          </a:p>
          <a:p>
            <a:pPr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GB" dirty="0" smtClean="0"/>
              <a:t> CEDAR Study</a:t>
            </a:r>
          </a:p>
          <a:p>
            <a:pPr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GB" dirty="0" smtClean="0"/>
              <a:t> Implications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571500" y="457200"/>
            <a:ext cx="813435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4400" i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Agreement hypothesis (n=430)</a:t>
            </a:r>
            <a:endParaRPr lang="de-DE" sz="4400" i="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feld 9"/>
          <p:cNvSpPr txBox="1">
            <a:spLocks noChangeArrowheads="1"/>
          </p:cNvSpPr>
          <p:nvPr/>
        </p:nvSpPr>
        <p:spPr bwMode="auto">
          <a:xfrm>
            <a:off x="323528" y="2564904"/>
            <a:ext cx="67710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>
            <a:spAutoFit/>
          </a:bodyPr>
          <a:lstStyle/>
          <a:p>
            <a:pPr algn="l">
              <a:tabLst>
                <a:tab pos="2419350" algn="l"/>
                <a:tab pos="3048000" algn="l"/>
                <a:tab pos="4752975" algn="l"/>
                <a:tab pos="6543675" algn="l"/>
              </a:tabLst>
            </a:pPr>
            <a:r>
              <a:rPr lang="en-GB" sz="3200" b="1" i="0" dirty="0" smtClean="0">
                <a:solidFill>
                  <a:schemeClr val="tx1"/>
                </a:solidFill>
              </a:rPr>
              <a:t>EMPOWERMENT</a:t>
            </a:r>
            <a:endParaRPr lang="en-GB" sz="3200" i="0" dirty="0" smtClean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3608" y="1340768"/>
            <a:ext cx="74168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403600" algn="l"/>
                <a:tab pos="4660900" algn="l"/>
                <a:tab pos="4927600" algn="l"/>
                <a:tab pos="5651500" algn="l"/>
              </a:tabLst>
            </a:pPr>
            <a:r>
              <a:rPr lang="en-GB" sz="3200" i="0" dirty="0" smtClean="0">
                <a:solidFill>
                  <a:schemeClr val="tx1"/>
                </a:solidFill>
              </a:rPr>
              <a:t>	SATISFACTION</a:t>
            </a:r>
          </a:p>
          <a:p>
            <a:pPr algn="just">
              <a:tabLst>
                <a:tab pos="3403600" algn="l"/>
                <a:tab pos="4660900" algn="l"/>
                <a:tab pos="4927600" algn="l"/>
                <a:tab pos="5651500" algn="l"/>
              </a:tabLst>
            </a:pPr>
            <a:endParaRPr lang="en-GB" sz="3200" i="0" dirty="0" smtClean="0">
              <a:solidFill>
                <a:schemeClr val="tx1"/>
              </a:solidFill>
            </a:endParaRPr>
          </a:p>
          <a:p>
            <a:pPr algn="just">
              <a:tabLst>
                <a:tab pos="3403600" algn="l"/>
                <a:tab pos="4660900" algn="l"/>
                <a:tab pos="4927600" algn="l"/>
                <a:tab pos="5651500" algn="l"/>
              </a:tabLst>
            </a:pPr>
            <a:r>
              <a:rPr lang="en-GB" sz="3200" i="0" dirty="0" smtClean="0">
                <a:solidFill>
                  <a:schemeClr val="tx1"/>
                </a:solidFill>
              </a:rPr>
              <a:t>	Low	Medium	High</a:t>
            </a:r>
          </a:p>
          <a:p>
            <a:pPr algn="just">
              <a:tabLst>
                <a:tab pos="3403600" algn="l"/>
                <a:tab pos="4660900" algn="l"/>
                <a:tab pos="4927600" algn="l"/>
                <a:tab pos="5651500" algn="l"/>
              </a:tabLst>
            </a:pPr>
            <a:endParaRPr lang="en-GB" sz="3200" i="0" dirty="0" smtClean="0">
              <a:solidFill>
                <a:schemeClr val="tx1"/>
              </a:solidFill>
            </a:endParaRPr>
          </a:p>
          <a:p>
            <a:pPr algn="just">
              <a:tabLst>
                <a:tab pos="3403600" algn="l"/>
                <a:tab pos="4660900" algn="l"/>
                <a:tab pos="4927600" algn="l"/>
                <a:tab pos="5651500" algn="l"/>
              </a:tabLst>
            </a:pPr>
            <a:r>
              <a:rPr lang="en-GB" sz="3200" i="0" dirty="0" smtClean="0">
                <a:solidFill>
                  <a:srgbClr val="FFFF66"/>
                </a:solidFill>
              </a:rPr>
              <a:t>Empowered	1	33		66</a:t>
            </a:r>
          </a:p>
          <a:p>
            <a:pPr algn="just">
              <a:tabLst>
                <a:tab pos="3403600" algn="l"/>
                <a:tab pos="4660900" algn="l"/>
                <a:tab pos="4927600" algn="l"/>
                <a:tab pos="5651500" algn="l"/>
              </a:tabLst>
            </a:pPr>
            <a:endParaRPr lang="en-GB" sz="3200" i="0" dirty="0" smtClean="0">
              <a:solidFill>
                <a:schemeClr val="tx1"/>
              </a:solidFill>
            </a:endParaRPr>
          </a:p>
          <a:p>
            <a:pPr algn="just">
              <a:tabLst>
                <a:tab pos="3403600" algn="l"/>
                <a:tab pos="4660900" algn="l"/>
                <a:tab pos="4927600" algn="l"/>
                <a:tab pos="5651500" algn="l"/>
              </a:tabLst>
            </a:pPr>
            <a:r>
              <a:rPr lang="en-GB" sz="3200" i="0" dirty="0" smtClean="0">
                <a:solidFill>
                  <a:schemeClr val="tx1"/>
                </a:solidFill>
              </a:rPr>
              <a:t>Matched	5	45		50</a:t>
            </a:r>
          </a:p>
          <a:p>
            <a:pPr algn="just">
              <a:tabLst>
                <a:tab pos="3403600" algn="l"/>
                <a:tab pos="4660900" algn="l"/>
                <a:tab pos="4927600" algn="l"/>
                <a:tab pos="5651500" algn="l"/>
              </a:tabLst>
            </a:pPr>
            <a:endParaRPr lang="en-GB" sz="3200" i="0" dirty="0" smtClean="0">
              <a:solidFill>
                <a:schemeClr val="tx1"/>
              </a:solidFill>
            </a:endParaRPr>
          </a:p>
          <a:p>
            <a:pPr algn="just">
              <a:tabLst>
                <a:tab pos="3403600" algn="l"/>
                <a:tab pos="4660900" algn="l"/>
                <a:tab pos="4927600" algn="l"/>
                <a:tab pos="5651500" algn="l"/>
              </a:tabLst>
            </a:pPr>
            <a:r>
              <a:rPr lang="en-GB" sz="3200" i="0" dirty="0" smtClean="0">
                <a:solidFill>
                  <a:srgbClr val="FF0000"/>
                </a:solidFill>
              </a:rPr>
              <a:t>Disempowered	15	40		45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571500" y="393050"/>
            <a:ext cx="813435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4400" i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Ordinal logistic regression</a:t>
            </a:r>
            <a:endParaRPr lang="de-DE" sz="4400" i="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268759"/>
          <a:ext cx="9144000" cy="5589243"/>
        </p:xfrm>
        <a:graphic>
          <a:graphicData uri="http://schemas.openxmlformats.org/drawingml/2006/table">
            <a:tbl>
              <a:tblPr/>
              <a:tblGrid>
                <a:gridCol w="3631290"/>
                <a:gridCol w="922728"/>
                <a:gridCol w="1239768"/>
                <a:gridCol w="968155"/>
                <a:gridCol w="1187717"/>
                <a:gridCol w="1194342"/>
              </a:tblGrid>
              <a:tr h="6575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140" marR="68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Calibri"/>
                          <a:ea typeface="Times New Roman"/>
                          <a:cs typeface="Calibri"/>
                        </a:rPr>
                        <a:t>Odds Ratio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140" marR="681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Calibri"/>
                          <a:ea typeface="Times New Roman"/>
                          <a:cs typeface="Calibri"/>
                        </a:rPr>
                        <a:t>Standard Error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140" marR="681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Calibri"/>
                          <a:ea typeface="Times New Roman"/>
                          <a:cs typeface="Calibri"/>
                        </a:rPr>
                        <a:t>P (two-tailed)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140" marR="681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Calibri"/>
                          <a:ea typeface="Times New Roman"/>
                          <a:cs typeface="Calibri"/>
                        </a:rPr>
                        <a:t>95% Confidence Interval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140" marR="6814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28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140" marR="68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140" marR="681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140" marR="681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Calibri"/>
                          <a:ea typeface="Times New Roman"/>
                          <a:cs typeface="Calibri"/>
                        </a:rPr>
                        <a:t>Lower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140" marR="681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Calibri"/>
                          <a:ea typeface="Times New Roman"/>
                          <a:cs typeface="Calibri"/>
                        </a:rPr>
                        <a:t>Upper</a:t>
                      </a:r>
                      <a:endParaRPr lang="en-GB" sz="1800" dirty="0">
                        <a:latin typeface="Times New Roman"/>
                        <a:ea typeface="Times New Roman"/>
                      </a:endParaRPr>
                    </a:p>
                  </a:txBody>
                  <a:tcPr marL="68140" marR="6814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28779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Agreement (Reference category: Agree)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140" marR="68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140" marR="681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140" marR="6814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Clinician Disempowers (v Agree)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140" marR="68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0.78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140" marR="681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0.24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140" marR="681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0.422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140" marR="681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FF66"/>
                          </a:solidFill>
                          <a:latin typeface="Calibri"/>
                          <a:ea typeface="Times New Roman"/>
                          <a:cs typeface="Calibri"/>
                        </a:rPr>
                        <a:t>0.43</a:t>
                      </a:r>
                      <a:endParaRPr lang="en-GB" sz="1800" b="1" dirty="0">
                        <a:solidFill>
                          <a:srgbClr val="FFFF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140" marR="681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FF66"/>
                          </a:solidFill>
                          <a:latin typeface="Calibri"/>
                          <a:ea typeface="Times New Roman"/>
                          <a:cs typeface="Calibri"/>
                        </a:rPr>
                        <a:t>1.43</a:t>
                      </a:r>
                      <a:endParaRPr lang="en-GB" sz="1800" b="1" dirty="0">
                        <a:solidFill>
                          <a:srgbClr val="FFFF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140" marR="6814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Clinician Empowers (v Agree)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140" marR="68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2.35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140" marR="681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0.70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140" marR="681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0.004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140" marR="681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FFFF66"/>
                          </a:solidFill>
                          <a:latin typeface="Calibri"/>
                          <a:ea typeface="Times New Roman"/>
                          <a:cs typeface="Calibri"/>
                        </a:rPr>
                        <a:t>1.31</a:t>
                      </a:r>
                      <a:endParaRPr lang="en-GB" sz="1800" b="1">
                        <a:solidFill>
                          <a:srgbClr val="FFFF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140" marR="681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FF66"/>
                          </a:solidFill>
                          <a:latin typeface="Calibri"/>
                          <a:ea typeface="Times New Roman"/>
                          <a:cs typeface="Calibri"/>
                        </a:rPr>
                        <a:t>4.23</a:t>
                      </a:r>
                      <a:endParaRPr lang="en-GB" sz="1800" b="1" dirty="0">
                        <a:solidFill>
                          <a:srgbClr val="FFFF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140" marR="6814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Patient age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140" marR="68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1.03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140" marR="681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0.01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140" marR="681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0.009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140" marR="681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1.01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140" marR="681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1.05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140" marR="6814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Calibri"/>
                          <a:ea typeface="Times New Roman"/>
                          <a:cs typeface="Calibri"/>
                        </a:rPr>
                        <a:t>London</a:t>
                      </a:r>
                      <a:endParaRPr lang="en-GB" sz="1800" dirty="0">
                        <a:latin typeface="Times New Roman"/>
                        <a:ea typeface="Times New Roman"/>
                      </a:endParaRPr>
                    </a:p>
                  </a:txBody>
                  <a:tcPr marL="68140" marR="68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2.32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140" marR="681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1.23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140" marR="681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0.111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140" marR="681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0.82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140" marR="681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6.55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140" marR="6814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Calibri"/>
                          <a:ea typeface="Times New Roman"/>
                          <a:cs typeface="Calibri"/>
                        </a:rPr>
                        <a:t>Naples</a:t>
                      </a:r>
                      <a:endParaRPr lang="en-GB" sz="1800" dirty="0">
                        <a:latin typeface="Times New Roman"/>
                        <a:ea typeface="Times New Roman"/>
                      </a:endParaRPr>
                    </a:p>
                  </a:txBody>
                  <a:tcPr marL="68140" marR="68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1.03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140" marR="681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0.48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140" marR="681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0.957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140" marR="681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0.41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140" marR="681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2.56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140" marR="6814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Calibri"/>
                          <a:ea typeface="Times New Roman"/>
                          <a:cs typeface="Calibri"/>
                        </a:rPr>
                        <a:t>Debrecen</a:t>
                      </a:r>
                      <a:endParaRPr lang="en-GB" sz="1800" dirty="0">
                        <a:latin typeface="Times New Roman"/>
                        <a:ea typeface="Times New Roman"/>
                      </a:endParaRPr>
                    </a:p>
                  </a:txBody>
                  <a:tcPr marL="68140" marR="68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1.56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140" marR="681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0.81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140" marR="681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0.394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140" marR="681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0.56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140" marR="681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4.34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140" marR="6814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Calibri"/>
                          <a:ea typeface="Times New Roman"/>
                          <a:cs typeface="Calibri"/>
                        </a:rPr>
                        <a:t>Aalborg</a:t>
                      </a:r>
                      <a:endParaRPr lang="en-GB" sz="1800" dirty="0">
                        <a:latin typeface="Times New Roman"/>
                        <a:ea typeface="Times New Roman"/>
                      </a:endParaRPr>
                    </a:p>
                  </a:txBody>
                  <a:tcPr marL="68140" marR="68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4.02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140" marR="681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1.78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140" marR="681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0.002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140" marR="681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1.68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140" marR="681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9.57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140" marR="6814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Calibri"/>
                          <a:ea typeface="Times New Roman"/>
                          <a:cs typeface="Calibri"/>
                        </a:rPr>
                        <a:t>Zurich</a:t>
                      </a:r>
                      <a:endParaRPr lang="en-GB" sz="1800" dirty="0">
                        <a:latin typeface="Times New Roman"/>
                        <a:ea typeface="Times New Roman"/>
                      </a:endParaRPr>
                    </a:p>
                  </a:txBody>
                  <a:tcPr marL="68140" marR="68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0.05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140" marR="681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0.22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140" marR="681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0.108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140" marR="681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0.20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140" marR="681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1.17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140" marR="6814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Unmet Needs (CANSAS)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140" marR="68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0.86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140" marR="681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0.03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140" marR="681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0.000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140" marR="681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0.80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140" marR="681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0.93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140" marR="6814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class correlation coefficient = 0.05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140" marR="68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140" marR="681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140" marR="681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140" marR="681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140" marR="681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140" marR="6814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779"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Agreement (Reference category: Clinician Disempowers as)  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140" marR="68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575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Clinician Empowers (v Clinician Disempowers)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140" marR="68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3.02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140" marR="681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1.16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140" marR="681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Times New Roman"/>
                          <a:cs typeface="Calibri"/>
                        </a:rPr>
                        <a:t>0.004</a:t>
                      </a:r>
                      <a:endParaRPr lang="en-GB" sz="1800">
                        <a:latin typeface="Times New Roman"/>
                        <a:ea typeface="Times New Roman"/>
                      </a:endParaRPr>
                    </a:p>
                  </a:txBody>
                  <a:tcPr marL="68140" marR="681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FFFF66"/>
                          </a:solidFill>
                          <a:latin typeface="Calibri"/>
                          <a:ea typeface="Times New Roman"/>
                          <a:cs typeface="Calibri"/>
                        </a:rPr>
                        <a:t>1.42</a:t>
                      </a:r>
                      <a:endParaRPr lang="en-GB" sz="1800" b="1">
                        <a:solidFill>
                          <a:srgbClr val="FFFF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140" marR="681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FF66"/>
                          </a:solidFill>
                          <a:latin typeface="Calibri"/>
                          <a:ea typeface="Times New Roman"/>
                          <a:cs typeface="Calibri"/>
                        </a:rPr>
                        <a:t>6.39</a:t>
                      </a:r>
                      <a:endParaRPr lang="en-GB" sz="1800" b="1" dirty="0">
                        <a:solidFill>
                          <a:srgbClr val="FFFF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140" marR="6814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571500" y="404664"/>
            <a:ext cx="813435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4400" i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Summary</a:t>
            </a:r>
            <a:endParaRPr lang="de-DE" sz="4400" i="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416" name="Textfeld 9"/>
          <p:cNvSpPr txBox="1">
            <a:spLocks noChangeArrowheads="1"/>
          </p:cNvSpPr>
          <p:nvPr/>
        </p:nvSpPr>
        <p:spPr bwMode="auto">
          <a:xfrm>
            <a:off x="539552" y="1340768"/>
            <a:ext cx="828675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lvl="8" indent="-514350">
              <a:buFont typeface="+mj-lt"/>
              <a:buAutoNum type="arabicPeriod"/>
            </a:pPr>
            <a:r>
              <a:rPr lang="en-GB" sz="3200" i="0" dirty="0" smtClean="0">
                <a:solidFill>
                  <a:schemeClr val="tx1"/>
                </a:solidFill>
              </a:rPr>
              <a:t>Experiencing more involvement in CDM than desired is associated with higher satisfaction</a:t>
            </a:r>
          </a:p>
          <a:p>
            <a:pPr marL="514350" lvl="8" indent="-514350">
              <a:buFont typeface="+mj-lt"/>
              <a:buAutoNum type="arabicPeriod"/>
            </a:pPr>
            <a:endParaRPr lang="en-GB" sz="3200" i="0" dirty="0" smtClean="0">
              <a:solidFill>
                <a:schemeClr val="tx1"/>
              </a:solidFill>
            </a:endParaRPr>
          </a:p>
          <a:p>
            <a:pPr marL="514350" lvl="8" indent="-514350">
              <a:buFont typeface="+mj-lt"/>
              <a:buAutoNum type="arabicPeriod"/>
            </a:pPr>
            <a:r>
              <a:rPr lang="en-GB" sz="3200" i="0" dirty="0" smtClean="0">
                <a:solidFill>
                  <a:schemeClr val="tx1"/>
                </a:solidFill>
              </a:rPr>
              <a:t>Decisions made with empowering staff are rated with higher satisfaction </a:t>
            </a:r>
          </a:p>
          <a:p>
            <a:pPr marL="0" lvl="8"/>
            <a:endParaRPr lang="en-GB" sz="3200" i="0" dirty="0" smtClean="0">
              <a:solidFill>
                <a:schemeClr val="tx1"/>
              </a:solidFill>
            </a:endParaRPr>
          </a:p>
          <a:p>
            <a:pPr marL="0" lvl="8"/>
            <a:r>
              <a:rPr lang="en-GB" sz="3200" i="0" dirty="0" smtClean="0">
                <a:solidFill>
                  <a:schemeClr val="tx1"/>
                </a:solidFill>
              </a:rPr>
              <a:t>Overall, more active involvement in decision-making than the service user stated as desired was associated with higher satisfaction.</a:t>
            </a:r>
            <a:endParaRPr lang="de-DE" sz="3200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33375"/>
            <a:ext cx="8534400" cy="320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3600" b="0"/>
              <a:t>Recovery processes: The CHIME framework</a:t>
            </a:r>
            <a:endParaRPr lang="en-GB" sz="3600"/>
          </a:p>
        </p:txBody>
      </p:sp>
      <p:sp>
        <p:nvSpPr>
          <p:cNvPr id="1862659" name="Rectangle 3"/>
          <p:cNvSpPr>
            <a:spLocks noChangeArrowheads="1"/>
          </p:cNvSpPr>
          <p:nvPr/>
        </p:nvSpPr>
        <p:spPr bwMode="auto">
          <a:xfrm>
            <a:off x="395288" y="6021388"/>
            <a:ext cx="8458200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r">
              <a:spcBef>
                <a:spcPct val="20000"/>
              </a:spcBef>
              <a:buSzPct val="100000"/>
            </a:pPr>
            <a:r>
              <a:rPr lang="en-GB" i="0">
                <a:solidFill>
                  <a:schemeClr val="tx1"/>
                </a:solidFill>
              </a:rPr>
              <a:t>Leamy M, Bird V, Le Boutillier C, Williams J, Slade M  (2011) </a:t>
            </a:r>
          </a:p>
          <a:p>
            <a:pPr algn="r">
              <a:spcBef>
                <a:spcPct val="20000"/>
              </a:spcBef>
              <a:buSzPct val="100000"/>
            </a:pPr>
            <a:r>
              <a:rPr lang="en-GB">
                <a:solidFill>
                  <a:schemeClr val="tx1"/>
                </a:solidFill>
              </a:rPr>
              <a:t>A conceptual framework for personal recovery in mental health: systematic review and narrative synthesis</a:t>
            </a:r>
            <a:r>
              <a:rPr lang="en-GB" i="0">
                <a:solidFill>
                  <a:schemeClr val="tx1"/>
                </a:solidFill>
              </a:rPr>
              <a:t>, </a:t>
            </a:r>
          </a:p>
          <a:p>
            <a:pPr algn="r">
              <a:spcBef>
                <a:spcPct val="20000"/>
              </a:spcBef>
              <a:buSzPct val="100000"/>
            </a:pPr>
            <a:r>
              <a:rPr lang="en-GB" i="0">
                <a:solidFill>
                  <a:schemeClr val="tx1"/>
                </a:solidFill>
              </a:rPr>
              <a:t>British Journal of Psychiatry, </a:t>
            </a:r>
            <a:r>
              <a:rPr lang="en-GB" b="1" i="0">
                <a:solidFill>
                  <a:schemeClr val="tx1"/>
                </a:solidFill>
              </a:rPr>
              <a:t>199</a:t>
            </a:r>
            <a:r>
              <a:rPr lang="en-GB" i="0">
                <a:solidFill>
                  <a:schemeClr val="tx1"/>
                </a:solidFill>
              </a:rPr>
              <a:t>, 445-452.</a:t>
            </a:r>
          </a:p>
        </p:txBody>
      </p:sp>
      <p:sp>
        <p:nvSpPr>
          <p:cNvPr id="1862660" name="Oval 4"/>
          <p:cNvSpPr>
            <a:spLocks noChangeArrowheads="1"/>
          </p:cNvSpPr>
          <p:nvPr/>
        </p:nvSpPr>
        <p:spPr bwMode="auto">
          <a:xfrm>
            <a:off x="3419475" y="981075"/>
            <a:ext cx="2376488" cy="15843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62661" name="Text Box 5"/>
          <p:cNvSpPr txBox="1">
            <a:spLocks noChangeArrowheads="1"/>
          </p:cNvSpPr>
          <p:nvPr/>
        </p:nvSpPr>
        <p:spPr bwMode="auto">
          <a:xfrm>
            <a:off x="3563938" y="3255963"/>
            <a:ext cx="1943100" cy="9461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800" b="1" i="0"/>
              <a:t>Personal</a:t>
            </a:r>
          </a:p>
          <a:p>
            <a:r>
              <a:rPr lang="en-GB" sz="2800" b="1" i="0"/>
              <a:t>Recovery</a:t>
            </a:r>
          </a:p>
        </p:txBody>
      </p:sp>
      <p:sp>
        <p:nvSpPr>
          <p:cNvPr id="1862662" name="Text Box 6"/>
          <p:cNvSpPr txBox="1">
            <a:spLocks noChangeArrowheads="1"/>
          </p:cNvSpPr>
          <p:nvPr/>
        </p:nvSpPr>
        <p:spPr bwMode="auto">
          <a:xfrm>
            <a:off x="3578225" y="1474788"/>
            <a:ext cx="2073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i="0"/>
              <a:t>Connectedness</a:t>
            </a:r>
          </a:p>
        </p:txBody>
      </p:sp>
      <p:sp>
        <p:nvSpPr>
          <p:cNvPr id="1862663" name="Oval 7"/>
          <p:cNvSpPr>
            <a:spLocks noChangeArrowheads="1"/>
          </p:cNvSpPr>
          <p:nvPr/>
        </p:nvSpPr>
        <p:spPr bwMode="auto">
          <a:xfrm>
            <a:off x="539750" y="1917700"/>
            <a:ext cx="2376488" cy="15843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62664" name="Text Box 8"/>
          <p:cNvSpPr txBox="1">
            <a:spLocks noChangeArrowheads="1"/>
          </p:cNvSpPr>
          <p:nvPr/>
        </p:nvSpPr>
        <p:spPr bwMode="auto">
          <a:xfrm>
            <a:off x="611188" y="2205038"/>
            <a:ext cx="20732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i="0"/>
              <a:t>Hope and optimism</a:t>
            </a:r>
          </a:p>
        </p:txBody>
      </p:sp>
      <p:sp>
        <p:nvSpPr>
          <p:cNvPr id="1862665" name="Oval 9"/>
          <p:cNvSpPr>
            <a:spLocks noChangeArrowheads="1"/>
          </p:cNvSpPr>
          <p:nvPr/>
        </p:nvSpPr>
        <p:spPr bwMode="auto">
          <a:xfrm>
            <a:off x="6156325" y="1989138"/>
            <a:ext cx="2376488" cy="15843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62666" name="Text Box 10"/>
          <p:cNvSpPr txBox="1">
            <a:spLocks noChangeArrowheads="1"/>
          </p:cNvSpPr>
          <p:nvPr/>
        </p:nvSpPr>
        <p:spPr bwMode="auto">
          <a:xfrm>
            <a:off x="6315075" y="2482850"/>
            <a:ext cx="2073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i="0"/>
              <a:t>Identity</a:t>
            </a:r>
          </a:p>
        </p:txBody>
      </p:sp>
      <p:sp>
        <p:nvSpPr>
          <p:cNvPr id="1862667" name="Oval 11"/>
          <p:cNvSpPr>
            <a:spLocks noChangeArrowheads="1"/>
          </p:cNvSpPr>
          <p:nvPr/>
        </p:nvSpPr>
        <p:spPr bwMode="auto">
          <a:xfrm>
            <a:off x="5940425" y="4294188"/>
            <a:ext cx="2376488" cy="15843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62668" name="Text Box 12"/>
          <p:cNvSpPr txBox="1">
            <a:spLocks noChangeArrowheads="1"/>
          </p:cNvSpPr>
          <p:nvPr/>
        </p:nvSpPr>
        <p:spPr bwMode="auto">
          <a:xfrm>
            <a:off x="6099175" y="4787900"/>
            <a:ext cx="2073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i="0"/>
              <a:t>Empowerment</a:t>
            </a:r>
          </a:p>
        </p:txBody>
      </p:sp>
      <p:sp>
        <p:nvSpPr>
          <p:cNvPr id="1862669" name="Oval 13"/>
          <p:cNvSpPr>
            <a:spLocks noChangeArrowheads="1"/>
          </p:cNvSpPr>
          <p:nvPr/>
        </p:nvSpPr>
        <p:spPr bwMode="auto">
          <a:xfrm>
            <a:off x="755650" y="4365625"/>
            <a:ext cx="2376488" cy="15843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62670" name="Text Box 14"/>
          <p:cNvSpPr txBox="1">
            <a:spLocks noChangeArrowheads="1"/>
          </p:cNvSpPr>
          <p:nvPr/>
        </p:nvSpPr>
        <p:spPr bwMode="auto">
          <a:xfrm>
            <a:off x="914400" y="4859338"/>
            <a:ext cx="20732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i="0"/>
              <a:t>Meaning and purpose</a:t>
            </a:r>
          </a:p>
        </p:txBody>
      </p:sp>
      <p:sp>
        <p:nvSpPr>
          <p:cNvPr id="1862671" name="AutoShape 15"/>
          <p:cNvSpPr>
            <a:spLocks noChangeArrowheads="1"/>
          </p:cNvSpPr>
          <p:nvPr/>
        </p:nvSpPr>
        <p:spPr bwMode="auto">
          <a:xfrm rot="16200000">
            <a:off x="4284663" y="2744788"/>
            <a:ext cx="576262" cy="360362"/>
          </a:xfrm>
          <a:prstGeom prst="rightArrow">
            <a:avLst>
              <a:gd name="adj1" fmla="val 50000"/>
              <a:gd name="adj2" fmla="val 39978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62672" name="AutoShape 16"/>
          <p:cNvSpPr>
            <a:spLocks noChangeArrowheads="1"/>
          </p:cNvSpPr>
          <p:nvPr/>
        </p:nvSpPr>
        <p:spPr bwMode="auto">
          <a:xfrm rot="8775212">
            <a:off x="2916238" y="4221163"/>
            <a:ext cx="576262" cy="360362"/>
          </a:xfrm>
          <a:prstGeom prst="rightArrow">
            <a:avLst>
              <a:gd name="adj1" fmla="val 50000"/>
              <a:gd name="adj2" fmla="val 39978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62673" name="AutoShape 17"/>
          <p:cNvSpPr>
            <a:spLocks noChangeArrowheads="1"/>
          </p:cNvSpPr>
          <p:nvPr/>
        </p:nvSpPr>
        <p:spPr bwMode="auto">
          <a:xfrm rot="12927194">
            <a:off x="2916238" y="2925763"/>
            <a:ext cx="576262" cy="360362"/>
          </a:xfrm>
          <a:prstGeom prst="rightArrow">
            <a:avLst>
              <a:gd name="adj1" fmla="val 50000"/>
              <a:gd name="adj2" fmla="val 39978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62674" name="AutoShape 18"/>
          <p:cNvSpPr>
            <a:spLocks noChangeArrowheads="1"/>
          </p:cNvSpPr>
          <p:nvPr/>
        </p:nvSpPr>
        <p:spPr bwMode="auto">
          <a:xfrm rot="2139314">
            <a:off x="5580063" y="4221163"/>
            <a:ext cx="576262" cy="360362"/>
          </a:xfrm>
          <a:prstGeom prst="rightArrow">
            <a:avLst>
              <a:gd name="adj1" fmla="val 50000"/>
              <a:gd name="adj2" fmla="val 39978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62675" name="AutoShape 19"/>
          <p:cNvSpPr>
            <a:spLocks noChangeArrowheads="1"/>
          </p:cNvSpPr>
          <p:nvPr/>
        </p:nvSpPr>
        <p:spPr bwMode="auto">
          <a:xfrm rot="-1198547">
            <a:off x="5580063" y="2997200"/>
            <a:ext cx="576262" cy="360363"/>
          </a:xfrm>
          <a:prstGeom prst="rightArrow">
            <a:avLst>
              <a:gd name="adj1" fmla="val 50000"/>
              <a:gd name="adj2" fmla="val 39978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571500" y="404664"/>
            <a:ext cx="813435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4400" i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Implications</a:t>
            </a:r>
            <a:endParaRPr lang="de-DE" sz="4400" i="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416" name="Textfeld 9"/>
          <p:cNvSpPr txBox="1">
            <a:spLocks noChangeArrowheads="1"/>
          </p:cNvSpPr>
          <p:nvPr/>
        </p:nvSpPr>
        <p:spPr bwMode="auto">
          <a:xfrm>
            <a:off x="539552" y="1340768"/>
            <a:ext cx="8286750" cy="486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8">
              <a:lnSpc>
                <a:spcPct val="200000"/>
              </a:lnSpc>
            </a:pPr>
            <a:r>
              <a:rPr lang="en-GB" sz="3200" i="0" dirty="0" smtClean="0">
                <a:solidFill>
                  <a:schemeClr val="tx1"/>
                </a:solidFill>
              </a:rPr>
              <a:t>Active decision-making, in which the service user makes the decision informed by the clinician, might be a more empirically defensible default style for clinicians to adopt than shared decision-making.</a:t>
            </a:r>
            <a:endParaRPr lang="de-DE" sz="3200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95288" y="4797425"/>
            <a:ext cx="8458200" cy="936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just">
              <a:lnSpc>
                <a:spcPct val="90000"/>
              </a:lnSpc>
              <a:spcBef>
                <a:spcPct val="20000"/>
              </a:spcBef>
              <a:buSzPct val="100000"/>
            </a:pPr>
            <a:endParaRPr lang="en-US" sz="320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91680" y="1124744"/>
            <a:ext cx="558011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i="0" dirty="0" smtClean="0">
                <a:solidFill>
                  <a:schemeClr val="tx1"/>
                </a:solidFill>
              </a:rPr>
              <a:t>Thank you</a:t>
            </a:r>
          </a:p>
          <a:p>
            <a:endParaRPr lang="en-GB" sz="3200" i="0" dirty="0" smtClean="0">
              <a:solidFill>
                <a:schemeClr val="tx1"/>
              </a:solidFill>
            </a:endParaRPr>
          </a:p>
          <a:p>
            <a:r>
              <a:rPr lang="en-GB" sz="3200" i="0" dirty="0" smtClean="0">
                <a:solidFill>
                  <a:schemeClr val="tx1"/>
                </a:solidFill>
              </a:rPr>
              <a:t>More information at researchintorecovery.com</a:t>
            </a:r>
          </a:p>
          <a:p>
            <a:r>
              <a:rPr lang="en-GB" sz="3200" i="0" dirty="0" smtClean="0">
                <a:solidFill>
                  <a:schemeClr val="tx1"/>
                </a:solidFill>
              </a:rPr>
              <a:t>and</a:t>
            </a:r>
          </a:p>
          <a:p>
            <a:r>
              <a:rPr lang="en-GB" sz="3200" i="0" dirty="0" smtClean="0">
                <a:solidFill>
                  <a:schemeClr val="tx1"/>
                </a:solidFill>
              </a:rPr>
              <a:t>cedar-net.eu/</a:t>
            </a:r>
          </a:p>
          <a:p>
            <a:endParaRPr lang="en-GB" sz="3200" i="0" dirty="0" smtClean="0">
              <a:solidFill>
                <a:schemeClr val="tx1"/>
              </a:solidFill>
            </a:endParaRPr>
          </a:p>
          <a:p>
            <a:r>
              <a:rPr lang="en-GB" sz="3200" i="0" dirty="0" smtClean="0">
                <a:solidFill>
                  <a:schemeClr val="tx1"/>
                </a:solidFill>
              </a:rPr>
              <a:t>Email: mike.slade@kcl.ac.uk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8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32656"/>
            <a:ext cx="8534400" cy="91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Dimensions of CDM</a:t>
            </a:r>
            <a:endParaRPr lang="en-GB" dirty="0"/>
          </a:p>
        </p:txBody>
      </p:sp>
      <p:sp>
        <p:nvSpPr>
          <p:cNvPr id="3" name="Subtitle 3"/>
          <p:cNvSpPr>
            <a:spLocks noGrp="1"/>
          </p:cNvSpPr>
          <p:nvPr>
            <p:ph type="subTitle" idx="1"/>
          </p:nvPr>
        </p:nvSpPr>
        <p:spPr>
          <a:xfrm>
            <a:off x="755576" y="1268760"/>
            <a:ext cx="7848872" cy="4680520"/>
          </a:xfrm>
        </p:spPr>
        <p:txBody>
          <a:bodyPr/>
          <a:lstStyle/>
          <a:p>
            <a:pPr algn="just"/>
            <a:r>
              <a:rPr lang="en-GB" b="1" dirty="0" smtClean="0"/>
              <a:t>Pre-existing</a:t>
            </a:r>
            <a:endParaRPr lang="en-GB" dirty="0" smtClean="0"/>
          </a:p>
          <a:p>
            <a:pPr algn="just"/>
            <a:r>
              <a:rPr lang="en-GB" dirty="0" smtClean="0"/>
              <a:t>	Preferred involvement</a:t>
            </a:r>
          </a:p>
          <a:p>
            <a:pPr algn="just"/>
            <a:endParaRPr lang="en-GB" b="1" dirty="0" smtClean="0"/>
          </a:p>
          <a:p>
            <a:pPr algn="just"/>
            <a:r>
              <a:rPr lang="en-GB" b="1" dirty="0" smtClean="0"/>
              <a:t>Decision-specific</a:t>
            </a:r>
          </a:p>
          <a:p>
            <a:pPr algn="just"/>
            <a:r>
              <a:rPr lang="en-GB" dirty="0" smtClean="0"/>
              <a:t>	Topic</a:t>
            </a:r>
          </a:p>
          <a:p>
            <a:pPr algn="just"/>
            <a:r>
              <a:rPr lang="en-GB" dirty="0" smtClean="0"/>
              <a:t>	Experienced involvement</a:t>
            </a:r>
          </a:p>
          <a:p>
            <a:pPr algn="just"/>
            <a:r>
              <a:rPr lang="en-GB" dirty="0" smtClean="0"/>
              <a:t>	Satisfaction</a:t>
            </a:r>
          </a:p>
          <a:p>
            <a:pPr algn="just"/>
            <a:r>
              <a:rPr lang="en-GB" dirty="0" smtClean="0"/>
              <a:t>	Implementation</a:t>
            </a:r>
          </a:p>
          <a:p>
            <a:pPr algn="just"/>
            <a:r>
              <a:rPr lang="en-GB" dirty="0" smtClean="0"/>
              <a:t>	Dyadic perspective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8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32656"/>
            <a:ext cx="8534400" cy="91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Involvement in CDM</a:t>
            </a:r>
            <a:endParaRPr lang="en-GB" dirty="0"/>
          </a:p>
        </p:txBody>
      </p:sp>
      <p:sp>
        <p:nvSpPr>
          <p:cNvPr id="3" name="Subtitle 3"/>
          <p:cNvSpPr>
            <a:spLocks noGrp="1"/>
          </p:cNvSpPr>
          <p:nvPr>
            <p:ph type="subTitle" idx="1"/>
          </p:nvPr>
        </p:nvSpPr>
        <p:spPr>
          <a:xfrm>
            <a:off x="755576" y="1556792"/>
            <a:ext cx="7848872" cy="4680520"/>
          </a:xfrm>
        </p:spPr>
        <p:txBody>
          <a:bodyPr/>
          <a:lstStyle/>
          <a:p>
            <a:r>
              <a:rPr lang="en-GB" dirty="0" smtClean="0"/>
              <a:t>PASSIVE / PATERNALISTIC</a:t>
            </a:r>
          </a:p>
          <a:p>
            <a:r>
              <a:rPr lang="en-GB" dirty="0" smtClean="0"/>
              <a:t>to</a:t>
            </a:r>
          </a:p>
          <a:p>
            <a:r>
              <a:rPr lang="en-GB" dirty="0" smtClean="0"/>
              <a:t>SHARED</a:t>
            </a:r>
          </a:p>
          <a:p>
            <a:r>
              <a:rPr lang="en-GB" dirty="0" smtClean="0"/>
              <a:t>to</a:t>
            </a:r>
          </a:p>
          <a:p>
            <a:r>
              <a:rPr lang="en-GB" dirty="0" smtClean="0"/>
              <a:t>ACTIVE / INFORMED</a:t>
            </a:r>
          </a:p>
          <a:p>
            <a:pPr algn="r"/>
            <a:endParaRPr lang="en-GB" sz="1800" dirty="0" smtClean="0"/>
          </a:p>
          <a:p>
            <a:pPr algn="r"/>
            <a:endParaRPr lang="en-GB" sz="1800" dirty="0" smtClean="0"/>
          </a:p>
          <a:p>
            <a:pPr algn="r"/>
            <a:endParaRPr lang="en-GB" sz="1800" dirty="0" smtClean="0"/>
          </a:p>
          <a:p>
            <a:pPr algn="r"/>
            <a:r>
              <a:rPr lang="en-GB" sz="1800" dirty="0" smtClean="0"/>
              <a:t>Charles C et al (1999) </a:t>
            </a:r>
            <a:r>
              <a:rPr lang="en-GB" sz="1800" i="1" dirty="0" smtClean="0"/>
              <a:t>Decision-making in the physician-patient encounter: revisiting the shared treatment decision-making model</a:t>
            </a:r>
            <a:r>
              <a:rPr lang="en-GB" sz="1800" dirty="0" smtClean="0"/>
              <a:t>, </a:t>
            </a:r>
          </a:p>
          <a:p>
            <a:pPr algn="r"/>
            <a:r>
              <a:rPr lang="en-GB" sz="1800" dirty="0" smtClean="0"/>
              <a:t>Social Science &amp; Medicine , </a:t>
            </a:r>
            <a:r>
              <a:rPr lang="en-GB" sz="1800" b="1" dirty="0" smtClean="0"/>
              <a:t>49, </a:t>
            </a:r>
            <a:r>
              <a:rPr lang="en-GB" sz="1800" dirty="0" smtClean="0"/>
              <a:t>651-661.</a:t>
            </a:r>
            <a:endParaRPr lang="en-GB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8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32656"/>
            <a:ext cx="8534400" cy="91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Shared decision-making</a:t>
            </a:r>
            <a:endParaRPr lang="en-GB" dirty="0"/>
          </a:p>
        </p:txBody>
      </p:sp>
      <p:sp>
        <p:nvSpPr>
          <p:cNvPr id="3" name="Subtitle 3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8280920" cy="4680520"/>
          </a:xfrm>
        </p:spPr>
        <p:txBody>
          <a:bodyPr/>
          <a:lstStyle/>
          <a:p>
            <a:pPr algn="just"/>
            <a:r>
              <a:rPr lang="en-GB" dirty="0" smtClean="0"/>
              <a:t>Collaborative decision-making involving the sharing of information and expertise by both participants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8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88640"/>
            <a:ext cx="8534400" cy="91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Shared decision-making in MH</a:t>
            </a:r>
            <a:endParaRPr lang="en-GB" dirty="0"/>
          </a:p>
        </p:txBody>
      </p:sp>
      <p:sp>
        <p:nvSpPr>
          <p:cNvPr id="3" name="Subtitle 3"/>
          <p:cNvSpPr>
            <a:spLocks noGrp="1"/>
          </p:cNvSpPr>
          <p:nvPr>
            <p:ph type="subTitle" idx="1"/>
          </p:nvPr>
        </p:nvSpPr>
        <p:spPr>
          <a:xfrm>
            <a:off x="395536" y="1268760"/>
            <a:ext cx="8496944" cy="4680520"/>
          </a:xfrm>
        </p:spPr>
        <p:txBody>
          <a:bodyPr/>
          <a:lstStyle/>
          <a:p>
            <a:pPr algn="just"/>
            <a:r>
              <a:rPr lang="en-GB" dirty="0" smtClean="0"/>
              <a:t>Under-researched in mental health: 2/11 RCTs</a:t>
            </a:r>
          </a:p>
          <a:p>
            <a:pPr algn="r"/>
            <a:r>
              <a:rPr lang="en-GB" sz="1800" dirty="0" err="1" smtClean="0"/>
              <a:t>Joosten</a:t>
            </a:r>
            <a:r>
              <a:rPr lang="en-GB" sz="1800" dirty="0" smtClean="0"/>
              <a:t> E et al (2008) </a:t>
            </a:r>
            <a:r>
              <a:rPr lang="en-GB" sz="1800" i="1" dirty="0" smtClean="0"/>
              <a:t>Systematic review of the effects of shared decision-making on patient satisfaction, treatment adherence and health status, Psychotherapy and Psychosomatics, </a:t>
            </a:r>
            <a:r>
              <a:rPr lang="en-GB" sz="1800" b="1" dirty="0" smtClean="0"/>
              <a:t>77</a:t>
            </a:r>
            <a:r>
              <a:rPr lang="en-GB" sz="1800" dirty="0" smtClean="0"/>
              <a:t>, 219-226.</a:t>
            </a:r>
          </a:p>
          <a:p>
            <a:pPr algn="just"/>
            <a:endParaRPr lang="en-GB" sz="1800" i="1" dirty="0" smtClean="0"/>
          </a:p>
          <a:p>
            <a:pPr algn="just"/>
            <a:r>
              <a:rPr lang="en-GB" i="1" dirty="0" smtClean="0"/>
              <a:t>“Further research is urgently needed”</a:t>
            </a:r>
          </a:p>
          <a:p>
            <a:pPr algn="r"/>
            <a:r>
              <a:rPr lang="en-GB" sz="1800" dirty="0" smtClean="0"/>
              <a:t>Duncan E et al (2010) </a:t>
            </a:r>
            <a:r>
              <a:rPr lang="en-GB" sz="1800" i="1" dirty="0" smtClean="0"/>
              <a:t>Shared decision making interventions for people with mental health conditions</a:t>
            </a:r>
            <a:r>
              <a:rPr lang="en-GB" sz="1800" dirty="0" smtClean="0"/>
              <a:t>, Cochrane Database of Systematic Reviews:CD007297.</a:t>
            </a:r>
          </a:p>
          <a:p>
            <a:pPr algn="just"/>
            <a:endParaRPr lang="en-GB" sz="1800" i="1" dirty="0" smtClean="0"/>
          </a:p>
          <a:p>
            <a:pPr algn="just"/>
            <a:r>
              <a:rPr lang="en-GB" dirty="0" smtClean="0"/>
              <a:t>Widely recommended:</a:t>
            </a:r>
            <a:r>
              <a:rPr lang="en-GB" i="1" dirty="0" smtClean="0"/>
              <a:t> “A shared decision making approach should be facilitated...</a:t>
            </a:r>
            <a:r>
              <a:rPr lang="en-GB" dirty="0" smtClean="0"/>
              <a:t>”</a:t>
            </a:r>
            <a:endParaRPr lang="en-GB" i="1" dirty="0" smtClean="0"/>
          </a:p>
          <a:p>
            <a:pPr algn="r"/>
            <a:r>
              <a:rPr lang="en-GB" sz="1800" dirty="0" smtClean="0"/>
              <a:t> National Institute for Health and Clinical Excellence  (2011)  </a:t>
            </a:r>
            <a:r>
              <a:rPr lang="en-GB" sz="1800" i="1" dirty="0" smtClean="0"/>
              <a:t>Service user experience in adult mental health. CG136</a:t>
            </a:r>
            <a:r>
              <a:rPr lang="en-GB" sz="1800" dirty="0" smtClean="0"/>
              <a:t>. London:  National Collaborating Centre for Mental Health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51520" y="2193826"/>
            <a:ext cx="5184576" cy="35394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de-DE" sz="2800" i="0" dirty="0">
                <a:solidFill>
                  <a:schemeClr val="tx1"/>
                </a:solidFill>
              </a:rPr>
              <a:t>Naturalistic prospective longitudinal observational study </a:t>
            </a:r>
            <a:endParaRPr lang="de-DE" sz="2800" i="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de-DE" sz="2800" i="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de-DE" sz="2800" i="0" dirty="0" smtClean="0">
                <a:solidFill>
                  <a:schemeClr val="tx1"/>
                </a:solidFill>
              </a:rPr>
              <a:t>Bi-monthly </a:t>
            </a:r>
            <a:r>
              <a:rPr lang="de-DE" sz="2800" i="0" dirty="0">
                <a:solidFill>
                  <a:schemeClr val="tx1"/>
                </a:solidFill>
              </a:rPr>
              <a:t>assessments </a:t>
            </a:r>
            <a:r>
              <a:rPr lang="de-DE" sz="2800" i="0" dirty="0" smtClean="0">
                <a:solidFill>
                  <a:schemeClr val="tx1"/>
                </a:solidFill>
              </a:rPr>
              <a:t>for 1 year</a:t>
            </a:r>
          </a:p>
          <a:p>
            <a:pPr algn="l">
              <a:spcBef>
                <a:spcPts val="0"/>
              </a:spcBef>
            </a:pPr>
            <a:endParaRPr lang="de-DE" sz="2800" i="0" dirty="0">
              <a:solidFill>
                <a:schemeClr val="tx1"/>
              </a:solidFill>
            </a:endParaRPr>
          </a:p>
          <a:p>
            <a:pPr marL="342900" indent="-342900" algn="l">
              <a:spcBef>
                <a:spcPts val="0"/>
              </a:spcBef>
            </a:pPr>
            <a:r>
              <a:rPr lang="de-DE" sz="2800" i="0" dirty="0" smtClean="0">
                <a:solidFill>
                  <a:schemeClr val="tx1"/>
                </a:solidFill>
              </a:rPr>
              <a:t>2009-2011</a:t>
            </a:r>
          </a:p>
          <a:p>
            <a:pPr marL="342900" indent="-342900" algn="l">
              <a:spcBef>
                <a:spcPts val="0"/>
              </a:spcBef>
            </a:pPr>
            <a:endParaRPr lang="de-DE" sz="2800" i="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de-DE" sz="2800" i="0" dirty="0" smtClean="0">
                <a:solidFill>
                  <a:schemeClr val="tx1"/>
                </a:solidFill>
              </a:rPr>
              <a:t>Out-patient / CMHT</a:t>
            </a:r>
            <a:endParaRPr lang="en-GB" sz="2800" i="0" dirty="0">
              <a:solidFill>
                <a:schemeClr val="tx1"/>
              </a:solidFill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71500" y="44624"/>
            <a:ext cx="813435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b="1" i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Clinical Decision Making and Outcome in Routine Care for People with Severe Mental Illness (CEDAR)</a:t>
            </a:r>
          </a:p>
        </p:txBody>
      </p:sp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542" y="1988840"/>
            <a:ext cx="3527946" cy="4087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1132" name="Group 44"/>
          <p:cNvGraphicFramePr>
            <a:graphicFrameLocks noGrp="1"/>
          </p:cNvGraphicFramePr>
          <p:nvPr>
            <p:ph idx="4294967295"/>
          </p:nvPr>
        </p:nvGraphicFramePr>
        <p:xfrm>
          <a:off x="414338" y="915988"/>
          <a:ext cx="8461375" cy="4291648"/>
        </p:xfrm>
        <a:graphic>
          <a:graphicData uri="http://schemas.openxmlformats.org/drawingml/2006/table">
            <a:tbl>
              <a:tblPr/>
              <a:tblGrid>
                <a:gridCol w="3848100"/>
                <a:gridCol w="4613275"/>
              </a:tblGrid>
              <a:tr h="976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Esra-Sultan Ay, Sabine Loos, Katrin Arnold, Jana Konrad, Petra Neumann, Nadja Zentner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Ulm University, Germany</a:t>
                      </a:r>
                      <a:b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 of Psychiatry II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Harriet Jordan, Elly Clarke, Stephen Williams, Helena Kaliniecka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King's College London, UK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 for Recovery, Institute of Psychiatry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Andrea Fiorillo, Corrado De Rosa, Domenico Giacco, Mario Luciano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University of Naples SUN, Italy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 of Psychiatry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Roland Berecz, Tibor Ivanka, Marietta Nagy, Theodora Glaub, Zoltán Nemes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University of Debrecen, Hungary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 of Psychiatry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Malene Frøkjær Krogsgaard, Helle Østermark Sørensen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Jens-Ivar Larsen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Aalborg Psychiatric Hospital, Denmark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Unit for Psychiatric Research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Wolfram Kawohl, Arlette Bär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University of Zurich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 of General and Social Psychiatry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01110" name="Text Box 247"/>
          <p:cNvSpPr txBox="1">
            <a:spLocks noChangeArrowheads="1"/>
          </p:cNvSpPr>
          <p:nvPr/>
        </p:nvSpPr>
        <p:spPr bwMode="auto">
          <a:xfrm>
            <a:off x="1779149" y="44624"/>
            <a:ext cx="466505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4400" i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Acknowledgements</a:t>
            </a:r>
            <a:endParaRPr lang="de-DE" sz="2400" dirty="0">
              <a:solidFill>
                <a:schemeClr val="accent6"/>
              </a:solidFill>
            </a:endParaRPr>
          </a:p>
        </p:txBody>
      </p:sp>
      <p:sp>
        <p:nvSpPr>
          <p:cNvPr id="601111" name="Rectangle 34"/>
          <p:cNvSpPr>
            <a:spLocks noChangeArrowheads="1"/>
          </p:cNvSpPr>
          <p:nvPr/>
        </p:nvSpPr>
        <p:spPr bwMode="auto">
          <a:xfrm>
            <a:off x="191095" y="5843860"/>
            <a:ext cx="72612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i="0" dirty="0">
                <a:solidFill>
                  <a:schemeClr val="tx1"/>
                </a:solidFill>
              </a:rPr>
              <a:t>The CEDAR study is funded by a grant from the Seventh Framework Programme (Research Area HEALTH-2007-3.1-4 Improving clinical decision making) of the European Union (Grant no. 223290). </a:t>
            </a:r>
          </a:p>
        </p:txBody>
      </p:sp>
      <p:pic>
        <p:nvPicPr>
          <p:cNvPr id="6011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1671" y="5775325"/>
            <a:ext cx="820738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11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1159" y="5826125"/>
            <a:ext cx="7953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1115" name="Text Box 38"/>
          <p:cNvSpPr txBox="1">
            <a:spLocks noChangeArrowheads="1"/>
          </p:cNvSpPr>
          <p:nvPr/>
        </p:nvSpPr>
        <p:spPr bwMode="auto">
          <a:xfrm>
            <a:off x="414338" y="5246688"/>
            <a:ext cx="85359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de-DE" sz="1600" i="0" dirty="0">
                <a:solidFill>
                  <a:schemeClr val="tx1"/>
                </a:solidFill>
              </a:rPr>
              <a:t>Advisory Board: Margareta Östmann (Malmö/Sweden), Sue Estroff (Chapel Hill/USA), Dirk Richter (Bern/Schweiz), Istvan Bitter (Budapest/Ungarn).</a:t>
            </a:r>
          </a:p>
        </p:txBody>
      </p:sp>
      <p:pic>
        <p:nvPicPr>
          <p:cNvPr id="601118" name="Picture 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8" y="900113"/>
            <a:ext cx="5708650" cy="428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0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895350" y="5791200"/>
            <a:ext cx="66675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571500" y="457200"/>
            <a:ext cx="8134350" cy="144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4400" i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Standardised </a:t>
            </a:r>
            <a:r>
              <a:rPr lang="de-DE" sz="4400" i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measures (5 languages)</a:t>
            </a:r>
            <a:endParaRPr lang="de-DE" sz="4400" i="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412" name="Rectangle 27"/>
          <p:cNvSpPr>
            <a:spLocks noChangeArrowheads="1"/>
          </p:cNvSpPr>
          <p:nvPr/>
        </p:nvSpPr>
        <p:spPr bwMode="auto">
          <a:xfrm>
            <a:off x="2411413" y="4835525"/>
            <a:ext cx="564515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latin typeface="Arial" charset="0"/>
            </a:endParaRPr>
          </a:p>
        </p:txBody>
      </p:sp>
      <p:sp>
        <p:nvSpPr>
          <p:cNvPr id="17413" name="Rectangle 48"/>
          <p:cNvSpPr>
            <a:spLocks noChangeArrowheads="1"/>
          </p:cNvSpPr>
          <p:nvPr/>
        </p:nvSpPr>
        <p:spPr bwMode="auto">
          <a:xfrm>
            <a:off x="4645025" y="5173663"/>
            <a:ext cx="11223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latin typeface="Arial" charset="0"/>
            </a:endParaRPr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1933575" y="5600700"/>
            <a:ext cx="5516563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4116388" y="5789613"/>
            <a:ext cx="1096962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6" name="Textfeld 9"/>
          <p:cNvSpPr txBox="1">
            <a:spLocks noChangeArrowheads="1"/>
          </p:cNvSpPr>
          <p:nvPr/>
        </p:nvSpPr>
        <p:spPr bwMode="auto">
          <a:xfrm>
            <a:off x="390525" y="1276350"/>
            <a:ext cx="828675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8"/>
            <a:r>
              <a:rPr lang="en-GB" sz="3200" b="1" i="0" dirty="0" smtClean="0">
                <a:solidFill>
                  <a:schemeClr val="tx1"/>
                </a:solidFill>
              </a:rPr>
              <a:t>					RATED BY</a:t>
            </a:r>
          </a:p>
          <a:p>
            <a:pPr marL="0" lvl="8"/>
            <a:r>
              <a:rPr lang="en-GB" sz="3200" b="1" i="0" dirty="0" smtClean="0">
                <a:solidFill>
                  <a:schemeClr val="tx1"/>
                </a:solidFill>
              </a:rPr>
              <a:t>			Service User	       Staff</a:t>
            </a:r>
            <a:endParaRPr lang="en-GB" sz="3200" b="1" i="0" dirty="0">
              <a:solidFill>
                <a:schemeClr val="tx1"/>
              </a:solidFill>
            </a:endParaRPr>
          </a:p>
          <a:p>
            <a:pPr algn="l"/>
            <a:r>
              <a:rPr lang="en-GB" sz="3200" i="0" dirty="0" smtClean="0">
                <a:solidFill>
                  <a:schemeClr val="tx1"/>
                </a:solidFill>
              </a:rPr>
              <a:t>HAS			        	Yes			</a:t>
            </a:r>
            <a:r>
              <a:rPr lang="en-GB" sz="3200" i="0" dirty="0" err="1" smtClean="0">
                <a:solidFill>
                  <a:schemeClr val="tx1"/>
                </a:solidFill>
              </a:rPr>
              <a:t>Yes</a:t>
            </a:r>
            <a:endParaRPr lang="de-DE" sz="3200" i="0" dirty="0">
              <a:solidFill>
                <a:schemeClr val="tx1"/>
              </a:solidFill>
            </a:endParaRPr>
          </a:p>
          <a:p>
            <a:pPr algn="l"/>
            <a:r>
              <a:rPr lang="en-GB" sz="3200" i="0" dirty="0" smtClean="0">
                <a:solidFill>
                  <a:schemeClr val="tx1"/>
                </a:solidFill>
              </a:rPr>
              <a:t>CANSAS		       	Yes		 	</a:t>
            </a:r>
            <a:r>
              <a:rPr lang="en-GB" sz="3200" i="0" dirty="0" err="1" smtClean="0">
                <a:solidFill>
                  <a:schemeClr val="tx1"/>
                </a:solidFill>
              </a:rPr>
              <a:t>Yes</a:t>
            </a:r>
            <a:endParaRPr lang="de-DE" sz="3200" i="0" dirty="0">
              <a:solidFill>
                <a:schemeClr val="tx1"/>
              </a:solidFill>
            </a:endParaRPr>
          </a:p>
          <a:p>
            <a:pPr algn="l"/>
            <a:r>
              <a:rPr lang="fr-FR" sz="3200" i="0" dirty="0" smtClean="0">
                <a:solidFill>
                  <a:schemeClr val="tx1"/>
                </a:solidFill>
              </a:rPr>
              <a:t>OQ-45.2</a:t>
            </a:r>
            <a:r>
              <a:rPr lang="fr-FR" sz="3200" i="0" dirty="0">
                <a:solidFill>
                  <a:schemeClr val="tx1"/>
                </a:solidFill>
              </a:rPr>
              <a:t>	</a:t>
            </a:r>
            <a:r>
              <a:rPr lang="fr-FR" sz="3200" i="0" dirty="0" smtClean="0">
                <a:solidFill>
                  <a:schemeClr val="tx1"/>
                </a:solidFill>
              </a:rPr>
              <a:t>		</a:t>
            </a:r>
            <a:r>
              <a:rPr lang="fr-FR" sz="3200" i="0" dirty="0" err="1" smtClean="0">
                <a:solidFill>
                  <a:schemeClr val="tx1"/>
                </a:solidFill>
              </a:rPr>
              <a:t>Yes</a:t>
            </a:r>
            <a:endParaRPr lang="de-DE" sz="3200" i="0" dirty="0">
              <a:solidFill>
                <a:schemeClr val="tx1"/>
              </a:solidFill>
            </a:endParaRPr>
          </a:p>
          <a:p>
            <a:pPr algn="l"/>
            <a:r>
              <a:rPr lang="en-GB" sz="3200" i="0" dirty="0" smtClean="0">
                <a:solidFill>
                  <a:schemeClr val="tx1"/>
                </a:solidFill>
              </a:rPr>
              <a:t>MANSA</a:t>
            </a:r>
            <a:r>
              <a:rPr lang="en-GB" sz="3200" i="0" dirty="0">
                <a:solidFill>
                  <a:schemeClr val="tx1"/>
                </a:solidFill>
              </a:rPr>
              <a:t>	</a:t>
            </a:r>
            <a:r>
              <a:rPr lang="en-GB" sz="3200" i="0" dirty="0" smtClean="0">
                <a:solidFill>
                  <a:schemeClr val="tx1"/>
                </a:solidFill>
              </a:rPr>
              <a:t>    		Yes</a:t>
            </a:r>
            <a:endParaRPr lang="de-DE" sz="3200" i="0" dirty="0">
              <a:solidFill>
                <a:schemeClr val="tx1"/>
              </a:solidFill>
            </a:endParaRPr>
          </a:p>
          <a:p>
            <a:pPr algn="l"/>
            <a:r>
              <a:rPr lang="en-GB" sz="3200" i="0" dirty="0" smtClean="0">
                <a:solidFill>
                  <a:schemeClr val="tx1"/>
                </a:solidFill>
              </a:rPr>
              <a:t>STORI			Yes</a:t>
            </a:r>
            <a:endParaRPr lang="de-DE" sz="3200" i="0" dirty="0" smtClean="0">
              <a:solidFill>
                <a:schemeClr val="tx1"/>
              </a:solidFill>
            </a:endParaRPr>
          </a:p>
          <a:p>
            <a:pPr algn="l"/>
            <a:r>
              <a:rPr lang="en-GB" sz="3200" i="0" dirty="0" smtClean="0">
                <a:solidFill>
                  <a:schemeClr val="tx1"/>
                </a:solidFill>
              </a:rPr>
              <a:t>HoNOS</a:t>
            </a:r>
            <a:r>
              <a:rPr lang="en-GB" sz="3200" i="0" dirty="0">
                <a:solidFill>
                  <a:schemeClr val="tx1"/>
                </a:solidFill>
              </a:rPr>
              <a:t>	</a:t>
            </a:r>
            <a:r>
              <a:rPr lang="en-GB" sz="3200" i="0" dirty="0" smtClean="0">
                <a:solidFill>
                  <a:schemeClr val="tx1"/>
                </a:solidFill>
              </a:rPr>
              <a:t>					Yes</a:t>
            </a:r>
            <a:endParaRPr lang="de-DE" sz="3200" i="0" dirty="0">
              <a:solidFill>
                <a:schemeClr val="tx1"/>
              </a:solidFill>
            </a:endParaRPr>
          </a:p>
          <a:p>
            <a:pPr algn="l"/>
            <a:r>
              <a:rPr lang="en-GB" sz="3200" i="0" dirty="0" smtClean="0">
                <a:solidFill>
                  <a:schemeClr val="tx1"/>
                </a:solidFill>
              </a:rPr>
              <a:t>GAF							Yes</a:t>
            </a:r>
          </a:p>
          <a:p>
            <a:pPr algn="l"/>
            <a:r>
              <a:rPr lang="en-GB" sz="3200" i="0" dirty="0" smtClean="0">
                <a:solidFill>
                  <a:schemeClr val="tx1"/>
                </a:solidFill>
              </a:rPr>
              <a:t>TAG							Yes</a:t>
            </a:r>
            <a:endParaRPr lang="en-US" sz="3200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yellow">
  <a:themeElements>
    <a:clrScheme name="Custom 2">
      <a:dk1>
        <a:srgbClr val="969696"/>
      </a:dk1>
      <a:lt1>
        <a:srgbClr val="FFFFFF"/>
      </a:lt1>
      <a:dk2>
        <a:srgbClr val="000000"/>
      </a:dk2>
      <a:lt2>
        <a:srgbClr val="FFFFFF"/>
      </a:lt2>
      <a:accent1>
        <a:srgbClr val="FFCC00"/>
      </a:accent1>
      <a:accent2>
        <a:srgbClr val="CC3300"/>
      </a:accent2>
      <a:accent3>
        <a:srgbClr val="AAAAAA"/>
      </a:accent3>
      <a:accent4>
        <a:srgbClr val="DADADA"/>
      </a:accent4>
      <a:accent5>
        <a:srgbClr val="FFE2AA"/>
      </a:accent5>
      <a:accent6>
        <a:srgbClr val="B92D00"/>
      </a:accent6>
      <a:hlink>
        <a:srgbClr val="FFCC00"/>
      </a:hlink>
      <a:folHlink>
        <a:srgbClr val="FFFFFF"/>
      </a:folHlink>
    </a:clrScheme>
    <a:fontScheme name="Blueyellow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ueyello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yellow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yellow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yellow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yello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yello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yello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8935</TotalTime>
  <Words>987</Words>
  <Application>Microsoft Office PowerPoint</Application>
  <PresentationFormat>On-screen Show (4:3)</PresentationFormat>
  <Paragraphs>455</Paragraphs>
  <Slides>25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Blueyellow</vt:lpstr>
      <vt:lpstr>Can we do better than sharing?   Findings from a 6-country study of clinical decision-making</vt:lpstr>
      <vt:lpstr>Goals</vt:lpstr>
      <vt:lpstr>Dimensions of CDM</vt:lpstr>
      <vt:lpstr>Involvement in CDM</vt:lpstr>
      <vt:lpstr>Shared decision-making</vt:lpstr>
      <vt:lpstr>Shared decision-making in MH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Recovery processes: The CHIME framework</vt:lpstr>
      <vt:lpstr>PowerPoint Presentation</vt:lpstr>
      <vt:lpstr>PowerPoint Presentation</vt:lpstr>
    </vt:vector>
  </TitlesOfParts>
  <Company>IoP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Feedback of Outcome  to Users and Staff:   The FOCUS Study</dc:title>
  <dc:creator>spjcmcw</dc:creator>
  <cp:lastModifiedBy>perry</cp:lastModifiedBy>
  <cp:revision>793</cp:revision>
  <cp:lastPrinted>2003-11-18T11:17:05Z</cp:lastPrinted>
  <dcterms:created xsi:type="dcterms:W3CDTF">2001-09-25T13:34:04Z</dcterms:created>
  <dcterms:modified xsi:type="dcterms:W3CDTF">2014-04-21T20:38:22Z</dcterms:modified>
</cp:coreProperties>
</file>