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xml" ContentType="application/vnd.openxmlformats-officedocument.drawingml.chart+xml"/>
  <Override PartName="/ppt/notesSlides/notesSlide13.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notesSlides/notesSlide14.xml" ContentType="application/vnd.openxmlformats-officedocument.presentationml.notesSlide+xml"/>
  <Override PartName="/ppt/charts/chart4.xml" ContentType="application/vnd.openxmlformats-officedocument.drawingml.chart+xml"/>
  <Override PartName="/ppt/notesSlides/notesSlide15.xml" ContentType="application/vnd.openxmlformats-officedocument.presentationml.notesSlide+xml"/>
  <Override PartName="/ppt/charts/chart5.xml" ContentType="application/vnd.openxmlformats-officedocument.drawingml.chart+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6.xml" ContentType="application/vnd.openxmlformats-officedocument.drawingml.chart+xml"/>
  <Override PartName="/ppt/charts/chart7.xml" ContentType="application/vnd.openxmlformats-officedocument.drawingml.chart+xml"/>
  <Override PartName="/ppt/drawings/drawing1.xml" ContentType="application/vnd.openxmlformats-officedocument.drawingml.chartshapes+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0"/>
  </p:notesMasterIdLst>
  <p:handoutMasterIdLst>
    <p:handoutMasterId r:id="rId61"/>
  </p:handoutMasterIdLst>
  <p:sldIdLst>
    <p:sldId id="339" r:id="rId2"/>
    <p:sldId id="340" r:id="rId3"/>
    <p:sldId id="341" r:id="rId4"/>
    <p:sldId id="311" r:id="rId5"/>
    <p:sldId id="342" r:id="rId6"/>
    <p:sldId id="343" r:id="rId7"/>
    <p:sldId id="314" r:id="rId8"/>
    <p:sldId id="344" r:id="rId9"/>
    <p:sldId id="345" r:id="rId10"/>
    <p:sldId id="346" r:id="rId11"/>
    <p:sldId id="347" r:id="rId12"/>
    <p:sldId id="348" r:id="rId13"/>
    <p:sldId id="349" r:id="rId14"/>
    <p:sldId id="315" r:id="rId15"/>
    <p:sldId id="316" r:id="rId16"/>
    <p:sldId id="363" r:id="rId17"/>
    <p:sldId id="364" r:id="rId18"/>
    <p:sldId id="317" r:id="rId19"/>
    <p:sldId id="365" r:id="rId20"/>
    <p:sldId id="350" r:id="rId21"/>
    <p:sldId id="371" r:id="rId22"/>
    <p:sldId id="320" r:id="rId23"/>
    <p:sldId id="321" r:id="rId24"/>
    <p:sldId id="322" r:id="rId25"/>
    <p:sldId id="323" r:id="rId26"/>
    <p:sldId id="372" r:id="rId27"/>
    <p:sldId id="373" r:id="rId28"/>
    <p:sldId id="351" r:id="rId29"/>
    <p:sldId id="370" r:id="rId30"/>
    <p:sldId id="259" r:id="rId31"/>
    <p:sldId id="352" r:id="rId32"/>
    <p:sldId id="353" r:id="rId33"/>
    <p:sldId id="265" r:id="rId34"/>
    <p:sldId id="355" r:id="rId35"/>
    <p:sldId id="356" r:id="rId36"/>
    <p:sldId id="268" r:id="rId37"/>
    <p:sldId id="357" r:id="rId38"/>
    <p:sldId id="287" r:id="rId39"/>
    <p:sldId id="358" r:id="rId40"/>
    <p:sldId id="269" r:id="rId41"/>
    <p:sldId id="359" r:id="rId42"/>
    <p:sldId id="305" r:id="rId43"/>
    <p:sldId id="306" r:id="rId44"/>
    <p:sldId id="360" r:id="rId45"/>
    <p:sldId id="361" r:id="rId46"/>
    <p:sldId id="366" r:id="rId47"/>
    <p:sldId id="367" r:id="rId48"/>
    <p:sldId id="368" r:id="rId49"/>
    <p:sldId id="326" r:id="rId50"/>
    <p:sldId id="327" r:id="rId51"/>
    <p:sldId id="328" r:id="rId52"/>
    <p:sldId id="329" r:id="rId53"/>
    <p:sldId id="330" r:id="rId54"/>
    <p:sldId id="331" r:id="rId55"/>
    <p:sldId id="332" r:id="rId56"/>
    <p:sldId id="333" r:id="rId57"/>
    <p:sldId id="334" r:id="rId58"/>
    <p:sldId id="362" r:id="rId59"/>
  </p:sldIdLst>
  <p:sldSz cx="9144000" cy="6858000" type="screen4x3"/>
  <p:notesSz cx="6742113"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62" autoAdjust="0"/>
    <p:restoredTop sz="80220" autoAdjust="0"/>
  </p:normalViewPr>
  <p:slideViewPr>
    <p:cSldViewPr>
      <p:cViewPr>
        <p:scale>
          <a:sx n="50" d="100"/>
          <a:sy n="50" d="100"/>
        </p:scale>
        <p:origin x="-207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7.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Column1</c:v>
                </c:pt>
              </c:strCache>
            </c:strRef>
          </c:tx>
          <c:dLbls>
            <c:dLbl>
              <c:idx val="0"/>
              <c:layout>
                <c:manualLayout>
                  <c:x val="3.0828958880139982E-2"/>
                  <c:y val="-1.8886809282356067E-2"/>
                </c:manualLayout>
              </c:layout>
              <c:showLegendKey val="0"/>
              <c:showVal val="1"/>
              <c:showCatName val="0"/>
              <c:showSerName val="0"/>
              <c:showPercent val="0"/>
              <c:showBubbleSize val="0"/>
            </c:dLbl>
            <c:dLbl>
              <c:idx val="1"/>
              <c:layout>
                <c:manualLayout>
                  <c:x val="-2.4893251190823369E-2"/>
                  <c:y val="-4.5094491492749716E-2"/>
                </c:manualLayout>
              </c:layout>
              <c:showLegendKey val="0"/>
              <c:showVal val="1"/>
              <c:showCatName val="0"/>
              <c:showSerName val="0"/>
              <c:showPercent val="0"/>
              <c:showBubbleSize val="0"/>
            </c:dLbl>
            <c:dLbl>
              <c:idx val="2"/>
              <c:layout>
                <c:manualLayout>
                  <c:x val="7.5964809954311265E-3"/>
                  <c:y val="-3.6809845772048954E-3"/>
                </c:manualLayout>
              </c:layout>
              <c:showLegendKey val="0"/>
              <c:showVal val="1"/>
              <c:showCatName val="0"/>
              <c:showSerName val="0"/>
              <c:showPercent val="0"/>
              <c:showBubbleSize val="0"/>
            </c:dLbl>
            <c:showLegendKey val="0"/>
            <c:showVal val="1"/>
            <c:showCatName val="0"/>
            <c:showSerName val="0"/>
            <c:showPercent val="0"/>
            <c:showBubbleSize val="0"/>
            <c:showLeaderLines val="1"/>
          </c:dLbls>
          <c:cat>
            <c:strRef>
              <c:f>Sheet1!$A$2:$A$4</c:f>
              <c:strCache>
                <c:ptCount val="3"/>
                <c:pt idx="0">
                  <c:v>Secondary</c:v>
                </c:pt>
                <c:pt idx="1">
                  <c:v>Further/tertiary</c:v>
                </c:pt>
                <c:pt idx="2">
                  <c:v>Other</c:v>
                </c:pt>
              </c:strCache>
            </c:strRef>
          </c:cat>
          <c:val>
            <c:numRef>
              <c:f>Sheet1!$B$2:$B$4</c:f>
              <c:numCache>
                <c:formatCode>0.00%</c:formatCode>
                <c:ptCount val="3"/>
                <c:pt idx="0">
                  <c:v>0.33300000000000002</c:v>
                </c:pt>
                <c:pt idx="1">
                  <c:v>0.625</c:v>
                </c:pt>
                <c:pt idx="2">
                  <c:v>4.2000000000000003E-2</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71002648974433746"/>
          <c:y val="0.38317701669235915"/>
          <c:w val="0.28071425099640324"/>
          <c:h val="0.30660281579853832"/>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Column1</c:v>
                </c:pt>
              </c:strCache>
            </c:strRef>
          </c:tx>
          <c:dLbls>
            <c:dLbl>
              <c:idx val="0"/>
              <c:layout>
                <c:manualLayout>
                  <c:x val="-5.2772370467580439E-2"/>
                  <c:y val="0.18359120478890348"/>
                </c:manualLayout>
              </c:layout>
              <c:showLegendKey val="0"/>
              <c:showVal val="1"/>
              <c:showCatName val="0"/>
              <c:showSerName val="0"/>
              <c:showPercent val="0"/>
              <c:showBubbleSize val="0"/>
            </c:dLbl>
            <c:dLbl>
              <c:idx val="1"/>
              <c:layout>
                <c:manualLayout>
                  <c:x val="2.8684869252454553E-3"/>
                  <c:y val="4.1690795969830066E-2"/>
                </c:manualLayout>
              </c:layout>
              <c:showLegendKey val="0"/>
              <c:showVal val="1"/>
              <c:showCatName val="0"/>
              <c:showSerName val="0"/>
              <c:showPercent val="0"/>
              <c:showBubbleSize val="0"/>
            </c:dLbl>
            <c:dLbl>
              <c:idx val="2"/>
              <c:layout>
                <c:manualLayout>
                  <c:x val="-2.1658950617283949E-2"/>
                  <c:y val="-2.3306642144445281E-2"/>
                </c:manualLayout>
              </c:layout>
              <c:showLegendKey val="0"/>
              <c:showVal val="1"/>
              <c:showCatName val="0"/>
              <c:showSerName val="0"/>
              <c:showPercent val="0"/>
              <c:showBubbleSize val="0"/>
            </c:dLbl>
            <c:dLbl>
              <c:idx val="3"/>
              <c:layout>
                <c:manualLayout>
                  <c:x val="-5.4423665791776031E-3"/>
                  <c:y val="-2.6636541217857947E-2"/>
                </c:manualLayout>
              </c:layout>
              <c:showLegendKey val="0"/>
              <c:showVal val="1"/>
              <c:showCatName val="0"/>
              <c:showSerName val="0"/>
              <c:showPercent val="0"/>
              <c:showBubbleSize val="0"/>
            </c:dLbl>
            <c:dLbl>
              <c:idx val="4"/>
              <c:layout>
                <c:manualLayout>
                  <c:x val="4.2986840186643338E-2"/>
                  <c:y val="-1.1479545899955436E-2"/>
                </c:manualLayout>
              </c:layout>
              <c:showLegendKey val="0"/>
              <c:showVal val="1"/>
              <c:showCatName val="0"/>
              <c:showSerName val="0"/>
              <c:showPercent val="0"/>
              <c:showBubbleSize val="0"/>
            </c:dLbl>
            <c:showLegendKey val="0"/>
            <c:showVal val="1"/>
            <c:showCatName val="0"/>
            <c:showSerName val="0"/>
            <c:showPercent val="0"/>
            <c:showBubbleSize val="0"/>
            <c:showLeaderLines val="1"/>
          </c:dLbls>
          <c:cat>
            <c:strRef>
              <c:f>Sheet1!$A$2:$A$6</c:f>
              <c:strCache>
                <c:ptCount val="5"/>
                <c:pt idx="0">
                  <c:v>Unemployed</c:v>
                </c:pt>
                <c:pt idx="1">
                  <c:v>Voluntary employment</c:v>
                </c:pt>
                <c:pt idx="2">
                  <c:v>Retired</c:v>
                </c:pt>
                <c:pt idx="3">
                  <c:v>Student</c:v>
                </c:pt>
                <c:pt idx="4">
                  <c:v>Paid/self employment</c:v>
                </c:pt>
              </c:strCache>
            </c:strRef>
          </c:cat>
          <c:val>
            <c:numRef>
              <c:f>Sheet1!$B$2:$B$6</c:f>
              <c:numCache>
                <c:formatCode>0.00%</c:formatCode>
                <c:ptCount val="5"/>
                <c:pt idx="0">
                  <c:v>0.64600000000000002</c:v>
                </c:pt>
                <c:pt idx="1">
                  <c:v>0.16700000000000001</c:v>
                </c:pt>
                <c:pt idx="2">
                  <c:v>0.125</c:v>
                </c:pt>
                <c:pt idx="3">
                  <c:v>6.3E-2</c:v>
                </c:pt>
                <c:pt idx="4">
                  <c:v>8.3000000000000004E-2</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64808970059298132"/>
          <c:y val="0.30529502782059864"/>
          <c:w val="0.34265104014775932"/>
          <c:h val="0.48200902216832087"/>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Column1</c:v>
                </c:pt>
              </c:strCache>
            </c:strRef>
          </c:tx>
          <c:invertIfNegative val="0"/>
          <c:cat>
            <c:strRef>
              <c:f>Sheet1!$A$2:$A$8</c:f>
              <c:strCache>
                <c:ptCount val="7"/>
                <c:pt idx="0">
                  <c:v>31+ years</c:v>
                </c:pt>
                <c:pt idx="1">
                  <c:v>26 - 30 years</c:v>
                </c:pt>
                <c:pt idx="2">
                  <c:v>21 - 25 years</c:v>
                </c:pt>
                <c:pt idx="3">
                  <c:v>16 - 20 years</c:v>
                </c:pt>
                <c:pt idx="4">
                  <c:v>11 - 15 years</c:v>
                </c:pt>
                <c:pt idx="5">
                  <c:v>6 - 10 years</c:v>
                </c:pt>
                <c:pt idx="6">
                  <c:v>0 - 5 years</c:v>
                </c:pt>
              </c:strCache>
            </c:strRef>
          </c:cat>
          <c:val>
            <c:numRef>
              <c:f>Sheet1!$B$2:$B$8</c:f>
              <c:numCache>
                <c:formatCode>General</c:formatCode>
                <c:ptCount val="7"/>
                <c:pt idx="0">
                  <c:v>5</c:v>
                </c:pt>
                <c:pt idx="1">
                  <c:v>4</c:v>
                </c:pt>
                <c:pt idx="2">
                  <c:v>5</c:v>
                </c:pt>
                <c:pt idx="3">
                  <c:v>9</c:v>
                </c:pt>
                <c:pt idx="4">
                  <c:v>12</c:v>
                </c:pt>
                <c:pt idx="5">
                  <c:v>9</c:v>
                </c:pt>
                <c:pt idx="6">
                  <c:v>4</c:v>
                </c:pt>
              </c:numCache>
            </c:numRef>
          </c:val>
        </c:ser>
        <c:dLbls>
          <c:showLegendKey val="0"/>
          <c:showVal val="0"/>
          <c:showCatName val="0"/>
          <c:showSerName val="0"/>
          <c:showPercent val="0"/>
          <c:showBubbleSize val="0"/>
        </c:dLbls>
        <c:gapWidth val="150"/>
        <c:axId val="191721472"/>
        <c:axId val="191723008"/>
      </c:barChart>
      <c:catAx>
        <c:axId val="191721472"/>
        <c:scaling>
          <c:orientation val="minMax"/>
        </c:scaling>
        <c:delete val="0"/>
        <c:axPos val="l"/>
        <c:majorTickMark val="out"/>
        <c:minorTickMark val="none"/>
        <c:tickLblPos val="nextTo"/>
        <c:crossAx val="191723008"/>
        <c:crosses val="autoZero"/>
        <c:auto val="1"/>
        <c:lblAlgn val="ctr"/>
        <c:lblOffset val="100"/>
        <c:noMultiLvlLbl val="0"/>
      </c:catAx>
      <c:valAx>
        <c:axId val="191723008"/>
        <c:scaling>
          <c:orientation val="minMax"/>
        </c:scaling>
        <c:delete val="0"/>
        <c:axPos val="b"/>
        <c:majorGridlines/>
        <c:numFmt formatCode="General" sourceLinked="1"/>
        <c:majorTickMark val="out"/>
        <c:minorTickMark val="none"/>
        <c:tickLblPos val="nextTo"/>
        <c:crossAx val="19172147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Column1</c:v>
                </c:pt>
              </c:strCache>
            </c:strRef>
          </c:tx>
          <c:invertIfNegative val="0"/>
          <c:dLbls>
            <c:showLegendKey val="0"/>
            <c:showVal val="1"/>
            <c:showCatName val="0"/>
            <c:showSerName val="0"/>
            <c:showPercent val="0"/>
            <c:showBubbleSize val="0"/>
            <c:showLeaderLines val="0"/>
          </c:dLbls>
          <c:cat>
            <c:strRef>
              <c:f>Sheet1!$A$2:$A$4</c:f>
              <c:strCache>
                <c:ptCount val="3"/>
                <c:pt idx="0">
                  <c:v>Antipsychotics</c:v>
                </c:pt>
                <c:pt idx="1">
                  <c:v>Antidepressants</c:v>
                </c:pt>
                <c:pt idx="2">
                  <c:v>Mood stabilisers</c:v>
                </c:pt>
              </c:strCache>
            </c:strRef>
          </c:cat>
          <c:val>
            <c:numRef>
              <c:f>Sheet1!$B$2:$B$4</c:f>
              <c:numCache>
                <c:formatCode>General</c:formatCode>
                <c:ptCount val="3"/>
                <c:pt idx="0">
                  <c:v>32</c:v>
                </c:pt>
                <c:pt idx="1">
                  <c:v>21</c:v>
                </c:pt>
                <c:pt idx="2">
                  <c:v>20</c:v>
                </c:pt>
              </c:numCache>
            </c:numRef>
          </c:val>
        </c:ser>
        <c:dLbls>
          <c:showLegendKey val="0"/>
          <c:showVal val="0"/>
          <c:showCatName val="0"/>
          <c:showSerName val="0"/>
          <c:showPercent val="0"/>
          <c:showBubbleSize val="0"/>
        </c:dLbls>
        <c:gapWidth val="150"/>
        <c:axId val="191757696"/>
        <c:axId val="191756160"/>
      </c:barChart>
      <c:valAx>
        <c:axId val="191756160"/>
        <c:scaling>
          <c:orientation val="minMax"/>
        </c:scaling>
        <c:delete val="0"/>
        <c:axPos val="b"/>
        <c:majorGridlines/>
        <c:numFmt formatCode="General" sourceLinked="1"/>
        <c:majorTickMark val="out"/>
        <c:minorTickMark val="none"/>
        <c:tickLblPos val="nextTo"/>
        <c:crossAx val="191757696"/>
        <c:crosses val="autoZero"/>
        <c:crossBetween val="between"/>
      </c:valAx>
      <c:catAx>
        <c:axId val="191757696"/>
        <c:scaling>
          <c:orientation val="minMax"/>
        </c:scaling>
        <c:delete val="0"/>
        <c:axPos val="l"/>
        <c:majorTickMark val="out"/>
        <c:minorTickMark val="none"/>
        <c:tickLblPos val="nextTo"/>
        <c:crossAx val="191756160"/>
        <c:crosses val="autoZero"/>
        <c:auto val="1"/>
        <c:lblAlgn val="ctr"/>
        <c:lblOffset val="100"/>
        <c:noMultiLvlLbl val="0"/>
      </c:catAx>
    </c:plotArea>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Column1</c:v>
                </c:pt>
              </c:strCache>
            </c:strRef>
          </c:tx>
          <c:invertIfNegative val="0"/>
          <c:dLbls>
            <c:showLegendKey val="0"/>
            <c:showVal val="1"/>
            <c:showCatName val="0"/>
            <c:showSerName val="0"/>
            <c:showPercent val="0"/>
            <c:showBubbleSize val="0"/>
            <c:showLeaderLines val="0"/>
          </c:dLbls>
          <c:cat>
            <c:strRef>
              <c:f>Sheet1!$A$2:$A$6</c:f>
              <c:strCache>
                <c:ptCount val="5"/>
                <c:pt idx="0">
                  <c:v>5+</c:v>
                </c:pt>
                <c:pt idx="1">
                  <c:v>4</c:v>
                </c:pt>
                <c:pt idx="2">
                  <c:v>3</c:v>
                </c:pt>
                <c:pt idx="3">
                  <c:v>2</c:v>
                </c:pt>
                <c:pt idx="4">
                  <c:v>1</c:v>
                </c:pt>
              </c:strCache>
            </c:strRef>
          </c:cat>
          <c:val>
            <c:numRef>
              <c:f>Sheet1!$B$2:$B$6</c:f>
              <c:numCache>
                <c:formatCode>General</c:formatCode>
                <c:ptCount val="5"/>
                <c:pt idx="0">
                  <c:v>20</c:v>
                </c:pt>
                <c:pt idx="1">
                  <c:v>5</c:v>
                </c:pt>
                <c:pt idx="2">
                  <c:v>9</c:v>
                </c:pt>
                <c:pt idx="3">
                  <c:v>7</c:v>
                </c:pt>
                <c:pt idx="4">
                  <c:v>7</c:v>
                </c:pt>
              </c:numCache>
            </c:numRef>
          </c:val>
        </c:ser>
        <c:dLbls>
          <c:showLegendKey val="0"/>
          <c:showVal val="0"/>
          <c:showCatName val="0"/>
          <c:showSerName val="0"/>
          <c:showPercent val="0"/>
          <c:showBubbleSize val="0"/>
        </c:dLbls>
        <c:gapWidth val="150"/>
        <c:axId val="157992064"/>
        <c:axId val="157993600"/>
      </c:barChart>
      <c:catAx>
        <c:axId val="157992064"/>
        <c:scaling>
          <c:orientation val="minMax"/>
        </c:scaling>
        <c:delete val="0"/>
        <c:axPos val="l"/>
        <c:numFmt formatCode="General" sourceLinked="1"/>
        <c:majorTickMark val="out"/>
        <c:minorTickMark val="none"/>
        <c:tickLblPos val="nextTo"/>
        <c:crossAx val="157993600"/>
        <c:crosses val="autoZero"/>
        <c:auto val="1"/>
        <c:lblAlgn val="ctr"/>
        <c:lblOffset val="100"/>
        <c:noMultiLvlLbl val="0"/>
      </c:catAx>
      <c:valAx>
        <c:axId val="157993600"/>
        <c:scaling>
          <c:orientation val="minMax"/>
        </c:scaling>
        <c:delete val="0"/>
        <c:axPos val="b"/>
        <c:majorGridlines/>
        <c:numFmt formatCode="General" sourceLinked="1"/>
        <c:majorTickMark val="out"/>
        <c:minorTickMark val="none"/>
        <c:tickLblPos val="nextTo"/>
        <c:crossAx val="15799206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Pre-prog</c:v>
                </c:pt>
              </c:strCache>
            </c:strRef>
          </c:tx>
          <c:invertIfNegative val="0"/>
          <c:cat>
            <c:strRef>
              <c:f>Sheet1!$A$2:$A$6</c:f>
              <c:strCache>
                <c:ptCount val="5"/>
                <c:pt idx="0">
                  <c:v>I make the decision</c:v>
                </c:pt>
                <c:pt idx="1">
                  <c:v>I make the decision after considering the doctor's opinion</c:v>
                </c:pt>
                <c:pt idx="2">
                  <c:v>The doctor and I make the decision together</c:v>
                </c:pt>
                <c:pt idx="3">
                  <c:v>The doctor makes the decision after seriously considering my opinion</c:v>
                </c:pt>
                <c:pt idx="4">
                  <c:v>The doctor makes the decision</c:v>
                </c:pt>
              </c:strCache>
            </c:strRef>
          </c:cat>
          <c:val>
            <c:numRef>
              <c:f>Sheet1!$B$2:$B$6</c:f>
              <c:numCache>
                <c:formatCode>General</c:formatCode>
                <c:ptCount val="5"/>
                <c:pt idx="0">
                  <c:v>0</c:v>
                </c:pt>
                <c:pt idx="1">
                  <c:v>1</c:v>
                </c:pt>
                <c:pt idx="2">
                  <c:v>10</c:v>
                </c:pt>
                <c:pt idx="3">
                  <c:v>7</c:v>
                </c:pt>
                <c:pt idx="4">
                  <c:v>9</c:v>
                </c:pt>
              </c:numCache>
            </c:numRef>
          </c:val>
        </c:ser>
        <c:ser>
          <c:idx val="1"/>
          <c:order val="1"/>
          <c:tx>
            <c:strRef>
              <c:f>Sheet1!$C$1</c:f>
              <c:strCache>
                <c:ptCount val="1"/>
                <c:pt idx="0">
                  <c:v>12 month</c:v>
                </c:pt>
              </c:strCache>
            </c:strRef>
          </c:tx>
          <c:invertIfNegative val="0"/>
          <c:cat>
            <c:strRef>
              <c:f>Sheet1!$A$2:$A$6</c:f>
              <c:strCache>
                <c:ptCount val="5"/>
                <c:pt idx="0">
                  <c:v>I make the decision</c:v>
                </c:pt>
                <c:pt idx="1">
                  <c:v>I make the decision after considering the doctor's opinion</c:v>
                </c:pt>
                <c:pt idx="2">
                  <c:v>The doctor and I make the decision together</c:v>
                </c:pt>
                <c:pt idx="3">
                  <c:v>The doctor makes the decision after seriously considering my opinion</c:v>
                </c:pt>
                <c:pt idx="4">
                  <c:v>The doctor makes the decision</c:v>
                </c:pt>
              </c:strCache>
            </c:strRef>
          </c:cat>
          <c:val>
            <c:numRef>
              <c:f>Sheet1!$C$2:$C$6</c:f>
              <c:numCache>
                <c:formatCode>General</c:formatCode>
                <c:ptCount val="5"/>
                <c:pt idx="0">
                  <c:v>2</c:v>
                </c:pt>
                <c:pt idx="1">
                  <c:v>2</c:v>
                </c:pt>
                <c:pt idx="2">
                  <c:v>10</c:v>
                </c:pt>
                <c:pt idx="3">
                  <c:v>11</c:v>
                </c:pt>
                <c:pt idx="4">
                  <c:v>2</c:v>
                </c:pt>
              </c:numCache>
            </c:numRef>
          </c:val>
        </c:ser>
        <c:dLbls>
          <c:showLegendKey val="0"/>
          <c:showVal val="0"/>
          <c:showCatName val="0"/>
          <c:showSerName val="0"/>
          <c:showPercent val="0"/>
          <c:showBubbleSize val="0"/>
        </c:dLbls>
        <c:gapWidth val="150"/>
        <c:axId val="169269888"/>
        <c:axId val="169271680"/>
      </c:barChart>
      <c:catAx>
        <c:axId val="169269888"/>
        <c:scaling>
          <c:orientation val="minMax"/>
        </c:scaling>
        <c:delete val="0"/>
        <c:axPos val="b"/>
        <c:majorTickMark val="out"/>
        <c:minorTickMark val="none"/>
        <c:tickLblPos val="nextTo"/>
        <c:crossAx val="169271680"/>
        <c:crosses val="autoZero"/>
        <c:auto val="1"/>
        <c:lblAlgn val="ctr"/>
        <c:lblOffset val="100"/>
        <c:noMultiLvlLbl val="0"/>
      </c:catAx>
      <c:valAx>
        <c:axId val="169271680"/>
        <c:scaling>
          <c:orientation val="minMax"/>
        </c:scaling>
        <c:delete val="0"/>
        <c:axPos val="l"/>
        <c:majorGridlines/>
        <c:numFmt formatCode="General" sourceLinked="1"/>
        <c:majorTickMark val="out"/>
        <c:minorTickMark val="none"/>
        <c:tickLblPos val="nextTo"/>
        <c:crossAx val="169269888"/>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Pre-prog</c:v>
                </c:pt>
              </c:strCache>
            </c:strRef>
          </c:tx>
          <c:invertIfNegative val="0"/>
          <c:cat>
            <c:strRef>
              <c:f>Sheet1!$A$2:$A$6</c:f>
              <c:strCache>
                <c:ptCount val="5"/>
                <c:pt idx="0">
                  <c:v>I make the decision</c:v>
                </c:pt>
                <c:pt idx="1">
                  <c:v>I make the decision after considering the doctor's opinion</c:v>
                </c:pt>
                <c:pt idx="2">
                  <c:v>The doctor and I make the decision together</c:v>
                </c:pt>
                <c:pt idx="3">
                  <c:v>The doctor makes the decision after seriously considering my opinion</c:v>
                </c:pt>
                <c:pt idx="4">
                  <c:v>The doctor makes the decision</c:v>
                </c:pt>
              </c:strCache>
            </c:strRef>
          </c:cat>
          <c:val>
            <c:numRef>
              <c:f>Sheet1!$B$2:$B$6</c:f>
              <c:numCache>
                <c:formatCode>General</c:formatCode>
                <c:ptCount val="5"/>
                <c:pt idx="0">
                  <c:v>0</c:v>
                </c:pt>
                <c:pt idx="1">
                  <c:v>5</c:v>
                </c:pt>
                <c:pt idx="2">
                  <c:v>18</c:v>
                </c:pt>
                <c:pt idx="3">
                  <c:v>4</c:v>
                </c:pt>
                <c:pt idx="4">
                  <c:v>0</c:v>
                </c:pt>
              </c:numCache>
            </c:numRef>
          </c:val>
        </c:ser>
        <c:ser>
          <c:idx val="1"/>
          <c:order val="1"/>
          <c:tx>
            <c:strRef>
              <c:f>Sheet1!$C$1</c:f>
              <c:strCache>
                <c:ptCount val="1"/>
                <c:pt idx="0">
                  <c:v>12 month</c:v>
                </c:pt>
              </c:strCache>
            </c:strRef>
          </c:tx>
          <c:invertIfNegative val="0"/>
          <c:cat>
            <c:strRef>
              <c:f>Sheet1!$A$2:$A$6</c:f>
              <c:strCache>
                <c:ptCount val="5"/>
                <c:pt idx="0">
                  <c:v>I make the decision</c:v>
                </c:pt>
                <c:pt idx="1">
                  <c:v>I make the decision after considering the doctor's opinion</c:v>
                </c:pt>
                <c:pt idx="2">
                  <c:v>The doctor and I make the decision together</c:v>
                </c:pt>
                <c:pt idx="3">
                  <c:v>The doctor makes the decision after seriously considering my opinion</c:v>
                </c:pt>
                <c:pt idx="4">
                  <c:v>The doctor makes the decision</c:v>
                </c:pt>
              </c:strCache>
            </c:strRef>
          </c:cat>
          <c:val>
            <c:numRef>
              <c:f>Sheet1!$C$2:$C$6</c:f>
              <c:numCache>
                <c:formatCode>General</c:formatCode>
                <c:ptCount val="5"/>
                <c:pt idx="0">
                  <c:v>3</c:v>
                </c:pt>
                <c:pt idx="1">
                  <c:v>2</c:v>
                </c:pt>
                <c:pt idx="2">
                  <c:v>15</c:v>
                </c:pt>
                <c:pt idx="3">
                  <c:v>7</c:v>
                </c:pt>
                <c:pt idx="4">
                  <c:v>0</c:v>
                </c:pt>
              </c:numCache>
            </c:numRef>
          </c:val>
        </c:ser>
        <c:dLbls>
          <c:showLegendKey val="0"/>
          <c:showVal val="0"/>
          <c:showCatName val="0"/>
          <c:showSerName val="0"/>
          <c:showPercent val="0"/>
          <c:showBubbleSize val="0"/>
        </c:dLbls>
        <c:gapWidth val="150"/>
        <c:axId val="169333120"/>
        <c:axId val="169334656"/>
      </c:barChart>
      <c:catAx>
        <c:axId val="169333120"/>
        <c:scaling>
          <c:orientation val="minMax"/>
        </c:scaling>
        <c:delete val="0"/>
        <c:axPos val="b"/>
        <c:majorTickMark val="out"/>
        <c:minorTickMark val="none"/>
        <c:tickLblPos val="nextTo"/>
        <c:crossAx val="169334656"/>
        <c:crosses val="autoZero"/>
        <c:auto val="1"/>
        <c:lblAlgn val="ctr"/>
        <c:lblOffset val="100"/>
        <c:noMultiLvlLbl val="0"/>
      </c:catAx>
      <c:valAx>
        <c:axId val="169334656"/>
        <c:scaling>
          <c:orientation val="minMax"/>
        </c:scaling>
        <c:delete val="0"/>
        <c:axPos val="l"/>
        <c:majorGridlines/>
        <c:numFmt formatCode="General" sourceLinked="1"/>
        <c:majorTickMark val="out"/>
        <c:minorTickMark val="none"/>
        <c:tickLblPos val="nextTo"/>
        <c:crossAx val="169333120"/>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0.65874</cdr:x>
      <cdr:y>0.77959</cdr:y>
    </cdr:from>
    <cdr:to>
      <cdr:x>1</cdr:x>
      <cdr:y>0.97051</cdr:y>
    </cdr:to>
    <cdr:sp macro="" textlink="">
      <cdr:nvSpPr>
        <cdr:cNvPr id="2" name="TextBox 1"/>
        <cdr:cNvSpPr txBox="1"/>
      </cdr:nvSpPr>
      <cdr:spPr>
        <a:xfrm xmlns:a="http://schemas.openxmlformats.org/drawingml/2006/main">
          <a:off x="6228184" y="3528392"/>
          <a:ext cx="2592288" cy="86409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GB"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21582" cy="493633"/>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18971" y="1"/>
            <a:ext cx="2921582" cy="493633"/>
          </a:xfrm>
          <a:prstGeom prst="rect">
            <a:avLst/>
          </a:prstGeom>
        </p:spPr>
        <p:txBody>
          <a:bodyPr vert="horz" lIns="91440" tIns="45720" rIns="91440" bIns="45720" rtlCol="0"/>
          <a:lstStyle>
            <a:lvl1pPr algn="r">
              <a:defRPr sz="1200"/>
            </a:lvl1pPr>
          </a:lstStyle>
          <a:p>
            <a:fld id="{93A08246-8A75-47F3-8EFD-90DBAF1CE327}" type="datetimeFigureOut">
              <a:rPr lang="en-GB" smtClean="0"/>
              <a:t>21/04/2014</a:t>
            </a:fld>
            <a:endParaRPr lang="en-GB" dirty="0"/>
          </a:p>
        </p:txBody>
      </p:sp>
      <p:sp>
        <p:nvSpPr>
          <p:cNvPr id="4" name="Footer Placeholder 3"/>
          <p:cNvSpPr>
            <a:spLocks noGrp="1"/>
          </p:cNvSpPr>
          <p:nvPr>
            <p:ph type="ftr" sz="quarter" idx="2"/>
          </p:nvPr>
        </p:nvSpPr>
        <p:spPr>
          <a:xfrm>
            <a:off x="0" y="9377317"/>
            <a:ext cx="2921582" cy="493633"/>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18971" y="9377317"/>
            <a:ext cx="2921582" cy="493633"/>
          </a:xfrm>
          <a:prstGeom prst="rect">
            <a:avLst/>
          </a:prstGeom>
        </p:spPr>
        <p:txBody>
          <a:bodyPr vert="horz" lIns="91440" tIns="45720" rIns="91440" bIns="45720" rtlCol="0" anchor="b"/>
          <a:lstStyle>
            <a:lvl1pPr algn="r">
              <a:defRPr sz="1200"/>
            </a:lvl1pPr>
          </a:lstStyle>
          <a:p>
            <a:fld id="{7B85D3AB-B783-45BB-A1F1-F362A66B176B}" type="slidenum">
              <a:rPr lang="en-GB" smtClean="0"/>
              <a:t>‹#›</a:t>
            </a:fld>
            <a:endParaRPr lang="en-GB" dirty="0"/>
          </a:p>
        </p:txBody>
      </p:sp>
    </p:spTree>
    <p:extLst>
      <p:ext uri="{BB962C8B-B14F-4D97-AF65-F5344CB8AC3E}">
        <p14:creationId xmlns:p14="http://schemas.microsoft.com/office/powerpoint/2010/main" val="5202533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21582" cy="493633"/>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18971" y="1"/>
            <a:ext cx="2921582" cy="493633"/>
          </a:xfrm>
          <a:prstGeom prst="rect">
            <a:avLst/>
          </a:prstGeom>
        </p:spPr>
        <p:txBody>
          <a:bodyPr vert="horz" lIns="91440" tIns="45720" rIns="91440" bIns="45720" rtlCol="0"/>
          <a:lstStyle>
            <a:lvl1pPr algn="r">
              <a:defRPr sz="1200"/>
            </a:lvl1pPr>
          </a:lstStyle>
          <a:p>
            <a:fld id="{0DC0891F-248E-4221-A986-0DB272579300}" type="datetimeFigureOut">
              <a:rPr lang="en-GB" smtClean="0"/>
              <a:t>21/04/2014</a:t>
            </a:fld>
            <a:endParaRPr lang="en-GB" dirty="0"/>
          </a:p>
        </p:txBody>
      </p:sp>
      <p:sp>
        <p:nvSpPr>
          <p:cNvPr id="4" name="Slide Image Placeholder 3"/>
          <p:cNvSpPr>
            <a:spLocks noGrp="1" noRot="1" noChangeAspect="1"/>
          </p:cNvSpPr>
          <p:nvPr>
            <p:ph type="sldImg" idx="2"/>
          </p:nvPr>
        </p:nvSpPr>
        <p:spPr>
          <a:xfrm>
            <a:off x="901700" y="739775"/>
            <a:ext cx="4938713" cy="3703638"/>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4212" y="4689515"/>
            <a:ext cx="5393690" cy="444269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377317"/>
            <a:ext cx="2921582" cy="493633"/>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18971" y="9377317"/>
            <a:ext cx="2921582" cy="493633"/>
          </a:xfrm>
          <a:prstGeom prst="rect">
            <a:avLst/>
          </a:prstGeom>
        </p:spPr>
        <p:txBody>
          <a:bodyPr vert="horz" lIns="91440" tIns="45720" rIns="91440" bIns="45720" rtlCol="0" anchor="b"/>
          <a:lstStyle>
            <a:lvl1pPr algn="r">
              <a:defRPr sz="1200"/>
            </a:lvl1pPr>
          </a:lstStyle>
          <a:p>
            <a:fld id="{DC7ACE8D-EEE4-4608-8B04-2495D9B4B8BF}" type="slidenum">
              <a:rPr lang="en-GB" smtClean="0"/>
              <a:t>‹#›</a:t>
            </a:fld>
            <a:endParaRPr lang="en-GB" dirty="0"/>
          </a:p>
        </p:txBody>
      </p:sp>
    </p:spTree>
    <p:extLst>
      <p:ext uri="{BB962C8B-B14F-4D97-AF65-F5344CB8AC3E}">
        <p14:creationId xmlns:p14="http://schemas.microsoft.com/office/powerpoint/2010/main" val="40379922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Phase 1: wanted to ensure that what we did was BOTH grounded in relevant literature on what has already been done and shown to work in other work, AND sensitive to the local context and the needs of local stakeholders</a:t>
            </a:r>
          </a:p>
        </p:txBody>
      </p:sp>
      <p:sp>
        <p:nvSpPr>
          <p:cNvPr id="4" name="Slide Number Placeholder 3"/>
          <p:cNvSpPr>
            <a:spLocks noGrp="1"/>
          </p:cNvSpPr>
          <p:nvPr>
            <p:ph type="sldNum" sz="quarter" idx="10"/>
          </p:nvPr>
        </p:nvSpPr>
        <p:spPr/>
        <p:txBody>
          <a:bodyPr/>
          <a:lstStyle/>
          <a:p>
            <a:fld id="{DC7ACE8D-EEE4-4608-8B04-2495D9B4B8BF}" type="slidenum">
              <a:rPr lang="en-GB" smtClean="0"/>
              <a:t>3</a:t>
            </a:fld>
            <a:endParaRPr lang="en-GB" dirty="0"/>
          </a:p>
        </p:txBody>
      </p:sp>
    </p:spTree>
    <p:extLst>
      <p:ext uri="{BB962C8B-B14F-4D97-AF65-F5344CB8AC3E}">
        <p14:creationId xmlns:p14="http://schemas.microsoft.com/office/powerpoint/2010/main" val="164242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p:txBody>
      </p:sp>
      <p:sp>
        <p:nvSpPr>
          <p:cNvPr id="4" name="Slide Number Placeholder 3"/>
          <p:cNvSpPr>
            <a:spLocks noGrp="1"/>
          </p:cNvSpPr>
          <p:nvPr>
            <p:ph type="sldNum" sz="quarter" idx="10"/>
          </p:nvPr>
        </p:nvSpPr>
        <p:spPr/>
        <p:txBody>
          <a:bodyPr/>
          <a:lstStyle/>
          <a:p>
            <a:fld id="{DC7ACE8D-EEE4-4608-8B04-2495D9B4B8BF}" type="slidenum">
              <a:rPr lang="en-GB" smtClean="0"/>
              <a:t>12</a:t>
            </a:fld>
            <a:endParaRPr lang="en-GB" dirty="0"/>
          </a:p>
        </p:txBody>
      </p:sp>
    </p:spTree>
    <p:extLst>
      <p:ext uri="{BB962C8B-B14F-4D97-AF65-F5344CB8AC3E}">
        <p14:creationId xmlns:p14="http://schemas.microsoft.com/office/powerpoint/2010/main" val="164242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Discuss breakdown of posts – majority CPN but also includes</a:t>
            </a:r>
            <a:r>
              <a:rPr lang="en-US" baseline="0" dirty="0" smtClean="0"/>
              <a:t> STR workers, OTs, social workers, peer support workers</a:t>
            </a:r>
          </a:p>
          <a:p>
            <a:r>
              <a:rPr lang="en-US" baseline="0" dirty="0" smtClean="0"/>
              <a:t>Psychiatrist length in post – huge variations from a few months to 11 years</a:t>
            </a:r>
          </a:p>
          <a:p>
            <a:r>
              <a:rPr lang="en-US" baseline="0" dirty="0" smtClean="0"/>
              <a:t>Care coordinator length in post varied between a few months and 20 years</a:t>
            </a:r>
            <a:endParaRPr lang="en-US" dirty="0"/>
          </a:p>
        </p:txBody>
      </p:sp>
      <p:sp>
        <p:nvSpPr>
          <p:cNvPr id="4" name="Slide Number Placeholder 3"/>
          <p:cNvSpPr>
            <a:spLocks noGrp="1"/>
          </p:cNvSpPr>
          <p:nvPr>
            <p:ph type="sldNum" sz="quarter" idx="10"/>
          </p:nvPr>
        </p:nvSpPr>
        <p:spPr/>
        <p:txBody>
          <a:bodyPr/>
          <a:lstStyle/>
          <a:p>
            <a:fld id="{DC7ACE8D-EEE4-4608-8B04-2495D9B4B8BF}" type="slidenum">
              <a:rPr lang="en-GB" smtClean="0"/>
              <a:t>14</a:t>
            </a:fld>
            <a:endParaRPr lang="en-GB" dirty="0"/>
          </a:p>
        </p:txBody>
      </p:sp>
    </p:spTree>
    <p:extLst>
      <p:ext uri="{BB962C8B-B14F-4D97-AF65-F5344CB8AC3E}">
        <p14:creationId xmlns:p14="http://schemas.microsoft.com/office/powerpoint/2010/main" val="6526448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DC7ACE8D-EEE4-4608-8B04-2495D9B4B8BF}" type="slidenum">
              <a:rPr lang="en-GB" smtClean="0"/>
              <a:t>15</a:t>
            </a:fld>
            <a:endParaRPr lang="en-GB" dirty="0"/>
          </a:p>
        </p:txBody>
      </p:sp>
    </p:spTree>
    <p:extLst>
      <p:ext uri="{BB962C8B-B14F-4D97-AF65-F5344CB8AC3E}">
        <p14:creationId xmlns:p14="http://schemas.microsoft.com/office/powerpoint/2010/main" val="27503161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dirty="0" smtClean="0"/>
              <a:t>81.3% of service users reported that their main income came from state benefits/retirement pension</a:t>
            </a:r>
            <a:endParaRPr lang="en-GB" dirty="0" smtClean="0"/>
          </a:p>
          <a:p>
            <a:r>
              <a:rPr lang="en-US" dirty="0" smtClean="0"/>
              <a:t>Unemployment was long term (52 weeks) in all but 2 cases, where this information was given</a:t>
            </a:r>
          </a:p>
        </p:txBody>
      </p:sp>
      <p:sp>
        <p:nvSpPr>
          <p:cNvPr id="4" name="Slide Number Placeholder 3"/>
          <p:cNvSpPr>
            <a:spLocks noGrp="1"/>
          </p:cNvSpPr>
          <p:nvPr>
            <p:ph type="sldNum" sz="quarter" idx="10"/>
          </p:nvPr>
        </p:nvSpPr>
        <p:spPr/>
        <p:txBody>
          <a:bodyPr/>
          <a:lstStyle/>
          <a:p>
            <a:fld id="{DC7ACE8D-EEE4-4608-8B04-2495D9B4B8BF}" type="slidenum">
              <a:rPr lang="en-GB" smtClean="0"/>
              <a:t>17</a:t>
            </a:fld>
            <a:endParaRPr lang="en-GB" dirty="0"/>
          </a:p>
        </p:txBody>
      </p:sp>
    </p:spTree>
    <p:extLst>
      <p:ext uri="{BB962C8B-B14F-4D97-AF65-F5344CB8AC3E}">
        <p14:creationId xmlns:p14="http://schemas.microsoft.com/office/powerpoint/2010/main" val="27843334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High proportion using all three types or multiple medications within each category</a:t>
            </a:r>
            <a:endParaRPr lang="en-GB" dirty="0"/>
          </a:p>
        </p:txBody>
      </p:sp>
      <p:sp>
        <p:nvSpPr>
          <p:cNvPr id="4" name="Slide Number Placeholder 3"/>
          <p:cNvSpPr>
            <a:spLocks noGrp="1"/>
          </p:cNvSpPr>
          <p:nvPr>
            <p:ph type="sldNum" sz="quarter" idx="10"/>
          </p:nvPr>
        </p:nvSpPr>
        <p:spPr/>
        <p:txBody>
          <a:bodyPr/>
          <a:lstStyle/>
          <a:p>
            <a:fld id="{DC7ACE8D-EEE4-4608-8B04-2495D9B4B8BF}" type="slidenum">
              <a:rPr lang="en-GB" smtClean="0"/>
              <a:t>20</a:t>
            </a:fld>
            <a:endParaRPr lang="en-GB" dirty="0"/>
          </a:p>
        </p:txBody>
      </p:sp>
    </p:spTree>
    <p:extLst>
      <p:ext uri="{BB962C8B-B14F-4D97-AF65-F5344CB8AC3E}">
        <p14:creationId xmlns:p14="http://schemas.microsoft.com/office/powerpoint/2010/main" val="18211054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Polypharmacy</a:t>
            </a:r>
          </a:p>
          <a:p>
            <a:r>
              <a:rPr lang="en-GB" dirty="0" smtClean="0"/>
              <a:t>Includes medication to combat side effects of psychiatric</a:t>
            </a:r>
            <a:r>
              <a:rPr lang="en-GB" baseline="0" dirty="0" smtClean="0"/>
              <a:t> drugs (weight, sleep etc.)</a:t>
            </a:r>
            <a:endParaRPr lang="en-GB" dirty="0" smtClean="0"/>
          </a:p>
          <a:p>
            <a:r>
              <a:rPr lang="en-GB" dirty="0" smtClean="0"/>
              <a:t>Includes physical medication</a:t>
            </a:r>
            <a:r>
              <a:rPr lang="en-GB" baseline="0" dirty="0" smtClean="0"/>
              <a:t> e.g. asthma inhalers, stroke, blood pressure, back pain</a:t>
            </a:r>
          </a:p>
          <a:p>
            <a:r>
              <a:rPr lang="en-GB" baseline="0" dirty="0" smtClean="0"/>
              <a:t>Includes medication for neurological conditions e.g. epilepsy</a:t>
            </a:r>
            <a:endParaRPr lang="en-GB" dirty="0"/>
          </a:p>
        </p:txBody>
      </p:sp>
      <p:sp>
        <p:nvSpPr>
          <p:cNvPr id="4" name="Slide Number Placeholder 3"/>
          <p:cNvSpPr>
            <a:spLocks noGrp="1"/>
          </p:cNvSpPr>
          <p:nvPr>
            <p:ph type="sldNum" sz="quarter" idx="10"/>
          </p:nvPr>
        </p:nvSpPr>
        <p:spPr/>
        <p:txBody>
          <a:bodyPr/>
          <a:lstStyle/>
          <a:p>
            <a:fld id="{DC7ACE8D-EEE4-4608-8B04-2495D9B4B8BF}" type="slidenum">
              <a:rPr lang="en-GB" smtClean="0"/>
              <a:t>21</a:t>
            </a:fld>
            <a:endParaRPr lang="en-GB" dirty="0"/>
          </a:p>
        </p:txBody>
      </p:sp>
    </p:spTree>
    <p:extLst>
      <p:ext uri="{BB962C8B-B14F-4D97-AF65-F5344CB8AC3E}">
        <p14:creationId xmlns:p14="http://schemas.microsoft.com/office/powerpoint/2010/main" val="32226572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Examples of items for each subscale:</a:t>
            </a:r>
          </a:p>
          <a:p>
            <a:endParaRPr lang="en-GB" baseline="0" dirty="0" smtClean="0"/>
          </a:p>
          <a:p>
            <a:r>
              <a:rPr lang="en-GB" baseline="0" dirty="0" smtClean="0"/>
              <a:t>Informed: I know which options are available to me; I know the risks and benefits of each option</a:t>
            </a:r>
          </a:p>
          <a:p>
            <a:endParaRPr lang="en-GB" baseline="0" dirty="0" smtClean="0"/>
          </a:p>
          <a:p>
            <a:r>
              <a:rPr lang="en-GB" baseline="0" dirty="0" smtClean="0"/>
              <a:t>Values clarity: I am clear about which benefits matter most to me; I am clear about which risks and side effects matter most to me</a:t>
            </a:r>
          </a:p>
          <a:p>
            <a:endParaRPr lang="en-GB" baseline="0" dirty="0" smtClean="0"/>
          </a:p>
          <a:p>
            <a:r>
              <a:rPr lang="en-GB" baseline="0" dirty="0" smtClean="0"/>
              <a:t>Support: I have enough advice to make a choice; I am choosing without pressure from others.</a:t>
            </a:r>
          </a:p>
          <a:p>
            <a:endParaRPr lang="en-GB" baseline="0" dirty="0" smtClean="0"/>
          </a:p>
          <a:p>
            <a:r>
              <a:rPr lang="en-GB" baseline="0" dirty="0" smtClean="0"/>
              <a:t>Uncertainty: I am clear about the best choice for me; this decision is easy for me to make</a:t>
            </a:r>
          </a:p>
          <a:p>
            <a:endParaRPr lang="en-GB"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Effectiveness subscale: I am satisfied</a:t>
            </a:r>
            <a:r>
              <a:rPr lang="en-GB" baseline="0" dirty="0" smtClean="0"/>
              <a:t> with my decision;  I expect to stick with my decision; my decision shows what’s important to me. </a:t>
            </a:r>
          </a:p>
          <a:p>
            <a:endParaRPr lang="en-GB" dirty="0"/>
          </a:p>
        </p:txBody>
      </p:sp>
      <p:sp>
        <p:nvSpPr>
          <p:cNvPr id="4" name="Slide Number Placeholder 3"/>
          <p:cNvSpPr>
            <a:spLocks noGrp="1"/>
          </p:cNvSpPr>
          <p:nvPr>
            <p:ph type="sldNum" sz="quarter" idx="10"/>
          </p:nvPr>
        </p:nvSpPr>
        <p:spPr/>
        <p:txBody>
          <a:bodyPr/>
          <a:lstStyle/>
          <a:p>
            <a:fld id="{6FA877C6-506A-43BC-8FC5-3D137FB7B24A}" type="slidenum">
              <a:rPr lang="en-GB" smtClean="0"/>
              <a:pPr/>
              <a:t>23</a:t>
            </a:fld>
            <a:endParaRPr lang="en-GB"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OPTION was</a:t>
            </a:r>
            <a:r>
              <a:rPr lang="en-GB" baseline="0" dirty="0" smtClean="0"/>
              <a:t> designed as an observational measure of clinical interactions. We have adapted this (using same qns and wording) to retrospective judgements by service user of psychiatrist’s behaviour in consultations. </a:t>
            </a:r>
            <a:endParaRPr lang="en-GB" dirty="0" smtClean="0"/>
          </a:p>
          <a:p>
            <a:endParaRPr lang="en-GB" dirty="0" smtClean="0"/>
          </a:p>
          <a:p>
            <a:r>
              <a:rPr lang="en-GB" dirty="0" smtClean="0"/>
              <a:t>STAR: Participants required to answer twice; once in relation to their psychiatrist and once in relation to “other” healthcare worker involved</a:t>
            </a:r>
            <a:r>
              <a:rPr lang="en-GB" baseline="0" dirty="0" smtClean="0"/>
              <a:t> in the management of their psychiatric mediation, </a:t>
            </a:r>
            <a:r>
              <a:rPr lang="en-GB" dirty="0" smtClean="0"/>
              <a:t>which they specified. </a:t>
            </a:r>
          </a:p>
          <a:p>
            <a:r>
              <a:rPr lang="en-GB" dirty="0" smtClean="0"/>
              <a:t>Other health care workers specified</a:t>
            </a:r>
            <a:r>
              <a:rPr lang="en-GB" baseline="0" dirty="0" smtClean="0"/>
              <a:t> included: CPNs (9), psychologists (4), GPs (4), occupational therapists (2), support workers (2) and one who said ‘unsure’ (1)</a:t>
            </a:r>
            <a:endParaRPr lang="en-GB" dirty="0"/>
          </a:p>
        </p:txBody>
      </p:sp>
      <p:sp>
        <p:nvSpPr>
          <p:cNvPr id="4" name="Slide Number Placeholder 3"/>
          <p:cNvSpPr>
            <a:spLocks noGrp="1"/>
          </p:cNvSpPr>
          <p:nvPr>
            <p:ph type="sldNum" sz="quarter" idx="10"/>
          </p:nvPr>
        </p:nvSpPr>
        <p:spPr/>
        <p:txBody>
          <a:bodyPr/>
          <a:lstStyle/>
          <a:p>
            <a:fld id="{DC7ACE8D-EEE4-4608-8B04-2495D9B4B8BF}" type="slidenum">
              <a:rPr lang="en-GB" smtClean="0"/>
              <a:pPr/>
              <a:t>24</a:t>
            </a:fld>
            <a:endParaRPr lang="en-GB" dirty="0"/>
          </a:p>
        </p:txBody>
      </p:sp>
    </p:spTree>
    <p:extLst>
      <p:ext uri="{BB962C8B-B14F-4D97-AF65-F5344CB8AC3E}">
        <p14:creationId xmlns:p14="http://schemas.microsoft.com/office/powerpoint/2010/main" val="2146302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To note here: </a:t>
            </a:r>
          </a:p>
          <a:p>
            <a:pPr>
              <a:buFont typeface="Arial" pitchFamily="34" charset="0"/>
              <a:buChar char="•"/>
            </a:pPr>
            <a:r>
              <a:rPr lang="en-GB" dirty="0" smtClean="0"/>
              <a:t>  No stats as numbers are too small,</a:t>
            </a:r>
            <a:r>
              <a:rPr lang="en-GB" baseline="0" dirty="0" smtClean="0"/>
              <a:t> but no apparent changes over time for psychs or care coordinators in either rating</a:t>
            </a:r>
          </a:p>
          <a:p>
            <a:pPr>
              <a:buFont typeface="Arial" pitchFamily="34" charset="0"/>
              <a:buChar char="•"/>
            </a:pPr>
            <a:r>
              <a:rPr lang="en-GB" baseline="0" dirty="0" smtClean="0"/>
              <a:t>  Ratings of relationship with SU with ‘very satisfactory’ meds management are only very slightly higher than for the person for whom meds management is problematic.</a:t>
            </a:r>
          </a:p>
          <a:p>
            <a:pPr>
              <a:buFont typeface="Arial" pitchFamily="34" charset="0"/>
              <a:buChar char="•"/>
            </a:pPr>
            <a:r>
              <a:rPr lang="en-GB" baseline="0" dirty="0" smtClean="0"/>
              <a:t>  This maybe suggests that clinicians are used to dealing with difficutlies / disagreements around medication, and don’t let this shape their overall relationships with service users too much? </a:t>
            </a:r>
            <a:endParaRPr lang="en-GB" dirty="0" smtClean="0"/>
          </a:p>
        </p:txBody>
      </p:sp>
      <p:sp>
        <p:nvSpPr>
          <p:cNvPr id="4" name="Slide Number Placeholder 3"/>
          <p:cNvSpPr>
            <a:spLocks noGrp="1"/>
          </p:cNvSpPr>
          <p:nvPr>
            <p:ph type="sldNum" sz="quarter" idx="10"/>
          </p:nvPr>
        </p:nvSpPr>
        <p:spPr/>
        <p:txBody>
          <a:bodyPr/>
          <a:lstStyle/>
          <a:p>
            <a:fld id="{6FA877C6-506A-43BC-8FC5-3D137FB7B24A}" type="slidenum">
              <a:rPr lang="en-GB" smtClean="0"/>
              <a:pPr/>
              <a:t>25</a:t>
            </a:fld>
            <a:endParaRPr lang="en-GB"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C7ACE8D-EEE4-4608-8B04-2495D9B4B8BF}" type="slidenum">
              <a:rPr lang="en-GB" smtClean="0"/>
              <a:t>26</a:t>
            </a:fld>
            <a:endParaRPr lang="en-GB" dirty="0"/>
          </a:p>
        </p:txBody>
      </p:sp>
    </p:spTree>
    <p:extLst>
      <p:ext uri="{BB962C8B-B14F-4D97-AF65-F5344CB8AC3E}">
        <p14:creationId xmlns:p14="http://schemas.microsoft.com/office/powerpoint/2010/main" val="20791754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dirty="0" smtClean="0"/>
          </a:p>
        </p:txBody>
      </p:sp>
      <p:sp>
        <p:nvSpPr>
          <p:cNvPr id="174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54725F2-E3F4-4A9C-A087-36E8869ACB3B}" type="slidenum">
              <a:rPr lang="en-GB">
                <a:cs typeface="Arial" charset="0"/>
              </a:rPr>
              <a:pPr fontAlgn="base">
                <a:spcBef>
                  <a:spcPct val="0"/>
                </a:spcBef>
                <a:spcAft>
                  <a:spcPct val="0"/>
                </a:spcAft>
                <a:defRPr/>
              </a:pPr>
              <a:t>4</a:t>
            </a:fld>
            <a:endParaRPr lang="en-GB" dirty="0">
              <a:cs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Pilot study therefore interested in ‘feasibility and acceptability’ of training</a:t>
            </a:r>
            <a:r>
              <a:rPr lang="en-GB" baseline="0" dirty="0" smtClean="0"/>
              <a:t> intervention – attendance rates one way</a:t>
            </a:r>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Also wanted to know more in depth about people’s experience of the training – whether they felt it met their needs, addressed their concerns, what they learned etc. So feedback forms ….. And on to next slide</a:t>
            </a:r>
          </a:p>
        </p:txBody>
      </p:sp>
      <p:sp>
        <p:nvSpPr>
          <p:cNvPr id="4" name="Slide Number Placeholder 3"/>
          <p:cNvSpPr>
            <a:spLocks noGrp="1"/>
          </p:cNvSpPr>
          <p:nvPr>
            <p:ph type="sldNum" sz="quarter" idx="10"/>
          </p:nvPr>
        </p:nvSpPr>
        <p:spPr/>
        <p:txBody>
          <a:bodyPr/>
          <a:lstStyle/>
          <a:p>
            <a:fld id="{DC7ACE8D-EEE4-4608-8B04-2495D9B4B8BF}" type="slidenum">
              <a:rPr lang="en-GB" smtClean="0"/>
              <a:t>29</a:t>
            </a:fld>
            <a:endParaRPr lang="en-GB" dirty="0"/>
          </a:p>
        </p:txBody>
      </p:sp>
    </p:spTree>
    <p:extLst>
      <p:ext uri="{BB962C8B-B14F-4D97-AF65-F5344CB8AC3E}">
        <p14:creationId xmlns:p14="http://schemas.microsoft.com/office/powerpoint/2010/main" val="39731637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GB" sz="1200" dirty="0" smtClean="0"/>
              <a:t>value of open discussion </a:t>
            </a:r>
          </a:p>
          <a:p>
            <a:pPr marL="228600" indent="-228600">
              <a:buAutoNum type="arabicPeriod"/>
            </a:pPr>
            <a:r>
              <a:rPr lang="en-GB" sz="1200" dirty="0" smtClean="0"/>
              <a:t>emphasis on service user empowerment </a:t>
            </a:r>
          </a:p>
          <a:p>
            <a:pPr marL="228600" indent="-228600">
              <a:buAutoNum type="arabicPeriod"/>
            </a:pPr>
            <a:endParaRPr lang="en-GB" dirty="0"/>
          </a:p>
        </p:txBody>
      </p:sp>
      <p:sp>
        <p:nvSpPr>
          <p:cNvPr id="4" name="Slide Number Placeholder 3"/>
          <p:cNvSpPr>
            <a:spLocks noGrp="1"/>
          </p:cNvSpPr>
          <p:nvPr>
            <p:ph type="sldNum" sz="quarter" idx="10"/>
          </p:nvPr>
        </p:nvSpPr>
        <p:spPr/>
        <p:txBody>
          <a:bodyPr/>
          <a:lstStyle/>
          <a:p>
            <a:fld id="{DC7ACE8D-EEE4-4608-8B04-2495D9B4B8BF}" type="slidenum">
              <a:rPr lang="en-GB" smtClean="0"/>
              <a:t>36</a:t>
            </a:fld>
            <a:endParaRPr lang="en-GB" dirty="0"/>
          </a:p>
        </p:txBody>
      </p:sp>
    </p:spTree>
    <p:extLst>
      <p:ext uri="{BB962C8B-B14F-4D97-AF65-F5344CB8AC3E}">
        <p14:creationId xmlns:p14="http://schemas.microsoft.com/office/powerpoint/2010/main" val="1308212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GB" sz="1200" dirty="0" smtClean="0"/>
              <a:t>Knowledge as power</a:t>
            </a:r>
          </a:p>
          <a:p>
            <a:pPr marL="228600" indent="-228600">
              <a:buAutoNum type="arabicPeriod"/>
            </a:pPr>
            <a:endParaRPr lang="en-GB" dirty="0"/>
          </a:p>
        </p:txBody>
      </p:sp>
      <p:sp>
        <p:nvSpPr>
          <p:cNvPr id="4" name="Slide Number Placeholder 3"/>
          <p:cNvSpPr>
            <a:spLocks noGrp="1"/>
          </p:cNvSpPr>
          <p:nvPr>
            <p:ph type="sldNum" sz="quarter" idx="10"/>
          </p:nvPr>
        </p:nvSpPr>
        <p:spPr/>
        <p:txBody>
          <a:bodyPr/>
          <a:lstStyle/>
          <a:p>
            <a:fld id="{DC7ACE8D-EEE4-4608-8B04-2495D9B4B8BF}" type="slidenum">
              <a:rPr lang="en-GB" smtClean="0"/>
              <a:t>37</a:t>
            </a:fld>
            <a:endParaRPr lang="en-GB" dirty="0"/>
          </a:p>
        </p:txBody>
      </p:sp>
    </p:spTree>
    <p:extLst>
      <p:ext uri="{BB962C8B-B14F-4D97-AF65-F5344CB8AC3E}">
        <p14:creationId xmlns:p14="http://schemas.microsoft.com/office/powerpoint/2010/main" val="1308212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GB" sz="1200" dirty="0" smtClean="0"/>
              <a:t>solidarity: group work helpful, benefitted from hearing other service users’ perspectives and appreciating similarities – and differences.</a:t>
            </a:r>
          </a:p>
          <a:p>
            <a:pPr marL="228600" indent="-228600">
              <a:buAutoNum type="arabicPeriod"/>
            </a:pPr>
            <a:r>
              <a:rPr lang="en-GB" sz="1200" dirty="0" smtClean="0"/>
              <a:t>trainer identities </a:t>
            </a:r>
          </a:p>
          <a:p>
            <a:pPr marL="228600" indent="-228600">
              <a:buAutoNum type="arabicPeriod"/>
            </a:pPr>
            <a:r>
              <a:rPr lang="en-GB" sz="1200" dirty="0" smtClean="0"/>
              <a:t>follow up sessions valued – helped apply some of the techniques learned in the main sessions and reinforced the peer support aspect (highly valued),</a:t>
            </a:r>
            <a:r>
              <a:rPr lang="en-GB" sz="1200" baseline="0" dirty="0" smtClean="0"/>
              <a:t> </a:t>
            </a:r>
            <a:r>
              <a:rPr lang="en-US" dirty="0" smtClean="0"/>
              <a:t>Wish to extend</a:t>
            </a:r>
            <a:r>
              <a:rPr lang="en-US" baseline="0" dirty="0" smtClean="0"/>
              <a:t> peer support beyond the project</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GB" sz="1200" dirty="0" smtClean="0"/>
              <a:t>information given on drugs and side effects, broadening of understanding cf. ‘tunnel vision’</a:t>
            </a:r>
          </a:p>
        </p:txBody>
      </p:sp>
      <p:sp>
        <p:nvSpPr>
          <p:cNvPr id="4" name="Slide Number Placeholder 3"/>
          <p:cNvSpPr>
            <a:spLocks noGrp="1"/>
          </p:cNvSpPr>
          <p:nvPr>
            <p:ph type="sldNum" sz="quarter" idx="10"/>
          </p:nvPr>
        </p:nvSpPr>
        <p:spPr/>
        <p:txBody>
          <a:bodyPr/>
          <a:lstStyle/>
          <a:p>
            <a:fld id="{DC7ACE8D-EEE4-4608-8B04-2495D9B4B8BF}" type="slidenum">
              <a:rPr lang="en-GB" smtClean="0"/>
              <a:t>38</a:t>
            </a:fld>
            <a:endParaRPr lang="en-GB" dirty="0"/>
          </a:p>
        </p:txBody>
      </p:sp>
    </p:spTree>
    <p:extLst>
      <p:ext uri="{BB962C8B-B14F-4D97-AF65-F5344CB8AC3E}">
        <p14:creationId xmlns:p14="http://schemas.microsoft.com/office/powerpoint/2010/main" val="39649695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GB" sz="1200" dirty="0" smtClean="0"/>
              <a:t>solidarity: group work helpful, benefitted from hearing other service users’ perspectives and appreciating similarities – and differences.</a:t>
            </a:r>
          </a:p>
          <a:p>
            <a:pPr marL="228600" indent="-228600">
              <a:buAutoNum type="arabicPeriod"/>
            </a:pPr>
            <a:r>
              <a:rPr lang="en-GB" sz="1200" dirty="0" smtClean="0"/>
              <a:t>trainer identities </a:t>
            </a:r>
          </a:p>
          <a:p>
            <a:pPr marL="228600" indent="-228600">
              <a:buAutoNum type="arabicPeriod"/>
            </a:pPr>
            <a:r>
              <a:rPr lang="en-GB" sz="1200" dirty="0" smtClean="0"/>
              <a:t>follow up sessions valued – helped apply some of the techniques learned in the main sessions and reinforced the peer support aspect (highly valued),</a:t>
            </a:r>
            <a:r>
              <a:rPr lang="en-GB" sz="1200" baseline="0" dirty="0" smtClean="0"/>
              <a:t> </a:t>
            </a:r>
            <a:r>
              <a:rPr lang="en-US" dirty="0" smtClean="0"/>
              <a:t>Wish to extend</a:t>
            </a:r>
            <a:r>
              <a:rPr lang="en-US" baseline="0" dirty="0" smtClean="0"/>
              <a:t> peer support beyond the project</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GB" sz="1200" b="1" dirty="0" smtClean="0"/>
              <a:t>information</a:t>
            </a:r>
            <a:r>
              <a:rPr lang="en-GB" sz="1200" dirty="0" smtClean="0"/>
              <a:t> given on drugs and side effects, broadening of understanding cf. ‘tunnel vision’</a:t>
            </a:r>
          </a:p>
        </p:txBody>
      </p:sp>
      <p:sp>
        <p:nvSpPr>
          <p:cNvPr id="4" name="Slide Number Placeholder 3"/>
          <p:cNvSpPr>
            <a:spLocks noGrp="1"/>
          </p:cNvSpPr>
          <p:nvPr>
            <p:ph type="sldNum" sz="quarter" idx="10"/>
          </p:nvPr>
        </p:nvSpPr>
        <p:spPr/>
        <p:txBody>
          <a:bodyPr/>
          <a:lstStyle/>
          <a:p>
            <a:fld id="{DC7ACE8D-EEE4-4608-8B04-2495D9B4B8BF}" type="slidenum">
              <a:rPr lang="en-GB" smtClean="0"/>
              <a:t>39</a:t>
            </a:fld>
            <a:endParaRPr lang="en-GB" dirty="0"/>
          </a:p>
        </p:txBody>
      </p:sp>
    </p:spTree>
    <p:extLst>
      <p:ext uri="{BB962C8B-B14F-4D97-AF65-F5344CB8AC3E}">
        <p14:creationId xmlns:p14="http://schemas.microsoft.com/office/powerpoint/2010/main" val="396496958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gave practitioners a rare opportunity to reflect on practice and also openly discuss different opinions/viewpoints on decision-making processes (and challenge each others’ assumptions)</a:t>
            </a:r>
          </a:p>
          <a:p>
            <a:endParaRPr lang="en-GB" dirty="0"/>
          </a:p>
        </p:txBody>
      </p:sp>
      <p:sp>
        <p:nvSpPr>
          <p:cNvPr id="4" name="Slide Number Placeholder 3"/>
          <p:cNvSpPr>
            <a:spLocks noGrp="1"/>
          </p:cNvSpPr>
          <p:nvPr>
            <p:ph type="sldNum" sz="quarter" idx="10"/>
          </p:nvPr>
        </p:nvSpPr>
        <p:spPr/>
        <p:txBody>
          <a:bodyPr/>
          <a:lstStyle/>
          <a:p>
            <a:fld id="{DC7ACE8D-EEE4-4608-8B04-2495D9B4B8BF}" type="slidenum">
              <a:rPr lang="en-GB" smtClean="0"/>
              <a:t>43</a:t>
            </a:fld>
            <a:endParaRPr lang="en-GB" dirty="0"/>
          </a:p>
        </p:txBody>
      </p:sp>
    </p:spTree>
    <p:extLst>
      <p:ext uri="{BB962C8B-B14F-4D97-AF65-F5344CB8AC3E}">
        <p14:creationId xmlns:p14="http://schemas.microsoft.com/office/powerpoint/2010/main" val="192788330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C7ACE8D-EEE4-4608-8B04-2495D9B4B8BF}" type="slidenum">
              <a:rPr lang="en-GB" smtClean="0"/>
              <a:t>44</a:t>
            </a:fld>
            <a:endParaRPr lang="en-GB" dirty="0"/>
          </a:p>
        </p:txBody>
      </p:sp>
    </p:spTree>
    <p:extLst>
      <p:ext uri="{BB962C8B-B14F-4D97-AF65-F5344CB8AC3E}">
        <p14:creationId xmlns:p14="http://schemas.microsoft.com/office/powerpoint/2010/main" val="19278833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GB" dirty="0" smtClean="0"/>
              <a:t>Pilot study of newly developed intervention. So not a randomised trial -&gt; no comparison group. Wanted to get a broad overview of the impact and experience of the training. [We knew from other literature that those who would be interested in training might well be different from those who weren’t interested (eg higher levels of education; perhaps more negative views of medication).]</a:t>
            </a:r>
          </a:p>
          <a:p>
            <a:pPr eaLnBrk="1" hangingPunct="1">
              <a:spcBef>
                <a:spcPct val="0"/>
              </a:spcBef>
            </a:pPr>
            <a:endParaRPr lang="en-GB" dirty="0" smtClean="0"/>
          </a:p>
          <a:p>
            <a:pPr eaLnBrk="1" hangingPunct="1">
              <a:spcBef>
                <a:spcPct val="0"/>
              </a:spcBef>
            </a:pPr>
            <a:r>
              <a:rPr lang="en-GB" dirty="0" smtClean="0"/>
              <a:t>Choice of quantitative measures: used validated measures; user friendly / short; (appropriate for use in UK); targeted to a range of things we thought the training might have an impact on: how decisions are made; how people would </a:t>
            </a:r>
            <a:r>
              <a:rPr lang="en-GB" b="1" dirty="0" smtClean="0"/>
              <a:t>like </a:t>
            </a:r>
            <a:r>
              <a:rPr lang="en-GB" dirty="0" smtClean="0"/>
              <a:t>decisions to be made; how service users and practitioners interact in discussions about medication, whether there is any impact on relationships between practitioners and service users. </a:t>
            </a:r>
          </a:p>
          <a:p>
            <a:pPr eaLnBrk="1" hangingPunct="1">
              <a:spcBef>
                <a:spcPct val="0"/>
              </a:spcBef>
            </a:pPr>
            <a:endParaRPr lang="en-GB" dirty="0" smtClean="0"/>
          </a:p>
          <a:p>
            <a:pPr eaLnBrk="1" hangingPunct="1">
              <a:spcBef>
                <a:spcPct val="0"/>
              </a:spcBef>
            </a:pPr>
            <a:r>
              <a:rPr lang="en-GB" dirty="0" smtClean="0"/>
              <a:t>We also wanted to look at any possible economic impact in terms of the cost of using services by comparing these in 12 months before and 12 months after training (not reporting this today). </a:t>
            </a:r>
          </a:p>
          <a:p>
            <a:pPr eaLnBrk="1" hangingPunct="1">
              <a:spcBef>
                <a:spcPct val="0"/>
              </a:spcBef>
            </a:pPr>
            <a:endParaRPr lang="en-GB" dirty="0" smtClean="0"/>
          </a:p>
          <a:p>
            <a:pPr eaLnBrk="1" hangingPunct="1">
              <a:spcBef>
                <a:spcPct val="0"/>
              </a:spcBef>
            </a:pPr>
            <a:r>
              <a:rPr lang="en-GB" dirty="0" smtClean="0"/>
              <a:t>Feedback data: = process / experiences / acceptability / feasibility</a:t>
            </a:r>
          </a:p>
        </p:txBody>
      </p:sp>
      <p:sp>
        <p:nvSpPr>
          <p:cNvPr id="4" name="Slide Number Placeholder 3"/>
          <p:cNvSpPr>
            <a:spLocks noGrp="1"/>
          </p:cNvSpPr>
          <p:nvPr>
            <p:ph type="sldNum" sz="quarter" idx="10"/>
          </p:nvPr>
        </p:nvSpPr>
        <p:spPr/>
        <p:txBody>
          <a:bodyPr/>
          <a:lstStyle/>
          <a:p>
            <a:fld id="{DC7ACE8D-EEE4-4608-8B04-2495D9B4B8BF}" type="slidenum">
              <a:rPr lang="en-GB" smtClean="0"/>
              <a:t>5</a:t>
            </a:fld>
            <a:endParaRPr lang="en-GB" dirty="0"/>
          </a:p>
        </p:txBody>
      </p:sp>
    </p:spTree>
    <p:extLst>
      <p:ext uri="{BB962C8B-B14F-4D97-AF65-F5344CB8AC3E}">
        <p14:creationId xmlns:p14="http://schemas.microsoft.com/office/powerpoint/2010/main" val="164242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p:txBody>
      </p:sp>
      <p:sp>
        <p:nvSpPr>
          <p:cNvPr id="4" name="Slide Number Placeholder 3"/>
          <p:cNvSpPr>
            <a:spLocks noGrp="1"/>
          </p:cNvSpPr>
          <p:nvPr>
            <p:ph type="sldNum" sz="quarter" idx="10"/>
          </p:nvPr>
        </p:nvSpPr>
        <p:spPr/>
        <p:txBody>
          <a:bodyPr/>
          <a:lstStyle/>
          <a:p>
            <a:fld id="{DC7ACE8D-EEE4-4608-8B04-2495D9B4B8BF}" type="slidenum">
              <a:rPr lang="en-GB" smtClean="0"/>
              <a:t>6</a:t>
            </a:fld>
            <a:endParaRPr lang="en-GB" dirty="0"/>
          </a:p>
        </p:txBody>
      </p:sp>
    </p:spTree>
    <p:extLst>
      <p:ext uri="{BB962C8B-B14F-4D97-AF65-F5344CB8AC3E}">
        <p14:creationId xmlns:p14="http://schemas.microsoft.com/office/powerpoint/2010/main" val="164242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lnSpc>
                <a:spcPct val="90000"/>
              </a:lnSpc>
              <a:spcBef>
                <a:spcPct val="0"/>
              </a:spcBef>
            </a:pPr>
            <a:r>
              <a:rPr lang="en-GB" dirty="0" smtClean="0"/>
              <a:t>Some extra detail to add if you want to: </a:t>
            </a:r>
          </a:p>
          <a:p>
            <a:pPr eaLnBrk="1" hangingPunct="1">
              <a:lnSpc>
                <a:spcPct val="90000"/>
              </a:lnSpc>
              <a:spcBef>
                <a:spcPct val="0"/>
              </a:spcBef>
            </a:pPr>
            <a:endParaRPr lang="en-GB" dirty="0" smtClean="0"/>
          </a:p>
          <a:p>
            <a:pPr eaLnBrk="1" hangingPunct="1">
              <a:lnSpc>
                <a:spcPct val="90000"/>
              </a:lnSpc>
              <a:spcBef>
                <a:spcPct val="0"/>
              </a:spcBef>
            </a:pPr>
            <a:r>
              <a:rPr lang="en-GB" dirty="0" smtClean="0"/>
              <a:t>53 people in total (service users, psychiatrists, CPNs, care co-ordinators (this info is on early design diagram)</a:t>
            </a:r>
          </a:p>
          <a:p>
            <a:pPr eaLnBrk="1" hangingPunct="1">
              <a:lnSpc>
                <a:spcPct val="90000"/>
              </a:lnSpc>
              <a:spcBef>
                <a:spcPct val="0"/>
              </a:spcBef>
            </a:pPr>
            <a:endParaRPr lang="en-GB" dirty="0" smtClean="0"/>
          </a:p>
          <a:p>
            <a:pPr eaLnBrk="1" hangingPunct="1">
              <a:lnSpc>
                <a:spcPct val="90000"/>
              </a:lnSpc>
              <a:spcBef>
                <a:spcPct val="0"/>
              </a:spcBef>
            </a:pPr>
            <a:r>
              <a:rPr lang="en-GB" dirty="0" smtClean="0"/>
              <a:t>Discussions around 5 broad qns: how are decisions about medication CURRENTLY made; how would you LIKE them to be made; what HELPS SDM  for medication; what HINDERS SDM for medication; views on our proposed training.</a:t>
            </a:r>
          </a:p>
          <a:p>
            <a:pPr eaLnBrk="1" hangingPunct="1">
              <a:lnSpc>
                <a:spcPct val="90000"/>
              </a:lnSpc>
              <a:spcBef>
                <a:spcPct val="0"/>
              </a:spcBef>
            </a:pPr>
            <a:endParaRPr lang="en-GB" dirty="0" smtClean="0"/>
          </a:p>
          <a:p>
            <a:pPr eaLnBrk="1" hangingPunct="1">
              <a:lnSpc>
                <a:spcPct val="90000"/>
              </a:lnSpc>
              <a:spcBef>
                <a:spcPct val="0"/>
              </a:spcBef>
            </a:pPr>
            <a:r>
              <a:rPr lang="en-GB" dirty="0" smtClean="0"/>
              <a:t>Information needs bullet point: These are info needs of service users; comparative info = being given info on the pros and cons of two different medication options.  This fed into design of the web-site and choice of links to good, trustworthy and user-friendly web-sites. </a:t>
            </a:r>
          </a:p>
          <a:p>
            <a:pPr eaLnBrk="1" hangingPunct="1">
              <a:lnSpc>
                <a:spcPct val="90000"/>
              </a:lnSpc>
              <a:spcBef>
                <a:spcPct val="0"/>
              </a:spcBef>
            </a:pPr>
            <a:endParaRPr lang="en-GB" dirty="0" smtClean="0"/>
          </a:p>
          <a:p>
            <a:pPr eaLnBrk="1" hangingPunct="1">
              <a:lnSpc>
                <a:spcPct val="90000"/>
              </a:lnSpc>
              <a:spcBef>
                <a:spcPct val="0"/>
              </a:spcBef>
            </a:pPr>
            <a:r>
              <a:rPr lang="en-GB" dirty="0" smtClean="0"/>
              <a:t>One size does not fit all: service users sometimes prefer a more paternalistic style in time of crisis; they sometimes want doctor to make decisions to start with then want to get more involved as they get  more knowledgeable / confident; some don’t feel confident to get involved as an equal decision-making with the doctor: past experiences of coercion, ‘paternalistic’ notions of health care in older generation. </a:t>
            </a:r>
          </a:p>
          <a:p>
            <a:pPr eaLnBrk="1" hangingPunct="1">
              <a:lnSpc>
                <a:spcPct val="90000"/>
              </a:lnSpc>
              <a:spcBef>
                <a:spcPct val="0"/>
              </a:spcBef>
            </a:pPr>
            <a:endParaRPr lang="en-GB" dirty="0" smtClean="0"/>
          </a:p>
          <a:p>
            <a:pPr eaLnBrk="1" hangingPunct="1">
              <a:lnSpc>
                <a:spcPct val="90000"/>
              </a:lnSpc>
              <a:spcBef>
                <a:spcPct val="0"/>
              </a:spcBef>
            </a:pPr>
            <a:r>
              <a:rPr lang="en-GB" dirty="0" smtClean="0"/>
              <a:t>CPN / care-co-ordinator as mediator: egs given: Service user scared to tell psychiatrist of problems / concerns with medication or ‘non-compliance’. CPN may ‘get the real story’ or may act as ‘negotiator’. So even though they don’t prescribe, their role in medication management and SDM is very important. </a:t>
            </a:r>
          </a:p>
          <a:p>
            <a:pPr eaLnBrk="1" hangingPunct="1">
              <a:lnSpc>
                <a:spcPct val="90000"/>
              </a:lnSpc>
              <a:spcBef>
                <a:spcPct val="0"/>
              </a:spcBef>
            </a:pPr>
            <a:endParaRPr lang="en-GB" dirty="0" smtClean="0"/>
          </a:p>
          <a:p>
            <a:pPr eaLnBrk="1" hangingPunct="1">
              <a:lnSpc>
                <a:spcPct val="90000"/>
              </a:lnSpc>
              <a:spcBef>
                <a:spcPct val="0"/>
              </a:spcBef>
            </a:pPr>
            <a:endParaRPr lang="en-GB" dirty="0" smtClean="0"/>
          </a:p>
        </p:txBody>
      </p:sp>
      <p:sp>
        <p:nvSpPr>
          <p:cNvPr id="2253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EC9C1B2-A021-437C-8603-DE9759CEE132}" type="slidenum">
              <a:rPr lang="en-GB">
                <a:cs typeface="Arial" charset="0"/>
              </a:rPr>
              <a:pPr fontAlgn="base">
                <a:spcBef>
                  <a:spcPct val="0"/>
                </a:spcBef>
                <a:spcAft>
                  <a:spcPct val="0"/>
                </a:spcAft>
                <a:defRPr/>
              </a:pPr>
              <a:t>7</a:t>
            </a:fld>
            <a:endParaRPr lang="en-GB" dirty="0">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p:txBody>
      </p:sp>
      <p:sp>
        <p:nvSpPr>
          <p:cNvPr id="4" name="Slide Number Placeholder 3"/>
          <p:cNvSpPr>
            <a:spLocks noGrp="1"/>
          </p:cNvSpPr>
          <p:nvPr>
            <p:ph type="sldNum" sz="quarter" idx="10"/>
          </p:nvPr>
        </p:nvSpPr>
        <p:spPr/>
        <p:txBody>
          <a:bodyPr/>
          <a:lstStyle/>
          <a:p>
            <a:fld id="{DC7ACE8D-EEE4-4608-8B04-2495D9B4B8BF}" type="slidenum">
              <a:rPr lang="en-GB" smtClean="0"/>
              <a:t>8</a:t>
            </a:fld>
            <a:endParaRPr lang="en-GB" dirty="0"/>
          </a:p>
        </p:txBody>
      </p:sp>
    </p:spTree>
    <p:extLst>
      <p:ext uri="{BB962C8B-B14F-4D97-AF65-F5344CB8AC3E}">
        <p14:creationId xmlns:p14="http://schemas.microsoft.com/office/powerpoint/2010/main" val="164242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p:txBody>
      </p:sp>
      <p:sp>
        <p:nvSpPr>
          <p:cNvPr id="4" name="Slide Number Placeholder 3"/>
          <p:cNvSpPr>
            <a:spLocks noGrp="1"/>
          </p:cNvSpPr>
          <p:nvPr>
            <p:ph type="sldNum" sz="quarter" idx="10"/>
          </p:nvPr>
        </p:nvSpPr>
        <p:spPr/>
        <p:txBody>
          <a:bodyPr/>
          <a:lstStyle/>
          <a:p>
            <a:fld id="{DC7ACE8D-EEE4-4608-8B04-2495D9B4B8BF}" type="slidenum">
              <a:rPr lang="en-GB" smtClean="0"/>
              <a:t>9</a:t>
            </a:fld>
            <a:endParaRPr lang="en-GB" dirty="0"/>
          </a:p>
        </p:txBody>
      </p:sp>
    </p:spTree>
    <p:extLst>
      <p:ext uri="{BB962C8B-B14F-4D97-AF65-F5344CB8AC3E}">
        <p14:creationId xmlns:p14="http://schemas.microsoft.com/office/powerpoint/2010/main" val="164242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GB" dirty="0" smtClean="0"/>
              <a:t>A huge amount of effort went into recruitment for all 3 programmes </a:t>
            </a:r>
          </a:p>
          <a:p>
            <a:pPr eaLnBrk="1" hangingPunct="1">
              <a:spcBef>
                <a:spcPct val="0"/>
              </a:spcBef>
            </a:pPr>
            <a:endParaRPr lang="en-GB" dirty="0" smtClean="0"/>
          </a:p>
          <a:p>
            <a:pPr eaLnBrk="1" hangingPunct="1">
              <a:spcBef>
                <a:spcPct val="0"/>
              </a:spcBef>
            </a:pPr>
            <a:r>
              <a:rPr lang="en-GB" dirty="0" smtClean="0"/>
              <a:t>Do I mention ongoing support groups or does this confuse matters?</a:t>
            </a:r>
          </a:p>
          <a:p>
            <a:pPr eaLnBrk="1" hangingPunct="1">
              <a:spcBef>
                <a:spcPct val="0"/>
              </a:spcBef>
            </a:pPr>
            <a:endParaRPr lang="en-GB" dirty="0" smtClean="0"/>
          </a:p>
          <a:p>
            <a:pPr eaLnBrk="1" hangingPunct="1">
              <a:spcBef>
                <a:spcPct val="0"/>
              </a:spcBef>
            </a:pPr>
            <a:r>
              <a:rPr lang="en-GB" dirty="0" smtClean="0"/>
              <a:t>Rationale: Frequent enough to keep a connection with each other, allowing time to put into practice what we were covering</a:t>
            </a: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p:txBody>
      </p:sp>
      <p:sp>
        <p:nvSpPr>
          <p:cNvPr id="4" name="Slide Number Placeholder 3"/>
          <p:cNvSpPr>
            <a:spLocks noGrp="1"/>
          </p:cNvSpPr>
          <p:nvPr>
            <p:ph type="sldNum" sz="quarter" idx="10"/>
          </p:nvPr>
        </p:nvSpPr>
        <p:spPr/>
        <p:txBody>
          <a:bodyPr/>
          <a:lstStyle/>
          <a:p>
            <a:fld id="{DC7ACE8D-EEE4-4608-8B04-2495D9B4B8BF}" type="slidenum">
              <a:rPr lang="en-GB" smtClean="0"/>
              <a:t>10</a:t>
            </a:fld>
            <a:endParaRPr lang="en-GB" dirty="0"/>
          </a:p>
        </p:txBody>
      </p:sp>
    </p:spTree>
    <p:extLst>
      <p:ext uri="{BB962C8B-B14F-4D97-AF65-F5344CB8AC3E}">
        <p14:creationId xmlns:p14="http://schemas.microsoft.com/office/powerpoint/2010/main" val="164242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GB" dirty="0" smtClean="0"/>
              <a:t>Assured this was the most we could expect them to attend</a:t>
            </a:r>
          </a:p>
          <a:p>
            <a:pPr eaLnBrk="1" hangingPunct="1">
              <a:spcBef>
                <a:spcPct val="0"/>
              </a:spcBef>
            </a:pPr>
            <a:endParaRPr lang="en-GB" dirty="0" smtClean="0"/>
          </a:p>
          <a:p>
            <a:pPr eaLnBrk="1" hangingPunct="1">
              <a:spcBef>
                <a:spcPct val="0"/>
              </a:spcBef>
            </a:pPr>
            <a:r>
              <a:rPr lang="en-GB" dirty="0" smtClean="0"/>
              <a:t>NB Huntingdon done differently – all professionals trained together over one full day</a:t>
            </a:r>
          </a:p>
          <a:p>
            <a:pPr eaLnBrk="1" hangingPunct="1">
              <a:spcBef>
                <a:spcPct val="0"/>
              </a:spcBef>
            </a:pPr>
            <a:endParaRPr lang="en-GB" dirty="0" smtClean="0"/>
          </a:p>
          <a:p>
            <a:pPr eaLnBrk="1" hangingPunct="1">
              <a:spcBef>
                <a:spcPct val="0"/>
              </a:spcBef>
            </a:pPr>
            <a:endParaRPr lang="en-GB" dirty="0" smtClean="0"/>
          </a:p>
        </p:txBody>
      </p:sp>
      <p:sp>
        <p:nvSpPr>
          <p:cNvPr id="4" name="Slide Number Placeholder 3"/>
          <p:cNvSpPr>
            <a:spLocks noGrp="1"/>
          </p:cNvSpPr>
          <p:nvPr>
            <p:ph type="sldNum" sz="quarter" idx="10"/>
          </p:nvPr>
        </p:nvSpPr>
        <p:spPr/>
        <p:txBody>
          <a:bodyPr/>
          <a:lstStyle/>
          <a:p>
            <a:fld id="{DC7ACE8D-EEE4-4608-8B04-2495D9B4B8BF}" type="slidenum">
              <a:rPr lang="en-GB" smtClean="0"/>
              <a:t>11</a:t>
            </a:fld>
            <a:endParaRPr lang="en-GB" dirty="0"/>
          </a:p>
        </p:txBody>
      </p:sp>
    </p:spTree>
    <p:extLst>
      <p:ext uri="{BB962C8B-B14F-4D97-AF65-F5344CB8AC3E}">
        <p14:creationId xmlns:p14="http://schemas.microsoft.com/office/powerpoint/2010/main" val="164242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03F7DFC-9846-4C57-9604-9F5C605BBACE}" type="datetimeFigureOut">
              <a:rPr lang="en-GB" smtClean="0"/>
              <a:t>21/04/2014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D287320-DB26-4BD0-9494-0D13B4CB8945}" type="slidenum">
              <a:rPr lang="en-GB" smtClean="0"/>
              <a:t>‹#›</a:t>
            </a:fld>
            <a:endParaRPr lang="en-GB" dirty="0"/>
          </a:p>
        </p:txBody>
      </p:sp>
    </p:spTree>
    <p:extLst>
      <p:ext uri="{BB962C8B-B14F-4D97-AF65-F5344CB8AC3E}">
        <p14:creationId xmlns:p14="http://schemas.microsoft.com/office/powerpoint/2010/main" val="531475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03F7DFC-9846-4C57-9604-9F5C605BBACE}" type="datetimeFigureOut">
              <a:rPr lang="en-GB" smtClean="0"/>
              <a:t>21/04/2014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D287320-DB26-4BD0-9494-0D13B4CB8945}" type="slidenum">
              <a:rPr lang="en-GB" smtClean="0"/>
              <a:t>‹#›</a:t>
            </a:fld>
            <a:endParaRPr lang="en-GB" dirty="0"/>
          </a:p>
        </p:txBody>
      </p:sp>
    </p:spTree>
    <p:extLst>
      <p:ext uri="{BB962C8B-B14F-4D97-AF65-F5344CB8AC3E}">
        <p14:creationId xmlns:p14="http://schemas.microsoft.com/office/powerpoint/2010/main" val="3579682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03F7DFC-9846-4C57-9604-9F5C605BBACE}" type="datetimeFigureOut">
              <a:rPr lang="en-GB" smtClean="0"/>
              <a:t>21/04/2014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D287320-DB26-4BD0-9494-0D13B4CB8945}" type="slidenum">
              <a:rPr lang="en-GB" smtClean="0"/>
              <a:t>‹#›</a:t>
            </a:fld>
            <a:endParaRPr lang="en-GB" dirty="0"/>
          </a:p>
        </p:txBody>
      </p:sp>
    </p:spTree>
    <p:extLst>
      <p:ext uri="{BB962C8B-B14F-4D97-AF65-F5344CB8AC3E}">
        <p14:creationId xmlns:p14="http://schemas.microsoft.com/office/powerpoint/2010/main" val="801154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03F7DFC-9846-4C57-9604-9F5C605BBACE}" type="datetimeFigureOut">
              <a:rPr lang="en-GB" smtClean="0"/>
              <a:t>21/04/2014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D287320-DB26-4BD0-9494-0D13B4CB8945}" type="slidenum">
              <a:rPr lang="en-GB" smtClean="0"/>
              <a:t>‹#›</a:t>
            </a:fld>
            <a:endParaRPr lang="en-GB" dirty="0"/>
          </a:p>
        </p:txBody>
      </p:sp>
    </p:spTree>
    <p:extLst>
      <p:ext uri="{BB962C8B-B14F-4D97-AF65-F5344CB8AC3E}">
        <p14:creationId xmlns:p14="http://schemas.microsoft.com/office/powerpoint/2010/main" val="316357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3F7DFC-9846-4C57-9604-9F5C605BBACE}" type="datetimeFigureOut">
              <a:rPr lang="en-GB" smtClean="0"/>
              <a:t>21/04/2014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D287320-DB26-4BD0-9494-0D13B4CB8945}" type="slidenum">
              <a:rPr lang="en-GB" smtClean="0"/>
              <a:t>‹#›</a:t>
            </a:fld>
            <a:endParaRPr lang="en-GB" dirty="0"/>
          </a:p>
        </p:txBody>
      </p:sp>
    </p:spTree>
    <p:extLst>
      <p:ext uri="{BB962C8B-B14F-4D97-AF65-F5344CB8AC3E}">
        <p14:creationId xmlns:p14="http://schemas.microsoft.com/office/powerpoint/2010/main" val="1189040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03F7DFC-9846-4C57-9604-9F5C605BBACE}" type="datetimeFigureOut">
              <a:rPr lang="en-GB" smtClean="0"/>
              <a:t>21/04/2014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D287320-DB26-4BD0-9494-0D13B4CB8945}" type="slidenum">
              <a:rPr lang="en-GB" smtClean="0"/>
              <a:t>‹#›</a:t>
            </a:fld>
            <a:endParaRPr lang="en-GB" dirty="0"/>
          </a:p>
        </p:txBody>
      </p:sp>
    </p:spTree>
    <p:extLst>
      <p:ext uri="{BB962C8B-B14F-4D97-AF65-F5344CB8AC3E}">
        <p14:creationId xmlns:p14="http://schemas.microsoft.com/office/powerpoint/2010/main" val="3054585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03F7DFC-9846-4C57-9604-9F5C605BBACE}" type="datetimeFigureOut">
              <a:rPr lang="en-GB" smtClean="0"/>
              <a:t>21/04/2014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FD287320-DB26-4BD0-9494-0D13B4CB8945}" type="slidenum">
              <a:rPr lang="en-GB" smtClean="0"/>
              <a:t>‹#›</a:t>
            </a:fld>
            <a:endParaRPr lang="en-GB" dirty="0"/>
          </a:p>
        </p:txBody>
      </p:sp>
    </p:spTree>
    <p:extLst>
      <p:ext uri="{BB962C8B-B14F-4D97-AF65-F5344CB8AC3E}">
        <p14:creationId xmlns:p14="http://schemas.microsoft.com/office/powerpoint/2010/main" val="438738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03F7DFC-9846-4C57-9604-9F5C605BBACE}" type="datetimeFigureOut">
              <a:rPr lang="en-GB" smtClean="0"/>
              <a:t>21/04/2014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FD287320-DB26-4BD0-9494-0D13B4CB8945}" type="slidenum">
              <a:rPr lang="en-GB" smtClean="0"/>
              <a:t>‹#›</a:t>
            </a:fld>
            <a:endParaRPr lang="en-GB" dirty="0"/>
          </a:p>
        </p:txBody>
      </p:sp>
    </p:spTree>
    <p:extLst>
      <p:ext uri="{BB962C8B-B14F-4D97-AF65-F5344CB8AC3E}">
        <p14:creationId xmlns:p14="http://schemas.microsoft.com/office/powerpoint/2010/main" val="3957898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3F7DFC-9846-4C57-9604-9F5C605BBACE}" type="datetimeFigureOut">
              <a:rPr lang="en-GB" smtClean="0"/>
              <a:t>21/04/2014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FD287320-DB26-4BD0-9494-0D13B4CB8945}" type="slidenum">
              <a:rPr lang="en-GB" smtClean="0"/>
              <a:t>‹#›</a:t>
            </a:fld>
            <a:endParaRPr lang="en-GB" dirty="0"/>
          </a:p>
        </p:txBody>
      </p:sp>
    </p:spTree>
    <p:extLst>
      <p:ext uri="{BB962C8B-B14F-4D97-AF65-F5344CB8AC3E}">
        <p14:creationId xmlns:p14="http://schemas.microsoft.com/office/powerpoint/2010/main" val="2855249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3F7DFC-9846-4C57-9604-9F5C605BBACE}" type="datetimeFigureOut">
              <a:rPr lang="en-GB" smtClean="0"/>
              <a:t>21/04/2014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D287320-DB26-4BD0-9494-0D13B4CB8945}" type="slidenum">
              <a:rPr lang="en-GB" smtClean="0"/>
              <a:t>‹#›</a:t>
            </a:fld>
            <a:endParaRPr lang="en-GB" dirty="0"/>
          </a:p>
        </p:txBody>
      </p:sp>
    </p:spTree>
    <p:extLst>
      <p:ext uri="{BB962C8B-B14F-4D97-AF65-F5344CB8AC3E}">
        <p14:creationId xmlns:p14="http://schemas.microsoft.com/office/powerpoint/2010/main" val="4055077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3F7DFC-9846-4C57-9604-9F5C605BBACE}" type="datetimeFigureOut">
              <a:rPr lang="en-GB" smtClean="0"/>
              <a:t>21/04/2014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D287320-DB26-4BD0-9494-0D13B4CB8945}" type="slidenum">
              <a:rPr lang="en-GB" smtClean="0"/>
              <a:t>‹#›</a:t>
            </a:fld>
            <a:endParaRPr lang="en-GB" dirty="0"/>
          </a:p>
        </p:txBody>
      </p:sp>
    </p:spTree>
    <p:extLst>
      <p:ext uri="{BB962C8B-B14F-4D97-AF65-F5344CB8AC3E}">
        <p14:creationId xmlns:p14="http://schemas.microsoft.com/office/powerpoint/2010/main" val="1994280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3F7DFC-9846-4C57-9604-9F5C605BBACE}" type="datetimeFigureOut">
              <a:rPr lang="en-GB" smtClean="0"/>
              <a:t>21/04/2014</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287320-DB26-4BD0-9494-0D13B4CB8945}" type="slidenum">
              <a:rPr lang="en-GB" smtClean="0"/>
              <a:t>‹#›</a:t>
            </a:fld>
            <a:endParaRPr lang="en-GB" dirty="0"/>
          </a:p>
        </p:txBody>
      </p:sp>
    </p:spTree>
    <p:extLst>
      <p:ext uri="{BB962C8B-B14F-4D97-AF65-F5344CB8AC3E}">
        <p14:creationId xmlns:p14="http://schemas.microsoft.com/office/powerpoint/2010/main" val="36065727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2780928"/>
            <a:ext cx="7772400" cy="1843582"/>
          </a:xfrm>
        </p:spPr>
        <p:txBody>
          <a:bodyPr>
            <a:spAutoFit/>
          </a:bodyPr>
          <a:lstStyle/>
          <a:p>
            <a:pPr>
              <a:lnSpc>
                <a:spcPct val="150000"/>
              </a:lnSpc>
            </a:pPr>
            <a:r>
              <a:rPr lang="en-GB" sz="4000" b="1" dirty="0"/>
              <a:t>Shared Involvement in Medication Management Education (ShiMME)</a:t>
            </a:r>
            <a:endParaRPr lang="en-GB" sz="4000" dirty="0"/>
          </a:p>
        </p:txBody>
      </p:sp>
      <p:pic>
        <p:nvPicPr>
          <p:cNvPr id="4" name="Picture 3" descr="leaves"/>
          <p:cNvPicPr/>
          <p:nvPr/>
        </p:nvPicPr>
        <p:blipFill>
          <a:blip r:embed="rId2">
            <a:extLst>
              <a:ext uri="{28A0092B-C50C-407E-A947-70E740481C1C}">
                <a14:useLocalDpi xmlns:a14="http://schemas.microsoft.com/office/drawing/2010/main" val="0"/>
              </a:ext>
            </a:extLst>
          </a:blip>
          <a:srcRect l="16591" r="16910" b="10089"/>
          <a:stretch>
            <a:fillRect/>
          </a:stretch>
        </p:blipFill>
        <p:spPr bwMode="auto">
          <a:xfrm>
            <a:off x="-379362" y="0"/>
            <a:ext cx="9703890" cy="2420888"/>
          </a:xfrm>
          <a:prstGeom prst="rect">
            <a:avLst/>
          </a:prstGeom>
          <a:noFill/>
        </p:spPr>
      </p:pic>
    </p:spTree>
    <p:extLst>
      <p:ext uri="{BB962C8B-B14F-4D97-AF65-F5344CB8AC3E}">
        <p14:creationId xmlns:p14="http://schemas.microsoft.com/office/powerpoint/2010/main" val="17878533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500" b="1" dirty="0" smtClean="0"/>
              <a:t>Service users’ training</a:t>
            </a:r>
            <a:endParaRPr lang="en-GB" sz="3500" b="1" dirty="0"/>
          </a:p>
        </p:txBody>
      </p:sp>
      <p:sp>
        <p:nvSpPr>
          <p:cNvPr id="3" name="Content Placeholder 2"/>
          <p:cNvSpPr>
            <a:spLocks noGrp="1"/>
          </p:cNvSpPr>
          <p:nvPr>
            <p:ph idx="1"/>
          </p:nvPr>
        </p:nvSpPr>
        <p:spPr>
          <a:xfrm>
            <a:off x="457200" y="1600200"/>
            <a:ext cx="8435280" cy="4525963"/>
          </a:xfrm>
        </p:spPr>
        <p:txBody>
          <a:bodyPr>
            <a:normAutofit/>
          </a:bodyPr>
          <a:lstStyle/>
          <a:p>
            <a:pPr>
              <a:lnSpc>
                <a:spcPct val="120000"/>
              </a:lnSpc>
              <a:spcBef>
                <a:spcPts val="0"/>
              </a:spcBef>
            </a:pPr>
            <a:r>
              <a:rPr lang="en-GB" sz="2400" dirty="0"/>
              <a:t>Co-facilitated by a service user trainer and a psychiatrist</a:t>
            </a:r>
          </a:p>
          <a:p>
            <a:pPr>
              <a:lnSpc>
                <a:spcPct val="120000"/>
              </a:lnSpc>
              <a:spcBef>
                <a:spcPts val="0"/>
              </a:spcBef>
            </a:pPr>
            <a:r>
              <a:rPr lang="en-GB" sz="2400" dirty="0"/>
              <a:t>For people who have received services for several years at least</a:t>
            </a:r>
          </a:p>
          <a:p>
            <a:pPr>
              <a:lnSpc>
                <a:spcPct val="120000"/>
              </a:lnSpc>
              <a:spcBef>
                <a:spcPts val="0"/>
              </a:spcBef>
            </a:pPr>
            <a:r>
              <a:rPr lang="en-GB" sz="2400" dirty="0"/>
              <a:t>Four 2 hour sessions, held fortnightly. A fifth session approximately a month later. Bi-monthly support groups offered</a:t>
            </a:r>
          </a:p>
          <a:p>
            <a:pPr>
              <a:lnSpc>
                <a:spcPct val="120000"/>
              </a:lnSpc>
              <a:spcBef>
                <a:spcPts val="0"/>
              </a:spcBef>
            </a:pPr>
            <a:r>
              <a:rPr lang="en-GB" sz="2400" dirty="0"/>
              <a:t>48 people trained, in groups ranging from 2 to 12 participants</a:t>
            </a:r>
          </a:p>
          <a:p>
            <a:pPr>
              <a:lnSpc>
                <a:spcPct val="120000"/>
              </a:lnSpc>
              <a:spcBef>
                <a:spcPts val="0"/>
              </a:spcBef>
            </a:pPr>
            <a:r>
              <a:rPr lang="en-GB" sz="2400" dirty="0"/>
              <a:t>Content: what is SDM, potential benefits, ShIMME forms to assist SDM, how to access and assess information about medication, assertiveness, alternatives to medication and wellbeing </a:t>
            </a:r>
            <a:r>
              <a:rPr lang="en-GB" sz="2400" dirty="0" smtClean="0"/>
              <a:t>strategies</a:t>
            </a:r>
            <a:endParaRPr lang="en-GB" sz="2400" dirty="0"/>
          </a:p>
        </p:txBody>
      </p:sp>
    </p:spTree>
    <p:extLst>
      <p:ext uri="{BB962C8B-B14F-4D97-AF65-F5344CB8AC3E}">
        <p14:creationId xmlns:p14="http://schemas.microsoft.com/office/powerpoint/2010/main" val="42764949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500" b="1" dirty="0" smtClean="0"/>
              <a:t>Psychiatrists’ training</a:t>
            </a:r>
            <a:endParaRPr lang="en-GB" sz="3500" b="1" dirty="0"/>
          </a:p>
        </p:txBody>
      </p:sp>
      <p:sp>
        <p:nvSpPr>
          <p:cNvPr id="3" name="Content Placeholder 2"/>
          <p:cNvSpPr>
            <a:spLocks noGrp="1"/>
          </p:cNvSpPr>
          <p:nvPr>
            <p:ph idx="1"/>
          </p:nvPr>
        </p:nvSpPr>
        <p:spPr>
          <a:xfrm>
            <a:off x="457200" y="1600200"/>
            <a:ext cx="8435280" cy="4525963"/>
          </a:xfrm>
        </p:spPr>
        <p:txBody>
          <a:bodyPr>
            <a:normAutofit/>
          </a:bodyPr>
          <a:lstStyle/>
          <a:p>
            <a:pPr>
              <a:lnSpc>
                <a:spcPct val="120000"/>
              </a:lnSpc>
              <a:spcBef>
                <a:spcPts val="0"/>
              </a:spcBef>
            </a:pPr>
            <a:r>
              <a:rPr lang="en-GB" sz="2400" dirty="0"/>
              <a:t>Co - facilitated by a service user trainer and a psychiatrist</a:t>
            </a:r>
          </a:p>
          <a:p>
            <a:pPr>
              <a:lnSpc>
                <a:spcPct val="120000"/>
              </a:lnSpc>
              <a:spcBef>
                <a:spcPts val="0"/>
              </a:spcBef>
            </a:pPr>
            <a:r>
              <a:rPr lang="en-GB" sz="2400" dirty="0"/>
              <a:t>Two 2 hour sessions a month apart </a:t>
            </a:r>
          </a:p>
          <a:p>
            <a:pPr>
              <a:lnSpc>
                <a:spcPct val="120000"/>
              </a:lnSpc>
              <a:spcBef>
                <a:spcPts val="0"/>
              </a:spcBef>
            </a:pPr>
            <a:r>
              <a:rPr lang="en-GB" sz="2400" dirty="0"/>
              <a:t>12 people trained</a:t>
            </a:r>
          </a:p>
          <a:p>
            <a:pPr>
              <a:lnSpc>
                <a:spcPct val="120000"/>
              </a:lnSpc>
              <a:spcBef>
                <a:spcPts val="0"/>
              </a:spcBef>
            </a:pPr>
            <a:r>
              <a:rPr lang="en-GB" sz="2400" dirty="0"/>
              <a:t>Asked to do homework reading between sessions</a:t>
            </a:r>
          </a:p>
          <a:p>
            <a:pPr>
              <a:lnSpc>
                <a:spcPct val="120000"/>
              </a:lnSpc>
              <a:spcBef>
                <a:spcPts val="0"/>
              </a:spcBef>
            </a:pPr>
            <a:r>
              <a:rPr lang="en-GB" sz="2400" dirty="0"/>
              <a:t>Content : rationale and evidence for SDM, barriers and facilitators, empowering interactions, video scenarios, 3 ShIMME tools, complementary approaches</a:t>
            </a:r>
          </a:p>
          <a:p>
            <a:pPr>
              <a:lnSpc>
                <a:spcPct val="120000"/>
              </a:lnSpc>
              <a:spcBef>
                <a:spcPts val="0"/>
              </a:spcBef>
            </a:pPr>
            <a:endParaRPr lang="en-GB" sz="2400" dirty="0"/>
          </a:p>
          <a:p>
            <a:pPr>
              <a:lnSpc>
                <a:spcPct val="120000"/>
              </a:lnSpc>
              <a:spcBef>
                <a:spcPts val="0"/>
              </a:spcBef>
            </a:pPr>
            <a:endParaRPr lang="en-GB" sz="2400" dirty="0"/>
          </a:p>
          <a:p>
            <a:pPr>
              <a:lnSpc>
                <a:spcPct val="120000"/>
              </a:lnSpc>
              <a:spcBef>
                <a:spcPts val="0"/>
              </a:spcBef>
            </a:pPr>
            <a:endParaRPr lang="en-GB" sz="2400" dirty="0"/>
          </a:p>
          <a:p>
            <a:pPr>
              <a:lnSpc>
                <a:spcPct val="120000"/>
              </a:lnSpc>
              <a:spcBef>
                <a:spcPts val="0"/>
              </a:spcBef>
            </a:pPr>
            <a:endParaRPr lang="en-GB" sz="2400" dirty="0"/>
          </a:p>
          <a:p>
            <a:pPr>
              <a:lnSpc>
                <a:spcPct val="120000"/>
              </a:lnSpc>
              <a:spcBef>
                <a:spcPts val="0"/>
              </a:spcBef>
            </a:pPr>
            <a:endParaRPr lang="en-GB" sz="2400" dirty="0"/>
          </a:p>
          <a:p>
            <a:pPr>
              <a:lnSpc>
                <a:spcPct val="120000"/>
              </a:lnSpc>
              <a:spcBef>
                <a:spcPts val="0"/>
              </a:spcBef>
            </a:pPr>
            <a:endParaRPr lang="en-GB" sz="2400" dirty="0"/>
          </a:p>
          <a:p>
            <a:pPr>
              <a:lnSpc>
                <a:spcPct val="120000"/>
              </a:lnSpc>
              <a:spcBef>
                <a:spcPts val="0"/>
              </a:spcBef>
            </a:pPr>
            <a:endParaRPr lang="en-GB" sz="2400" dirty="0"/>
          </a:p>
        </p:txBody>
      </p:sp>
    </p:spTree>
    <p:extLst>
      <p:ext uri="{BB962C8B-B14F-4D97-AF65-F5344CB8AC3E}">
        <p14:creationId xmlns:p14="http://schemas.microsoft.com/office/powerpoint/2010/main" val="38506027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500" b="1" dirty="0" smtClean="0"/>
              <a:t>Care coordinators’ training</a:t>
            </a:r>
            <a:endParaRPr lang="en-GB" sz="3500" b="1" dirty="0"/>
          </a:p>
        </p:txBody>
      </p:sp>
      <p:sp>
        <p:nvSpPr>
          <p:cNvPr id="3" name="Content Placeholder 2"/>
          <p:cNvSpPr>
            <a:spLocks noGrp="1"/>
          </p:cNvSpPr>
          <p:nvPr>
            <p:ph idx="1"/>
          </p:nvPr>
        </p:nvSpPr>
        <p:spPr>
          <a:xfrm>
            <a:off x="457200" y="1600200"/>
            <a:ext cx="8435280" cy="4525963"/>
          </a:xfrm>
        </p:spPr>
        <p:txBody>
          <a:bodyPr>
            <a:normAutofit/>
          </a:bodyPr>
          <a:lstStyle/>
          <a:p>
            <a:pPr>
              <a:lnSpc>
                <a:spcPct val="120000"/>
              </a:lnSpc>
              <a:spcBef>
                <a:spcPts val="0"/>
              </a:spcBef>
            </a:pPr>
            <a:r>
              <a:rPr lang="en-GB" sz="2400" dirty="0"/>
              <a:t>Co - facilitated by a service user trainer and a nurse prescriber</a:t>
            </a:r>
          </a:p>
          <a:p>
            <a:pPr>
              <a:lnSpc>
                <a:spcPct val="120000"/>
              </a:lnSpc>
              <a:spcBef>
                <a:spcPts val="0"/>
              </a:spcBef>
            </a:pPr>
            <a:r>
              <a:rPr lang="en-GB" sz="2400" dirty="0"/>
              <a:t>Three 1.5 hour sessions </a:t>
            </a:r>
          </a:p>
          <a:p>
            <a:pPr>
              <a:lnSpc>
                <a:spcPct val="120000"/>
              </a:lnSpc>
              <a:spcBef>
                <a:spcPts val="0"/>
              </a:spcBef>
            </a:pPr>
            <a:r>
              <a:rPr lang="en-GB" sz="2400" dirty="0"/>
              <a:t>33 people trained</a:t>
            </a:r>
          </a:p>
          <a:p>
            <a:pPr>
              <a:lnSpc>
                <a:spcPct val="120000"/>
              </a:lnSpc>
              <a:spcBef>
                <a:spcPts val="0"/>
              </a:spcBef>
            </a:pPr>
            <a:r>
              <a:rPr lang="en-GB" sz="2400" dirty="0"/>
              <a:t>Continuing Professional Development credit given</a:t>
            </a:r>
          </a:p>
          <a:p>
            <a:pPr>
              <a:lnSpc>
                <a:spcPct val="120000"/>
              </a:lnSpc>
              <a:spcBef>
                <a:spcPts val="0"/>
              </a:spcBef>
            </a:pPr>
            <a:r>
              <a:rPr lang="en-GB" sz="2400" dirty="0"/>
              <a:t>Asked to do homework reading between sessions</a:t>
            </a:r>
          </a:p>
          <a:p>
            <a:pPr>
              <a:lnSpc>
                <a:spcPct val="120000"/>
              </a:lnSpc>
              <a:spcBef>
                <a:spcPts val="0"/>
              </a:spcBef>
            </a:pPr>
            <a:r>
              <a:rPr lang="en-GB" sz="2400" dirty="0"/>
              <a:t>Content: the rationale for SDM, barriers and facilitators, accessing information about medication and side effects, video scenarios, 3 ShIMME tools, complementary </a:t>
            </a:r>
            <a:r>
              <a:rPr lang="en-GB" sz="2400" dirty="0" smtClean="0"/>
              <a:t>approaches</a:t>
            </a:r>
            <a:endParaRPr lang="en-GB" sz="2400" dirty="0"/>
          </a:p>
        </p:txBody>
      </p:sp>
    </p:spTree>
    <p:extLst>
      <p:ext uri="{BB962C8B-B14F-4D97-AF65-F5344CB8AC3E}">
        <p14:creationId xmlns:p14="http://schemas.microsoft.com/office/powerpoint/2010/main" val="18752479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3242593"/>
            <a:ext cx="7772400" cy="920252"/>
          </a:xfrm>
        </p:spPr>
        <p:txBody>
          <a:bodyPr>
            <a:spAutoFit/>
          </a:bodyPr>
          <a:lstStyle/>
          <a:p>
            <a:pPr>
              <a:lnSpc>
                <a:spcPct val="150000"/>
              </a:lnSpc>
            </a:pPr>
            <a:r>
              <a:rPr lang="en-GB" sz="4000" b="1" dirty="0" smtClean="0"/>
              <a:t>1. Quantitative data</a:t>
            </a:r>
            <a:endParaRPr lang="en-GB" sz="4000" dirty="0"/>
          </a:p>
        </p:txBody>
      </p:sp>
      <p:pic>
        <p:nvPicPr>
          <p:cNvPr id="4" name="Picture 3" descr="leaves"/>
          <p:cNvPicPr/>
          <p:nvPr/>
        </p:nvPicPr>
        <p:blipFill>
          <a:blip r:embed="rId2">
            <a:extLst>
              <a:ext uri="{28A0092B-C50C-407E-A947-70E740481C1C}">
                <a14:useLocalDpi xmlns:a14="http://schemas.microsoft.com/office/drawing/2010/main" val="0"/>
              </a:ext>
            </a:extLst>
          </a:blip>
          <a:srcRect l="16591" r="16910" b="10089"/>
          <a:stretch>
            <a:fillRect/>
          </a:stretch>
        </p:blipFill>
        <p:spPr bwMode="auto">
          <a:xfrm>
            <a:off x="-379362" y="0"/>
            <a:ext cx="9703890" cy="2420888"/>
          </a:xfrm>
          <a:prstGeom prst="rect">
            <a:avLst/>
          </a:prstGeom>
          <a:noFill/>
        </p:spPr>
      </p:pic>
    </p:spTree>
    <p:extLst>
      <p:ext uri="{BB962C8B-B14F-4D97-AF65-F5344CB8AC3E}">
        <p14:creationId xmlns:p14="http://schemas.microsoft.com/office/powerpoint/2010/main" val="1984649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500" b="1" dirty="0" smtClean="0"/>
              <a:t>Practitioners</a:t>
            </a:r>
            <a:endParaRPr lang="en-US" sz="3500" b="1" dirty="0"/>
          </a:p>
        </p:txBody>
      </p:sp>
      <p:sp>
        <p:nvSpPr>
          <p:cNvPr id="3" name="Content Placeholder 2"/>
          <p:cNvSpPr>
            <a:spLocks noGrp="1"/>
          </p:cNvSpPr>
          <p:nvPr>
            <p:ph idx="1"/>
          </p:nvPr>
        </p:nvSpPr>
        <p:spPr/>
        <p:txBody>
          <a:bodyPr>
            <a:normAutofit/>
          </a:bodyPr>
          <a:lstStyle/>
          <a:p>
            <a:pPr>
              <a:lnSpc>
                <a:spcPct val="120000"/>
              </a:lnSpc>
              <a:spcBef>
                <a:spcPts val="0"/>
              </a:spcBef>
            </a:pPr>
            <a:r>
              <a:rPr lang="en-GB" sz="2400" dirty="0"/>
              <a:t>3 areas – Cambridge, Peterborough and Huntingdon</a:t>
            </a:r>
          </a:p>
          <a:p>
            <a:pPr>
              <a:lnSpc>
                <a:spcPct val="120000"/>
              </a:lnSpc>
              <a:spcBef>
                <a:spcPts val="0"/>
              </a:spcBef>
            </a:pPr>
            <a:r>
              <a:rPr lang="en-GB" sz="2400" dirty="0"/>
              <a:t>2 teams – Assertive Outreach and Rehab &amp; </a:t>
            </a:r>
            <a:r>
              <a:rPr lang="en-GB" sz="2400" dirty="0" smtClean="0"/>
              <a:t>Recovery</a:t>
            </a:r>
            <a:endParaRPr lang="en-US" sz="2400" dirty="0" smtClean="0"/>
          </a:p>
          <a:p>
            <a:pPr>
              <a:lnSpc>
                <a:spcPct val="120000"/>
              </a:lnSpc>
            </a:pPr>
            <a:r>
              <a:rPr lang="en-US" sz="2400" dirty="0" smtClean="0"/>
              <a:t>Psychiatrists:</a:t>
            </a:r>
          </a:p>
          <a:p>
            <a:pPr lvl="2">
              <a:lnSpc>
                <a:spcPct val="120000"/>
              </a:lnSpc>
            </a:pPr>
            <a:r>
              <a:rPr lang="en-GB" dirty="0"/>
              <a:t>C: n = 6, P: n = 4, H: n = </a:t>
            </a:r>
            <a:r>
              <a:rPr lang="en-GB" dirty="0" smtClean="0"/>
              <a:t>2 (8 male, 4 female)</a:t>
            </a:r>
          </a:p>
          <a:p>
            <a:pPr lvl="2">
              <a:lnSpc>
                <a:spcPct val="120000"/>
              </a:lnSpc>
            </a:pPr>
            <a:r>
              <a:rPr lang="en-GB" dirty="0" smtClean="0"/>
              <a:t>11 consultants, 1 speciality doctor</a:t>
            </a:r>
          </a:p>
          <a:p>
            <a:pPr lvl="2">
              <a:lnSpc>
                <a:spcPct val="120000"/>
              </a:lnSpc>
            </a:pPr>
            <a:r>
              <a:rPr lang="en-GB" dirty="0" smtClean="0"/>
              <a:t>average length of time in post was 2.9 years</a:t>
            </a:r>
            <a:endParaRPr lang="en-GB" dirty="0"/>
          </a:p>
          <a:p>
            <a:pPr>
              <a:lnSpc>
                <a:spcPct val="120000"/>
              </a:lnSpc>
              <a:spcBef>
                <a:spcPts val="0"/>
              </a:spcBef>
            </a:pPr>
            <a:r>
              <a:rPr lang="en-GB" sz="2400" dirty="0" smtClean="0"/>
              <a:t>Care </a:t>
            </a:r>
            <a:r>
              <a:rPr lang="en-GB" sz="2400" dirty="0"/>
              <a:t>coordinators:</a:t>
            </a:r>
          </a:p>
          <a:p>
            <a:pPr lvl="2">
              <a:lnSpc>
                <a:spcPct val="120000"/>
              </a:lnSpc>
              <a:spcBef>
                <a:spcPts val="0"/>
              </a:spcBef>
            </a:pPr>
            <a:r>
              <a:rPr lang="en-GB" dirty="0"/>
              <a:t>C: n = </a:t>
            </a:r>
            <a:r>
              <a:rPr lang="en-GB" dirty="0" smtClean="0"/>
              <a:t>10, </a:t>
            </a:r>
            <a:r>
              <a:rPr lang="en-GB" dirty="0"/>
              <a:t>P: n = 11, H: n = </a:t>
            </a:r>
            <a:r>
              <a:rPr lang="en-GB" dirty="0" smtClean="0"/>
              <a:t>12 (8 male, 27 female)</a:t>
            </a:r>
            <a:endParaRPr lang="en-GB" dirty="0"/>
          </a:p>
          <a:p>
            <a:pPr lvl="2">
              <a:lnSpc>
                <a:spcPct val="120000"/>
              </a:lnSpc>
              <a:spcBef>
                <a:spcPts val="0"/>
              </a:spcBef>
            </a:pPr>
            <a:r>
              <a:rPr lang="en-GB" dirty="0" smtClean="0"/>
              <a:t>average length in post was 5.9 years </a:t>
            </a:r>
            <a:endParaRPr lang="en-GB" dirty="0"/>
          </a:p>
        </p:txBody>
      </p:sp>
    </p:spTree>
    <p:extLst>
      <p:ext uri="{BB962C8B-B14F-4D97-AF65-F5344CB8AC3E}">
        <p14:creationId xmlns:p14="http://schemas.microsoft.com/office/powerpoint/2010/main" val="13759194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500" b="1" dirty="0" smtClean="0"/>
              <a:t>Service users: profile</a:t>
            </a:r>
            <a:endParaRPr lang="en-US" sz="3500" b="1" dirty="0"/>
          </a:p>
        </p:txBody>
      </p:sp>
      <p:sp>
        <p:nvSpPr>
          <p:cNvPr id="3" name="Content Placeholder 2"/>
          <p:cNvSpPr>
            <a:spLocks noGrp="1"/>
          </p:cNvSpPr>
          <p:nvPr>
            <p:ph idx="1"/>
          </p:nvPr>
        </p:nvSpPr>
        <p:spPr>
          <a:xfrm>
            <a:off x="467544" y="1412776"/>
            <a:ext cx="8363272" cy="2278765"/>
          </a:xfrm>
        </p:spPr>
        <p:txBody>
          <a:bodyPr>
            <a:spAutoFit/>
          </a:bodyPr>
          <a:lstStyle/>
          <a:p>
            <a:pPr marL="342900" lvl="2" indent="-342900">
              <a:lnSpc>
                <a:spcPct val="120000"/>
              </a:lnSpc>
              <a:spcBef>
                <a:spcPts val="0"/>
              </a:spcBef>
            </a:pPr>
            <a:r>
              <a:rPr lang="en-GB" dirty="0" smtClean="0"/>
              <a:t>C: n = 21, P: n = 15, H: n = 12 (</a:t>
            </a:r>
            <a:r>
              <a:rPr lang="en-US" dirty="0" smtClean="0"/>
              <a:t>24 male, 24 female)</a:t>
            </a:r>
          </a:p>
          <a:p>
            <a:pPr marL="342900" lvl="2" indent="-342900">
              <a:lnSpc>
                <a:spcPct val="120000"/>
              </a:lnSpc>
              <a:spcBef>
                <a:spcPts val="0"/>
              </a:spcBef>
            </a:pPr>
            <a:r>
              <a:rPr lang="en-US" dirty="0" smtClean="0"/>
              <a:t>average age was 47.7 years </a:t>
            </a:r>
          </a:p>
          <a:p>
            <a:pPr marL="342900" lvl="2" indent="-342900">
              <a:lnSpc>
                <a:spcPct val="120000"/>
              </a:lnSpc>
              <a:spcBef>
                <a:spcPts val="0"/>
              </a:spcBef>
            </a:pPr>
            <a:r>
              <a:rPr lang="en-US" dirty="0" smtClean="0"/>
              <a:t>56% were living alone (or alone with a child), 22.9% were living with a partner/spouse, the remainder with either a housemate or parents</a:t>
            </a:r>
          </a:p>
        </p:txBody>
      </p:sp>
    </p:spTree>
    <p:extLst>
      <p:ext uri="{BB962C8B-B14F-4D97-AF65-F5344CB8AC3E}">
        <p14:creationId xmlns:p14="http://schemas.microsoft.com/office/powerpoint/2010/main" val="22467371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500" b="1" dirty="0" smtClean="0"/>
              <a:t>Service users - education</a:t>
            </a:r>
            <a:endParaRPr lang="en-GB" sz="35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04530790"/>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746992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500" b="1" dirty="0" smtClean="0"/>
              <a:t>Service users - employment</a:t>
            </a:r>
            <a:endParaRPr lang="en-GB" sz="35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57865129"/>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878635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500" b="1" dirty="0" smtClean="0"/>
              <a:t>Service users’ clinical characteristics - diagnosis</a:t>
            </a:r>
            <a:endParaRPr lang="en-GB" sz="3500" b="1" dirty="0"/>
          </a:p>
        </p:txBody>
      </p:sp>
      <p:sp>
        <p:nvSpPr>
          <p:cNvPr id="3" name="Content Placeholder 2"/>
          <p:cNvSpPr>
            <a:spLocks noGrp="1"/>
          </p:cNvSpPr>
          <p:nvPr>
            <p:ph idx="1"/>
          </p:nvPr>
        </p:nvSpPr>
        <p:spPr/>
        <p:txBody>
          <a:bodyPr>
            <a:normAutofit/>
          </a:bodyPr>
          <a:lstStyle/>
          <a:p>
            <a:endParaRPr lang="en-GB" sz="2600" dirty="0" smtClean="0"/>
          </a:p>
          <a:p>
            <a:endParaRPr lang="en-GB" sz="2600" dirty="0" smtClean="0"/>
          </a:p>
        </p:txBody>
      </p:sp>
      <p:pic>
        <p:nvPicPr>
          <p:cNvPr id="4" name="Picture 3" descr="Chart 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650" y="1556792"/>
            <a:ext cx="8547100" cy="4521200"/>
          </a:xfrm>
          <a:prstGeom prst="rect">
            <a:avLst/>
          </a:prstGeom>
        </p:spPr>
      </p:pic>
    </p:spTree>
    <p:extLst>
      <p:ext uri="{BB962C8B-B14F-4D97-AF65-F5344CB8AC3E}">
        <p14:creationId xmlns:p14="http://schemas.microsoft.com/office/powerpoint/2010/main" val="8456591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500" b="1" dirty="0"/>
              <a:t>Service users’ clinical characteristics – engagement with services</a:t>
            </a:r>
            <a:endParaRPr lang="en-GB" sz="35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83136535"/>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043193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500" b="1" dirty="0" smtClean="0"/>
              <a:t>Disclaimer</a:t>
            </a:r>
            <a:endParaRPr lang="en-GB" sz="3500" b="1" dirty="0"/>
          </a:p>
        </p:txBody>
      </p:sp>
      <p:sp>
        <p:nvSpPr>
          <p:cNvPr id="3" name="Content Placeholder 2"/>
          <p:cNvSpPr>
            <a:spLocks noGrp="1"/>
          </p:cNvSpPr>
          <p:nvPr>
            <p:ph idx="1"/>
          </p:nvPr>
        </p:nvSpPr>
        <p:spPr>
          <a:xfrm>
            <a:off x="323528" y="1700808"/>
            <a:ext cx="8229600" cy="4525963"/>
          </a:xfrm>
        </p:spPr>
        <p:txBody>
          <a:bodyPr>
            <a:normAutofit/>
          </a:bodyPr>
          <a:lstStyle/>
          <a:p>
            <a:pPr>
              <a:lnSpc>
                <a:spcPct val="120000"/>
              </a:lnSpc>
              <a:spcBef>
                <a:spcPts val="0"/>
              </a:spcBef>
            </a:pPr>
            <a:r>
              <a:rPr lang="en-US" sz="2400" dirty="0"/>
              <a:t>ShIMME is an </a:t>
            </a:r>
            <a:r>
              <a:rPr lang="en-GB" sz="2400" dirty="0"/>
              <a:t>independent research project funded by the NIHR under its Research for Patient Benefit (RFPB) programme (grant reference PB-PG 0909-20054</a:t>
            </a:r>
            <a:r>
              <a:rPr lang="en-GB" sz="2400" dirty="0" smtClean="0"/>
              <a:t>)</a:t>
            </a:r>
          </a:p>
          <a:p>
            <a:pPr marL="0" indent="0">
              <a:lnSpc>
                <a:spcPct val="120000"/>
              </a:lnSpc>
              <a:spcBef>
                <a:spcPts val="0"/>
              </a:spcBef>
              <a:buNone/>
            </a:pPr>
            <a:endParaRPr lang="en-GB" sz="1000" dirty="0" smtClean="0"/>
          </a:p>
          <a:p>
            <a:pPr>
              <a:lnSpc>
                <a:spcPct val="120000"/>
              </a:lnSpc>
              <a:spcBef>
                <a:spcPts val="0"/>
              </a:spcBef>
            </a:pPr>
            <a:r>
              <a:rPr lang="en-GB" sz="2400" dirty="0"/>
              <a:t>Views expressed are those of the authors and do not necessarily represent those of the NHS, the National Institute of Health Research or the Department of </a:t>
            </a:r>
            <a:r>
              <a:rPr lang="en-GB" sz="2400" dirty="0" smtClean="0"/>
              <a:t>Health</a:t>
            </a:r>
          </a:p>
          <a:p>
            <a:pPr marL="0" indent="0">
              <a:lnSpc>
                <a:spcPct val="120000"/>
              </a:lnSpc>
              <a:spcBef>
                <a:spcPts val="0"/>
              </a:spcBef>
              <a:buNone/>
            </a:pPr>
            <a:endParaRPr lang="en-US" sz="1000" dirty="0"/>
          </a:p>
          <a:p>
            <a:pPr>
              <a:lnSpc>
                <a:spcPct val="120000"/>
              </a:lnSpc>
              <a:spcBef>
                <a:spcPts val="0"/>
              </a:spcBef>
            </a:pPr>
            <a:r>
              <a:rPr lang="en-US" sz="2400" dirty="0"/>
              <a:t>It is a partnership between Cambridgeshire and Peterborough Foundation Trust and Anglia Ruskin University, including service users, providers and researchers</a:t>
            </a:r>
            <a:r>
              <a:rPr lang="en-US" sz="2400" dirty="0" smtClean="0"/>
              <a:t>)</a:t>
            </a:r>
            <a:endParaRPr lang="en-GB" sz="2400" dirty="0"/>
          </a:p>
          <a:p>
            <a:pPr>
              <a:lnSpc>
                <a:spcPct val="120000"/>
              </a:lnSpc>
              <a:spcBef>
                <a:spcPts val="0"/>
              </a:spcBef>
            </a:pPr>
            <a:endParaRPr lang="en-GB" dirty="0"/>
          </a:p>
        </p:txBody>
      </p:sp>
    </p:spTree>
    <p:extLst>
      <p:ext uri="{BB962C8B-B14F-4D97-AF65-F5344CB8AC3E}">
        <p14:creationId xmlns:p14="http://schemas.microsoft.com/office/powerpoint/2010/main" val="21838381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500" b="1" dirty="0" smtClean="0"/>
              <a:t>Service users’ medication profiles </a:t>
            </a:r>
            <a:br>
              <a:rPr lang="en-GB" sz="3500" b="1" dirty="0" smtClean="0"/>
            </a:br>
            <a:r>
              <a:rPr lang="en-GB" sz="3500" b="1" dirty="0" smtClean="0"/>
              <a:t>– type of medication(s) taken</a:t>
            </a:r>
            <a:endParaRPr lang="en-GB" sz="35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1875960"/>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399799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500" b="1" dirty="0" smtClean="0"/>
              <a:t>Service users’ medication profiles</a:t>
            </a:r>
            <a:br>
              <a:rPr lang="en-GB" sz="3500" b="1" dirty="0" smtClean="0"/>
            </a:br>
            <a:r>
              <a:rPr lang="en-GB" sz="3500" b="1" dirty="0" smtClean="0"/>
              <a:t>- number of medications taken</a:t>
            </a:r>
            <a:endParaRPr lang="en-GB" sz="35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045673554"/>
              </p:ext>
            </p:extLst>
          </p:nvPr>
        </p:nvGraphicFramePr>
        <p:xfrm>
          <a:off x="467544" y="1700808"/>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068320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a:bodyPr>
          <a:lstStyle/>
          <a:p>
            <a:r>
              <a:rPr lang="en-GB" sz="3500" b="1" dirty="0" smtClean="0"/>
              <a:t>Participant response rates</a:t>
            </a:r>
            <a:endParaRPr lang="en-GB" sz="3500" b="1" dirty="0"/>
          </a:p>
        </p:txBody>
      </p:sp>
      <p:sp>
        <p:nvSpPr>
          <p:cNvPr id="5" name="Rectangle 4"/>
          <p:cNvSpPr/>
          <p:nvPr/>
        </p:nvSpPr>
        <p:spPr>
          <a:xfrm>
            <a:off x="467544" y="1700808"/>
            <a:ext cx="2592288" cy="631861"/>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dirty="0" smtClean="0"/>
              <a:t>Service users: N=48</a:t>
            </a:r>
            <a:r>
              <a:rPr lang="en-GB" dirty="0"/>
              <a:t> </a:t>
            </a:r>
            <a:r>
              <a:rPr lang="en-GB" dirty="0" smtClean="0"/>
              <a:t>(100%)</a:t>
            </a:r>
            <a:endParaRPr lang="en-GB" dirty="0"/>
          </a:p>
        </p:txBody>
      </p:sp>
      <p:sp>
        <p:nvSpPr>
          <p:cNvPr id="6" name="Rectangle 5"/>
          <p:cNvSpPr/>
          <p:nvPr/>
        </p:nvSpPr>
        <p:spPr>
          <a:xfrm>
            <a:off x="3203848" y="1700807"/>
            <a:ext cx="2664296" cy="631861"/>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dirty="0" smtClean="0"/>
              <a:t>Care coordinators: N=33 (100%)</a:t>
            </a:r>
            <a:endParaRPr lang="en-GB" dirty="0"/>
          </a:p>
        </p:txBody>
      </p:sp>
      <p:sp>
        <p:nvSpPr>
          <p:cNvPr id="7" name="Rectangle 6"/>
          <p:cNvSpPr/>
          <p:nvPr/>
        </p:nvSpPr>
        <p:spPr>
          <a:xfrm>
            <a:off x="6012160" y="1700808"/>
            <a:ext cx="2664296" cy="63800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dirty="0" smtClean="0"/>
              <a:t>Psychiatrists: N=12 </a:t>
            </a:r>
          </a:p>
          <a:p>
            <a:pPr algn="ctr"/>
            <a:r>
              <a:rPr lang="en-GB" dirty="0" smtClean="0"/>
              <a:t>(100%)</a:t>
            </a:r>
            <a:endParaRPr lang="en-GB" dirty="0"/>
          </a:p>
        </p:txBody>
      </p:sp>
      <p:sp>
        <p:nvSpPr>
          <p:cNvPr id="8" name="Rectangle 7"/>
          <p:cNvSpPr/>
          <p:nvPr/>
        </p:nvSpPr>
        <p:spPr>
          <a:xfrm>
            <a:off x="467419" y="2843244"/>
            <a:ext cx="2592288" cy="21369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GB" dirty="0" smtClean="0"/>
              <a:t>Did not respond/unable to contact (N=17)</a:t>
            </a:r>
          </a:p>
          <a:p>
            <a:pPr marL="285750" indent="-285750">
              <a:buFont typeface="Arial" panose="020B0604020202020204" pitchFamily="34" charset="0"/>
              <a:buChar char="•"/>
            </a:pPr>
            <a:r>
              <a:rPr lang="en-GB" dirty="0" smtClean="0"/>
              <a:t>Moved out of area (N=1)</a:t>
            </a:r>
          </a:p>
          <a:p>
            <a:pPr marL="285750" indent="-285750">
              <a:buFont typeface="Arial" panose="020B0604020202020204" pitchFamily="34" charset="0"/>
              <a:buChar char="•"/>
            </a:pPr>
            <a:r>
              <a:rPr lang="en-GB" dirty="0" smtClean="0"/>
              <a:t>Declined to participate (N=2)</a:t>
            </a:r>
          </a:p>
        </p:txBody>
      </p:sp>
      <p:sp>
        <p:nvSpPr>
          <p:cNvPr id="9" name="Rectangle 8"/>
          <p:cNvSpPr/>
          <p:nvPr/>
        </p:nvSpPr>
        <p:spPr>
          <a:xfrm>
            <a:off x="3203848" y="2847903"/>
            <a:ext cx="2664296" cy="21322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GB" dirty="0" smtClean="0"/>
              <a:t>Did not respond/unable to contact (N=22)</a:t>
            </a:r>
          </a:p>
          <a:p>
            <a:pPr marL="285750" indent="-285750">
              <a:buFont typeface="Arial" panose="020B0604020202020204" pitchFamily="34" charset="0"/>
              <a:buChar char="•"/>
            </a:pPr>
            <a:r>
              <a:rPr lang="en-GB" dirty="0" smtClean="0"/>
              <a:t>Left the trust (N=1)</a:t>
            </a:r>
          </a:p>
          <a:p>
            <a:endParaRPr lang="en-GB" dirty="0"/>
          </a:p>
          <a:p>
            <a:endParaRPr lang="en-GB" dirty="0" smtClean="0"/>
          </a:p>
          <a:p>
            <a:endParaRPr lang="en-GB" dirty="0"/>
          </a:p>
        </p:txBody>
      </p:sp>
      <p:sp>
        <p:nvSpPr>
          <p:cNvPr id="10" name="Rectangle 9"/>
          <p:cNvSpPr/>
          <p:nvPr/>
        </p:nvSpPr>
        <p:spPr>
          <a:xfrm>
            <a:off x="6012160" y="2885537"/>
            <a:ext cx="2664296" cy="20946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GB" dirty="0"/>
              <a:t>Did not respond/unable to </a:t>
            </a:r>
            <a:r>
              <a:rPr lang="en-GB" dirty="0" smtClean="0"/>
              <a:t>contact (N=1)</a:t>
            </a:r>
            <a:endParaRPr lang="en-GB" dirty="0"/>
          </a:p>
          <a:p>
            <a:pPr marL="285750" indent="-285750">
              <a:buFont typeface="Arial" panose="020B0604020202020204" pitchFamily="34" charset="0"/>
              <a:buChar char="•"/>
            </a:pPr>
            <a:r>
              <a:rPr lang="en-GB" dirty="0"/>
              <a:t>Declined to </a:t>
            </a:r>
            <a:r>
              <a:rPr lang="en-GB" dirty="0" smtClean="0"/>
              <a:t>participate (N=3)</a:t>
            </a:r>
            <a:endParaRPr lang="en-GB" dirty="0"/>
          </a:p>
          <a:p>
            <a:pPr marL="285750" indent="-285750">
              <a:buFont typeface="Arial" panose="020B0604020202020204" pitchFamily="34" charset="0"/>
              <a:buChar char="•"/>
            </a:pPr>
            <a:r>
              <a:rPr lang="en-GB" dirty="0"/>
              <a:t>Left the </a:t>
            </a:r>
            <a:r>
              <a:rPr lang="en-GB" dirty="0" smtClean="0"/>
              <a:t>trust (N=2)</a:t>
            </a:r>
          </a:p>
          <a:p>
            <a:pPr marL="285750" indent="-285750">
              <a:buFont typeface="Arial" panose="020B0604020202020204" pitchFamily="34" charset="0"/>
              <a:buChar char="•"/>
            </a:pPr>
            <a:endParaRPr lang="en-GB" dirty="0"/>
          </a:p>
        </p:txBody>
      </p:sp>
      <p:cxnSp>
        <p:nvCxnSpPr>
          <p:cNvPr id="12" name="Straight Arrow Connector 11"/>
          <p:cNvCxnSpPr>
            <a:stCxn id="5" idx="2"/>
            <a:endCxn id="8" idx="0"/>
          </p:cNvCxnSpPr>
          <p:nvPr/>
        </p:nvCxnSpPr>
        <p:spPr>
          <a:xfrm flipH="1">
            <a:off x="1763563" y="2332669"/>
            <a:ext cx="125" cy="5105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6" idx="2"/>
            <a:endCxn id="9" idx="0"/>
          </p:cNvCxnSpPr>
          <p:nvPr/>
        </p:nvCxnSpPr>
        <p:spPr>
          <a:xfrm>
            <a:off x="4535996" y="2332668"/>
            <a:ext cx="0" cy="51523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7" idx="2"/>
            <a:endCxn id="10" idx="0"/>
          </p:cNvCxnSpPr>
          <p:nvPr/>
        </p:nvCxnSpPr>
        <p:spPr>
          <a:xfrm>
            <a:off x="7344308" y="2338814"/>
            <a:ext cx="0" cy="54672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467544" y="5700278"/>
            <a:ext cx="2592413" cy="72008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dirty="0" smtClean="0"/>
              <a:t>Service users: N=28 </a:t>
            </a:r>
          </a:p>
          <a:p>
            <a:pPr algn="ctr"/>
            <a:r>
              <a:rPr lang="en-GB" dirty="0" smtClean="0"/>
              <a:t>(58%)</a:t>
            </a:r>
            <a:endParaRPr lang="en-GB" dirty="0"/>
          </a:p>
        </p:txBody>
      </p:sp>
      <p:sp>
        <p:nvSpPr>
          <p:cNvPr id="19" name="Rectangle 18"/>
          <p:cNvSpPr/>
          <p:nvPr/>
        </p:nvSpPr>
        <p:spPr>
          <a:xfrm>
            <a:off x="3239789" y="5700278"/>
            <a:ext cx="2664296" cy="72008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dirty="0" smtClean="0"/>
              <a:t>Care coordinators: N=10 (30%)</a:t>
            </a:r>
            <a:endParaRPr lang="en-GB" dirty="0"/>
          </a:p>
        </p:txBody>
      </p:sp>
      <p:sp>
        <p:nvSpPr>
          <p:cNvPr id="20" name="Rectangle 19"/>
          <p:cNvSpPr/>
          <p:nvPr/>
        </p:nvSpPr>
        <p:spPr>
          <a:xfrm>
            <a:off x="6030416" y="5700278"/>
            <a:ext cx="2664296" cy="72008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dirty="0" smtClean="0"/>
              <a:t>Psychiatrists: N=6 </a:t>
            </a:r>
          </a:p>
          <a:p>
            <a:pPr algn="ctr"/>
            <a:r>
              <a:rPr lang="en-GB" dirty="0" smtClean="0"/>
              <a:t>(50%)</a:t>
            </a:r>
            <a:endParaRPr lang="en-GB" dirty="0"/>
          </a:p>
        </p:txBody>
      </p:sp>
      <p:sp>
        <p:nvSpPr>
          <p:cNvPr id="21" name="Rectangle 20"/>
          <p:cNvSpPr/>
          <p:nvPr/>
        </p:nvSpPr>
        <p:spPr>
          <a:xfrm>
            <a:off x="467419" y="1109056"/>
            <a:ext cx="8209037" cy="432048"/>
          </a:xfrm>
          <a:prstGeom prst="rect">
            <a:avLst/>
          </a:prstGeom>
          <a:solidFill>
            <a:schemeClr val="bg1"/>
          </a:solidFill>
          <a:ln>
            <a:solidFill>
              <a:schemeClr val="bg1"/>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n-GB" dirty="0" smtClean="0"/>
              <a:t>Pre-programme data collection</a:t>
            </a:r>
            <a:endParaRPr lang="en-GB" dirty="0"/>
          </a:p>
        </p:txBody>
      </p:sp>
      <p:cxnSp>
        <p:nvCxnSpPr>
          <p:cNvPr id="25" name="Straight Arrow Connector 24"/>
          <p:cNvCxnSpPr>
            <a:stCxn id="8" idx="2"/>
            <a:endCxn id="18" idx="0"/>
          </p:cNvCxnSpPr>
          <p:nvPr/>
        </p:nvCxnSpPr>
        <p:spPr>
          <a:xfrm>
            <a:off x="1763563" y="4980197"/>
            <a:ext cx="188" cy="72008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4593082" y="4980198"/>
            <a:ext cx="0" cy="7200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10" idx="2"/>
            <a:endCxn id="20" idx="0"/>
          </p:cNvCxnSpPr>
          <p:nvPr/>
        </p:nvCxnSpPr>
        <p:spPr>
          <a:xfrm>
            <a:off x="7344308" y="4980197"/>
            <a:ext cx="18256" cy="72008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2789768" y="5196222"/>
            <a:ext cx="3492451" cy="288032"/>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dirty="0" smtClean="0"/>
              <a:t>12 month follow up data collection</a:t>
            </a:r>
            <a:endParaRPr lang="en-GB" dirty="0"/>
          </a:p>
        </p:txBody>
      </p:sp>
    </p:spTree>
    <p:extLst>
      <p:ext uri="{BB962C8B-B14F-4D97-AF65-F5344CB8AC3E}">
        <p14:creationId xmlns:p14="http://schemas.microsoft.com/office/powerpoint/2010/main" val="29248190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784976" cy="706090"/>
          </a:xfrm>
        </p:spPr>
        <p:txBody>
          <a:bodyPr>
            <a:normAutofit fontScale="90000"/>
          </a:bodyPr>
          <a:lstStyle/>
          <a:p>
            <a:r>
              <a:rPr lang="en-GB" sz="3300" b="1" dirty="0" smtClean="0"/>
              <a:t>Service User </a:t>
            </a:r>
            <a:r>
              <a:rPr lang="en-GB" sz="3300" b="1" dirty="0"/>
              <a:t>R</a:t>
            </a:r>
            <a:r>
              <a:rPr lang="en-GB" sz="3300" b="1" dirty="0" smtClean="0"/>
              <a:t>esults: </a:t>
            </a:r>
            <a:r>
              <a:rPr lang="en-GB" sz="3300" dirty="0" smtClean="0"/>
              <a:t/>
            </a:r>
            <a:br>
              <a:rPr lang="en-GB" sz="3300" dirty="0" smtClean="0"/>
            </a:br>
            <a:r>
              <a:rPr lang="en-GB" sz="3200" dirty="0" smtClean="0"/>
              <a:t>Decisional Conflict </a:t>
            </a:r>
            <a:r>
              <a:rPr lang="en-GB" sz="3200" dirty="0"/>
              <a:t>S</a:t>
            </a:r>
            <a:r>
              <a:rPr lang="en-GB" sz="3200" dirty="0" smtClean="0"/>
              <a:t>cale (DCS) </a:t>
            </a:r>
            <a:r>
              <a:rPr lang="en-GB" sz="1800" dirty="0" smtClean="0"/>
              <a:t>(O’Connor, 2005)</a:t>
            </a:r>
            <a:endParaRPr lang="en-GB"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58887598"/>
              </p:ext>
            </p:extLst>
          </p:nvPr>
        </p:nvGraphicFramePr>
        <p:xfrm>
          <a:off x="971600" y="3068960"/>
          <a:ext cx="7244222" cy="3566160"/>
        </p:xfrm>
        <a:graphic>
          <a:graphicData uri="http://schemas.openxmlformats.org/drawingml/2006/table">
            <a:tbl>
              <a:tblPr firstRow="1" bandRow="1">
                <a:tableStyleId>{5C22544A-7EE6-4342-B048-85BDC9FD1C3A}</a:tableStyleId>
              </a:tblPr>
              <a:tblGrid>
                <a:gridCol w="2088232"/>
                <a:gridCol w="1944216"/>
                <a:gridCol w="1584176"/>
                <a:gridCol w="1627598"/>
              </a:tblGrid>
              <a:tr h="607452">
                <a:tc>
                  <a:txBody>
                    <a:bodyPr/>
                    <a:lstStyle/>
                    <a:p>
                      <a:endParaRPr lang="en-GB" dirty="0"/>
                    </a:p>
                  </a:txBody>
                  <a:tcPr>
                    <a:lnR w="3175" cap="flat" cmpd="sng" algn="ctr">
                      <a:solidFill>
                        <a:schemeClr val="tx1"/>
                      </a:solidFill>
                      <a:prstDash val="solid"/>
                      <a:round/>
                      <a:headEnd type="none" w="med" len="med"/>
                      <a:tailEnd type="none" w="med" len="med"/>
                    </a:lnR>
                    <a:solidFill>
                      <a:schemeClr val="bg1"/>
                    </a:solidFill>
                  </a:tcPr>
                </a:tc>
                <a:tc>
                  <a:txBody>
                    <a:bodyPr/>
                    <a:lstStyle/>
                    <a:p>
                      <a:r>
                        <a:rPr lang="en-GB" dirty="0" smtClean="0">
                          <a:solidFill>
                            <a:sysClr val="windowText" lastClr="000000"/>
                          </a:solidFill>
                        </a:rPr>
                        <a:t>Pre-Shimme Training</a:t>
                      </a:r>
                      <a:endParaRPr lang="en-GB" dirty="0">
                        <a:solidFill>
                          <a:sysClr val="windowText" lastClr="000000"/>
                        </a:solidFill>
                      </a:endParaRPr>
                    </a:p>
                  </a:txBody>
                  <a:tcP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tc>
                  <a:txBody>
                    <a:bodyPr/>
                    <a:lstStyle/>
                    <a:p>
                      <a:r>
                        <a:rPr lang="en-GB" dirty="0" smtClean="0">
                          <a:solidFill>
                            <a:sysClr val="windowText" lastClr="000000"/>
                          </a:solidFill>
                        </a:rPr>
                        <a:t>12 month follow</a:t>
                      </a:r>
                      <a:r>
                        <a:rPr lang="en-GB" baseline="0" dirty="0" smtClean="0">
                          <a:solidFill>
                            <a:sysClr val="windowText" lastClr="000000"/>
                          </a:solidFill>
                        </a:rPr>
                        <a:t> up</a:t>
                      </a:r>
                      <a:endParaRPr lang="en-GB" dirty="0">
                        <a:solidFill>
                          <a:sysClr val="windowText" lastClr="00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tc>
                  <a:txBody>
                    <a:bodyPr/>
                    <a:lstStyle/>
                    <a:p>
                      <a:endParaRPr lang="en-GB" dirty="0"/>
                    </a:p>
                  </a:txBody>
                  <a:tcPr>
                    <a:lnL w="19050" cap="flat" cmpd="sng" algn="ctr">
                      <a:solidFill>
                        <a:schemeClr val="tx1"/>
                      </a:solidFill>
                      <a:prstDash val="solid"/>
                      <a:round/>
                      <a:headEnd type="none" w="med" len="med"/>
                      <a:tailEnd type="none" w="med" len="med"/>
                    </a:lnL>
                    <a:solidFill>
                      <a:schemeClr val="bg1"/>
                    </a:solidFill>
                  </a:tcPr>
                </a:tc>
              </a:tr>
              <a:tr h="347115">
                <a:tc>
                  <a:txBody>
                    <a:bodyPr/>
                    <a:lstStyle/>
                    <a:p>
                      <a:endParaRPr lang="en-GB" dirty="0"/>
                    </a:p>
                  </a:txBody>
                  <a:tcPr>
                    <a:lnR w="3175" cap="flat" cmpd="sng" algn="ctr">
                      <a:solidFill>
                        <a:schemeClr val="bg1"/>
                      </a:solidFill>
                      <a:prstDash val="solid"/>
                      <a:round/>
                      <a:headEnd type="none" w="med" len="med"/>
                      <a:tailEnd type="none" w="med" len="med"/>
                    </a:lnR>
                  </a:tcPr>
                </a:tc>
                <a:tc>
                  <a:txBody>
                    <a:bodyPr/>
                    <a:lstStyle/>
                    <a:p>
                      <a:r>
                        <a:rPr lang="en-GB" dirty="0" smtClean="0"/>
                        <a:t>Mean (s.d)</a:t>
                      </a:r>
                      <a:endParaRPr lang="en-GB" dirty="0"/>
                    </a:p>
                  </a:txBody>
                  <a:tcPr>
                    <a:lnL w="3175" cap="flat" cmpd="sng" algn="ctr">
                      <a:solidFill>
                        <a:schemeClr val="bg1"/>
                      </a:solidFill>
                      <a:prstDash val="solid"/>
                      <a:round/>
                      <a:headEnd type="none" w="med" len="med"/>
                      <a:tailEnd type="none" w="med" len="med"/>
                    </a:lnL>
                  </a:tcPr>
                </a:tc>
                <a:tc>
                  <a:txBody>
                    <a:bodyPr/>
                    <a:lstStyle/>
                    <a:p>
                      <a:r>
                        <a:rPr lang="en-GB" dirty="0" smtClean="0"/>
                        <a:t>Mean</a:t>
                      </a:r>
                      <a:r>
                        <a:rPr lang="en-GB" baseline="0" dirty="0" smtClean="0"/>
                        <a:t> (s.d.)</a:t>
                      </a:r>
                      <a:endParaRPr lang="en-GB" dirty="0"/>
                    </a:p>
                  </a:txBody>
                  <a:tcPr/>
                </a:tc>
                <a:tc>
                  <a:txBody>
                    <a:bodyPr/>
                    <a:lstStyle/>
                    <a:p>
                      <a:r>
                        <a:rPr lang="en-GB" dirty="0" smtClean="0"/>
                        <a:t>P</a:t>
                      </a:r>
                      <a:r>
                        <a:rPr lang="en-GB" baseline="0" dirty="0" smtClean="0"/>
                        <a:t> value</a:t>
                      </a:r>
                      <a:endParaRPr lang="en-GB" dirty="0"/>
                    </a:p>
                  </a:txBody>
                  <a:tcPr/>
                </a:tc>
              </a:tr>
              <a:tr h="347115">
                <a:tc>
                  <a:txBody>
                    <a:bodyPr/>
                    <a:lstStyle/>
                    <a:p>
                      <a:r>
                        <a:rPr lang="en-GB" b="1" dirty="0" smtClean="0"/>
                        <a:t>DCS</a:t>
                      </a:r>
                      <a:r>
                        <a:rPr lang="en-GB" b="1" baseline="0" dirty="0" smtClean="0"/>
                        <a:t> total</a:t>
                      </a:r>
                      <a:endParaRPr lang="en-GB" b="1" dirty="0"/>
                    </a:p>
                  </a:txBody>
                  <a:tcPr/>
                </a:tc>
                <a:tc>
                  <a:txBody>
                    <a:bodyPr/>
                    <a:lstStyle/>
                    <a:p>
                      <a:r>
                        <a:rPr lang="en-GB" dirty="0" smtClean="0"/>
                        <a:t>1.64 (.82)</a:t>
                      </a:r>
                      <a:endParaRPr lang="en-GB" dirty="0"/>
                    </a:p>
                  </a:txBody>
                  <a:tcPr/>
                </a:tc>
                <a:tc>
                  <a:txBody>
                    <a:bodyPr/>
                    <a:lstStyle/>
                    <a:p>
                      <a:r>
                        <a:rPr lang="en-GB" dirty="0" smtClean="0"/>
                        <a:t>1.22 (.62)</a:t>
                      </a:r>
                      <a:endParaRPr lang="en-GB" dirty="0"/>
                    </a:p>
                  </a:txBody>
                  <a:tcPr/>
                </a:tc>
                <a:tc>
                  <a:txBody>
                    <a:bodyPr/>
                    <a:lstStyle/>
                    <a:p>
                      <a:r>
                        <a:rPr lang="en-GB" b="1" dirty="0" smtClean="0"/>
                        <a:t>.014*</a:t>
                      </a:r>
                      <a:endParaRPr lang="en-GB" b="1" dirty="0"/>
                    </a:p>
                  </a:txBody>
                  <a:tcPr/>
                </a:tc>
              </a:tr>
              <a:tr h="34711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Sub-scales:</a:t>
                      </a:r>
                      <a:endParaRPr lang="en-GB" dirty="0"/>
                    </a:p>
                  </a:txBody>
                  <a:tcPr/>
                </a:tc>
                <a:tc>
                  <a:txBody>
                    <a:bodyPr/>
                    <a:lstStyle/>
                    <a:p>
                      <a:endParaRPr lang="en-GB" dirty="0"/>
                    </a:p>
                  </a:txBody>
                  <a:tcPr/>
                </a:tc>
                <a:tc>
                  <a:txBody>
                    <a:bodyPr/>
                    <a:lstStyle/>
                    <a:p>
                      <a:endParaRPr lang="en-GB" dirty="0"/>
                    </a:p>
                  </a:txBody>
                  <a:tcPr/>
                </a:tc>
                <a:tc>
                  <a:txBody>
                    <a:bodyPr/>
                    <a:lstStyle/>
                    <a:p>
                      <a:endParaRPr lang="en-GB" b="1" dirty="0"/>
                    </a:p>
                  </a:txBody>
                  <a:tcPr/>
                </a:tc>
              </a:tr>
              <a:tr h="347115">
                <a:tc>
                  <a:txBody>
                    <a:bodyPr/>
                    <a:lstStyle/>
                    <a:p>
                      <a:r>
                        <a:rPr lang="en-GB" i="1" dirty="0" smtClean="0"/>
                        <a:t>  Informed</a:t>
                      </a:r>
                      <a:endParaRPr lang="en-GB" i="1" dirty="0"/>
                    </a:p>
                  </a:txBody>
                  <a:tcPr/>
                </a:tc>
                <a:tc>
                  <a:txBody>
                    <a:bodyPr/>
                    <a:lstStyle/>
                    <a:p>
                      <a:r>
                        <a:rPr lang="en-GB" dirty="0" smtClean="0"/>
                        <a:t>1.79 (.96)</a:t>
                      </a:r>
                      <a:endParaRPr lang="en-GB" dirty="0"/>
                    </a:p>
                  </a:txBody>
                  <a:tcPr/>
                </a:tc>
                <a:tc>
                  <a:txBody>
                    <a:bodyPr/>
                    <a:lstStyle/>
                    <a:p>
                      <a:r>
                        <a:rPr lang="en-GB" dirty="0" smtClean="0"/>
                        <a:t>1.22 (.88)</a:t>
                      </a:r>
                      <a:endParaRPr lang="en-GB" dirty="0"/>
                    </a:p>
                  </a:txBody>
                  <a:tcPr/>
                </a:tc>
                <a:tc>
                  <a:txBody>
                    <a:bodyPr/>
                    <a:lstStyle/>
                    <a:p>
                      <a:r>
                        <a:rPr lang="en-GB" b="1" dirty="0" smtClean="0"/>
                        <a:t>.007**</a:t>
                      </a:r>
                      <a:endParaRPr lang="en-GB" b="1" dirty="0"/>
                    </a:p>
                  </a:txBody>
                  <a:tcPr/>
                </a:tc>
              </a:tr>
              <a:tr h="347115">
                <a:tc>
                  <a:txBody>
                    <a:bodyPr/>
                    <a:lstStyle/>
                    <a:p>
                      <a:r>
                        <a:rPr lang="en-GB" i="1" dirty="0" smtClean="0"/>
                        <a:t>  Values</a:t>
                      </a:r>
                      <a:r>
                        <a:rPr lang="en-GB" i="1" baseline="0" dirty="0" smtClean="0"/>
                        <a:t> clarity</a:t>
                      </a:r>
                      <a:endParaRPr lang="en-GB" i="1" dirty="0"/>
                    </a:p>
                  </a:txBody>
                  <a:tcPr/>
                </a:tc>
                <a:tc>
                  <a:txBody>
                    <a:bodyPr/>
                    <a:lstStyle/>
                    <a:p>
                      <a:r>
                        <a:rPr lang="en-GB" dirty="0" smtClean="0"/>
                        <a:t>1.57 (.97)</a:t>
                      </a:r>
                      <a:endParaRPr lang="en-GB" dirty="0"/>
                    </a:p>
                  </a:txBody>
                  <a:tcPr/>
                </a:tc>
                <a:tc>
                  <a:txBody>
                    <a:bodyPr/>
                    <a:lstStyle/>
                    <a:p>
                      <a:r>
                        <a:rPr lang="en-GB" dirty="0" smtClean="0"/>
                        <a:t>.913 (.65)</a:t>
                      </a:r>
                      <a:endParaRPr lang="en-GB" dirty="0"/>
                    </a:p>
                  </a:txBody>
                  <a:tcPr/>
                </a:tc>
                <a:tc>
                  <a:txBody>
                    <a:bodyPr/>
                    <a:lstStyle/>
                    <a:p>
                      <a:r>
                        <a:rPr lang="en-GB" b="1" dirty="0" smtClean="0"/>
                        <a:t>&lt;.001***</a:t>
                      </a:r>
                      <a:endParaRPr lang="en-GB" b="1" dirty="0"/>
                    </a:p>
                  </a:txBody>
                  <a:tcPr/>
                </a:tc>
              </a:tr>
              <a:tr h="347115">
                <a:tc>
                  <a:txBody>
                    <a:bodyPr/>
                    <a:lstStyle/>
                    <a:p>
                      <a:r>
                        <a:rPr lang="en-GB" i="1" dirty="0" smtClean="0"/>
                        <a:t>  Support</a:t>
                      </a:r>
                      <a:endParaRPr lang="en-GB" i="1" dirty="0"/>
                    </a:p>
                  </a:txBody>
                  <a:tcPr/>
                </a:tc>
                <a:tc>
                  <a:txBody>
                    <a:bodyPr/>
                    <a:lstStyle/>
                    <a:p>
                      <a:r>
                        <a:rPr lang="en-GB" dirty="0" smtClean="0"/>
                        <a:t>1.7 (.99)</a:t>
                      </a:r>
                      <a:endParaRPr lang="en-GB" dirty="0"/>
                    </a:p>
                  </a:txBody>
                  <a:tcPr/>
                </a:tc>
                <a:tc>
                  <a:txBody>
                    <a:bodyPr/>
                    <a:lstStyle/>
                    <a:p>
                      <a:r>
                        <a:rPr lang="en-GB" dirty="0" smtClean="0"/>
                        <a:t>1.35 (.85)</a:t>
                      </a:r>
                      <a:endParaRPr lang="en-GB" dirty="0"/>
                    </a:p>
                  </a:txBody>
                  <a:tcPr/>
                </a:tc>
                <a:tc>
                  <a:txBody>
                    <a:bodyPr/>
                    <a:lstStyle/>
                    <a:p>
                      <a:r>
                        <a:rPr lang="en-GB" dirty="0" smtClean="0"/>
                        <a:t>.086</a:t>
                      </a:r>
                      <a:endParaRPr lang="en-GB" dirty="0"/>
                    </a:p>
                  </a:txBody>
                  <a:tcPr/>
                </a:tc>
              </a:tr>
              <a:tr h="347115">
                <a:tc>
                  <a:txBody>
                    <a:bodyPr/>
                    <a:lstStyle/>
                    <a:p>
                      <a:r>
                        <a:rPr lang="en-GB" i="1" dirty="0" smtClean="0"/>
                        <a:t>  Uncertainty</a:t>
                      </a:r>
                      <a:endParaRPr lang="en-GB" i="1" dirty="0"/>
                    </a:p>
                  </a:txBody>
                  <a:tcPr/>
                </a:tc>
                <a:tc>
                  <a:txBody>
                    <a:bodyPr/>
                    <a:lstStyle/>
                    <a:p>
                      <a:r>
                        <a:rPr lang="en-GB" dirty="0" smtClean="0"/>
                        <a:t>1.71 (1.19)</a:t>
                      </a:r>
                      <a:endParaRPr lang="en-GB" dirty="0"/>
                    </a:p>
                  </a:txBody>
                  <a:tcPr/>
                </a:tc>
                <a:tc>
                  <a:txBody>
                    <a:bodyPr/>
                    <a:lstStyle/>
                    <a:p>
                      <a:r>
                        <a:rPr lang="en-GB" dirty="0" smtClean="0"/>
                        <a:t>1.48 (.97)</a:t>
                      </a:r>
                      <a:endParaRPr lang="en-GB" dirty="0"/>
                    </a:p>
                  </a:txBody>
                  <a:tcPr/>
                </a:tc>
                <a:tc>
                  <a:txBody>
                    <a:bodyPr/>
                    <a:lstStyle/>
                    <a:p>
                      <a:r>
                        <a:rPr lang="en-GB" dirty="0" smtClean="0"/>
                        <a:t>.186</a:t>
                      </a:r>
                      <a:endParaRPr lang="en-GB" dirty="0"/>
                    </a:p>
                  </a:txBody>
                  <a:tcPr/>
                </a:tc>
              </a:tr>
              <a:tr h="347115">
                <a:tc>
                  <a:txBody>
                    <a:bodyPr/>
                    <a:lstStyle/>
                    <a:p>
                      <a:r>
                        <a:rPr lang="en-GB" i="1" dirty="0" smtClean="0"/>
                        <a:t>  Effective decision</a:t>
                      </a:r>
                      <a:endParaRPr lang="en-GB" i="1" dirty="0"/>
                    </a:p>
                  </a:txBody>
                  <a:tcPr/>
                </a:tc>
                <a:tc>
                  <a:txBody>
                    <a:bodyPr/>
                    <a:lstStyle/>
                    <a:p>
                      <a:r>
                        <a:rPr lang="en-GB" dirty="0" smtClean="0"/>
                        <a:t>1.47 (.82)</a:t>
                      </a:r>
                      <a:endParaRPr lang="en-GB" dirty="0"/>
                    </a:p>
                  </a:txBody>
                  <a:tcPr/>
                </a:tc>
                <a:tc>
                  <a:txBody>
                    <a:bodyPr/>
                    <a:lstStyle/>
                    <a:p>
                      <a:r>
                        <a:rPr lang="en-GB" dirty="0" smtClean="0"/>
                        <a:t>1.18 (.75)</a:t>
                      </a:r>
                      <a:endParaRPr lang="en-GB" dirty="0"/>
                    </a:p>
                  </a:txBody>
                  <a:tcPr/>
                </a:tc>
                <a:tc>
                  <a:txBody>
                    <a:bodyPr/>
                    <a:lstStyle/>
                    <a:p>
                      <a:r>
                        <a:rPr lang="en-GB" dirty="0" smtClean="0"/>
                        <a:t>.052</a:t>
                      </a:r>
                      <a:endParaRPr lang="en-GB" dirty="0"/>
                    </a:p>
                  </a:txBody>
                  <a:tcPr/>
                </a:tc>
              </a:tr>
            </a:tbl>
          </a:graphicData>
        </a:graphic>
      </p:graphicFrame>
      <p:sp>
        <p:nvSpPr>
          <p:cNvPr id="5" name="TextBox 4"/>
          <p:cNvSpPr txBox="1"/>
          <p:nvPr/>
        </p:nvSpPr>
        <p:spPr>
          <a:xfrm>
            <a:off x="323528" y="1124744"/>
            <a:ext cx="8640960" cy="2031325"/>
          </a:xfrm>
          <a:prstGeom prst="rect">
            <a:avLst/>
          </a:prstGeom>
          <a:noFill/>
        </p:spPr>
        <p:txBody>
          <a:bodyPr wrap="square" rtlCol="0">
            <a:spAutoFit/>
          </a:bodyPr>
          <a:lstStyle/>
          <a:p>
            <a:pPr marL="285750" indent="-285750">
              <a:buFont typeface="Arial" panose="020B0604020202020204" pitchFamily="34" charset="0"/>
              <a:buChar char="•"/>
            </a:pPr>
            <a:r>
              <a:rPr lang="en-GB" dirty="0"/>
              <a:t>M</a:t>
            </a:r>
            <a:r>
              <a:rPr lang="en-GB" dirty="0" smtClean="0"/>
              <a:t>easures levels of certainty a person feels in making decisions about medication.  </a:t>
            </a:r>
          </a:p>
          <a:p>
            <a:pPr marL="285750" indent="-285750">
              <a:buFont typeface="Arial" panose="020B0604020202020204" pitchFamily="34" charset="0"/>
              <a:buChar char="•"/>
            </a:pPr>
            <a:r>
              <a:rPr lang="en-GB" dirty="0" smtClean="0"/>
              <a:t>16 item measure scored from 0 (positive/low decisional conflict) to 4 (negative/high decisional conflict)</a:t>
            </a:r>
          </a:p>
          <a:p>
            <a:pPr marL="285750" indent="-285750">
              <a:buFont typeface="Arial" panose="020B0604020202020204" pitchFamily="34" charset="0"/>
              <a:buChar char="•"/>
            </a:pPr>
            <a:r>
              <a:rPr lang="en-GB" dirty="0" smtClean="0"/>
              <a:t>5 related subscales: access to information; value clarity; feelings of support; certainty in decision; and effectiveness of the decision is likely to be implemented.</a:t>
            </a:r>
            <a:endParaRPr lang="en-GB" dirty="0"/>
          </a:p>
          <a:p>
            <a:endParaRPr lang="en-GB" b="1" dirty="0" smtClean="0"/>
          </a:p>
          <a:p>
            <a:r>
              <a:rPr lang="en-GB" b="1" dirty="0" smtClean="0"/>
              <a:t>T-test results: DCS N=27</a:t>
            </a:r>
          </a:p>
        </p:txBody>
      </p:sp>
      <p:sp>
        <p:nvSpPr>
          <p:cNvPr id="6" name="Slide Number Placeholder 5"/>
          <p:cNvSpPr>
            <a:spLocks noGrp="1"/>
          </p:cNvSpPr>
          <p:nvPr>
            <p:ph type="sldNum" sz="quarter" idx="12"/>
          </p:nvPr>
        </p:nvSpPr>
        <p:spPr>
          <a:xfrm>
            <a:off x="6516216" y="6492875"/>
            <a:ext cx="2133600" cy="365125"/>
          </a:xfrm>
        </p:spPr>
        <p:txBody>
          <a:bodyPr/>
          <a:lstStyle/>
          <a:p>
            <a:fld id="{FD287320-DB26-4BD0-9494-0D13B4CB8945}" type="slidenum">
              <a:rPr lang="en-GB" smtClean="0"/>
              <a:pPr/>
              <a:t>23</a:t>
            </a:fld>
            <a:endParaRPr lang="en-GB" dirty="0"/>
          </a:p>
        </p:txBody>
      </p:sp>
    </p:spTree>
    <p:extLst>
      <p:ext uri="{BB962C8B-B14F-4D97-AF65-F5344CB8AC3E}">
        <p14:creationId xmlns:p14="http://schemas.microsoft.com/office/powerpoint/2010/main" val="41121004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490066"/>
          </a:xfrm>
        </p:spPr>
        <p:txBody>
          <a:bodyPr>
            <a:noAutofit/>
          </a:bodyPr>
          <a:lstStyle/>
          <a:p>
            <a:r>
              <a:rPr lang="en-GB" sz="3000" b="1" dirty="0" smtClean="0"/>
              <a:t>Service user results: OPTION, STAR, DAI</a:t>
            </a:r>
            <a:endParaRPr lang="en-GB" sz="30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09833278"/>
              </p:ext>
            </p:extLst>
          </p:nvPr>
        </p:nvGraphicFramePr>
        <p:xfrm>
          <a:off x="1079612" y="3284985"/>
          <a:ext cx="6984776" cy="3170324"/>
        </p:xfrm>
        <a:graphic>
          <a:graphicData uri="http://schemas.openxmlformats.org/drawingml/2006/table">
            <a:tbl>
              <a:tblPr firstRow="1" bandRow="1">
                <a:tableStyleId>{5C22544A-7EE6-4342-B048-85BDC9FD1C3A}</a:tableStyleId>
              </a:tblPr>
              <a:tblGrid>
                <a:gridCol w="2700300"/>
                <a:gridCol w="449697"/>
                <a:gridCol w="1438042"/>
                <a:gridCol w="1506521"/>
                <a:gridCol w="890216"/>
              </a:tblGrid>
              <a:tr h="720079">
                <a:tc>
                  <a:txBody>
                    <a:bodyPr/>
                    <a:lstStyle/>
                    <a:p>
                      <a:endParaRPr lang="en-GB" dirty="0">
                        <a:solidFill>
                          <a:sysClr val="windowText" lastClr="000000"/>
                        </a:solidFill>
                      </a:endParaRPr>
                    </a:p>
                  </a:txBody>
                  <a:tcPr>
                    <a:solidFill>
                      <a:schemeClr val="bg1"/>
                    </a:solidFill>
                  </a:tcPr>
                </a:tc>
                <a:tc>
                  <a:txBody>
                    <a:bodyPr/>
                    <a:lstStyle/>
                    <a:p>
                      <a:endParaRPr lang="en-GB" dirty="0">
                        <a:solidFill>
                          <a:sysClr val="windowText" lastClr="000000"/>
                        </a:solidFill>
                      </a:endParaRPr>
                    </a:p>
                  </a:txBody>
                  <a:tcPr>
                    <a:lnR w="19050" cap="flat" cmpd="sng" algn="ctr">
                      <a:solidFill>
                        <a:schemeClr val="tx1"/>
                      </a:solidFill>
                      <a:prstDash val="solid"/>
                      <a:round/>
                      <a:headEnd type="none" w="med" len="med"/>
                      <a:tailEnd type="none" w="med" len="med"/>
                    </a:lnR>
                    <a:solidFill>
                      <a:schemeClr val="bg1"/>
                    </a:solidFill>
                  </a:tcPr>
                </a:tc>
                <a:tc>
                  <a:txBody>
                    <a:bodyPr/>
                    <a:lstStyle/>
                    <a:p>
                      <a:r>
                        <a:rPr lang="en-GB" b="1" dirty="0" smtClean="0">
                          <a:solidFill>
                            <a:sysClr val="windowText" lastClr="000000"/>
                          </a:solidFill>
                        </a:rPr>
                        <a:t>Pre-Shimme</a:t>
                      </a:r>
                      <a:r>
                        <a:rPr lang="en-GB" b="1" baseline="0" dirty="0" smtClean="0">
                          <a:solidFill>
                            <a:sysClr val="windowText" lastClr="000000"/>
                          </a:solidFill>
                        </a:rPr>
                        <a:t> training</a:t>
                      </a:r>
                      <a:endParaRPr lang="en-GB" b="1" dirty="0">
                        <a:solidFill>
                          <a:sysClr val="windowText" lastClr="00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tc>
                  <a:txBody>
                    <a:bodyPr/>
                    <a:lstStyle/>
                    <a:p>
                      <a:r>
                        <a:rPr lang="en-GB" b="1" dirty="0" smtClean="0">
                          <a:solidFill>
                            <a:sysClr val="windowText" lastClr="000000"/>
                          </a:solidFill>
                        </a:rPr>
                        <a:t>12</a:t>
                      </a:r>
                      <a:r>
                        <a:rPr lang="en-GB" b="1" baseline="0" dirty="0" smtClean="0">
                          <a:solidFill>
                            <a:sysClr val="windowText" lastClr="000000"/>
                          </a:solidFill>
                        </a:rPr>
                        <a:t> months f</a:t>
                      </a:r>
                      <a:r>
                        <a:rPr lang="en-GB" b="1" dirty="0" smtClean="0">
                          <a:solidFill>
                            <a:sysClr val="windowText" lastClr="000000"/>
                          </a:solidFill>
                        </a:rPr>
                        <a:t>ollow up</a:t>
                      </a:r>
                      <a:endParaRPr lang="en-GB" b="1" dirty="0">
                        <a:solidFill>
                          <a:sysClr val="windowText" lastClr="00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tc>
                  <a:txBody>
                    <a:bodyPr/>
                    <a:lstStyle/>
                    <a:p>
                      <a:endParaRPr lang="en-GB" dirty="0">
                        <a:solidFill>
                          <a:sysClr val="windowText" lastClr="000000"/>
                        </a:solidFill>
                      </a:endParaRPr>
                    </a:p>
                  </a:txBody>
                  <a:tcPr>
                    <a:lnL w="19050" cap="flat" cmpd="sng" algn="ctr">
                      <a:solidFill>
                        <a:schemeClr val="tx1"/>
                      </a:solidFill>
                      <a:prstDash val="solid"/>
                      <a:round/>
                      <a:headEnd type="none" w="med" len="med"/>
                      <a:tailEnd type="none" w="med" len="med"/>
                    </a:lnL>
                    <a:solidFill>
                      <a:schemeClr val="bg1"/>
                    </a:solidFill>
                  </a:tcPr>
                </a:tc>
              </a:tr>
              <a:tr h="441977">
                <a:tc>
                  <a:txBody>
                    <a:bodyPr/>
                    <a:lstStyle/>
                    <a:p>
                      <a:endParaRPr lang="en-GB" dirty="0">
                        <a:solidFill>
                          <a:sysClr val="windowText" lastClr="000000"/>
                        </a:solidFill>
                      </a:endParaRPr>
                    </a:p>
                  </a:txBody>
                  <a:tcPr/>
                </a:tc>
                <a:tc>
                  <a:txBody>
                    <a:bodyPr/>
                    <a:lstStyle/>
                    <a:p>
                      <a:r>
                        <a:rPr lang="en-GB" dirty="0" smtClean="0">
                          <a:solidFill>
                            <a:sysClr val="windowText" lastClr="000000"/>
                          </a:solidFill>
                        </a:rPr>
                        <a:t>N</a:t>
                      </a:r>
                      <a:endParaRPr lang="en-GB" dirty="0">
                        <a:solidFill>
                          <a:sysClr val="windowText" lastClr="000000"/>
                        </a:solidFill>
                      </a:endParaRPr>
                    </a:p>
                  </a:txBody>
                  <a:tcPr>
                    <a:lnR w="3175" cap="flat" cmpd="sng" algn="ctr">
                      <a:solidFill>
                        <a:schemeClr val="bg1"/>
                      </a:solidFill>
                      <a:prstDash val="solid"/>
                      <a:round/>
                      <a:headEnd type="none" w="med" len="med"/>
                      <a:tailEnd type="none" w="med" len="med"/>
                    </a:lnR>
                  </a:tcPr>
                </a:tc>
                <a:tc>
                  <a:txBody>
                    <a:bodyPr/>
                    <a:lstStyle/>
                    <a:p>
                      <a:r>
                        <a:rPr lang="en-GB" dirty="0" smtClean="0">
                          <a:solidFill>
                            <a:sysClr val="windowText" lastClr="000000"/>
                          </a:solidFill>
                        </a:rPr>
                        <a:t>Mean (s.d.)</a:t>
                      </a:r>
                      <a:endParaRPr lang="en-GB" dirty="0">
                        <a:solidFill>
                          <a:sysClr val="windowText" lastClr="000000"/>
                        </a:solidFill>
                      </a:endParaRPr>
                    </a:p>
                  </a:txBody>
                  <a:tcPr>
                    <a:lnL w="3175" cap="flat" cmpd="sng" algn="ctr">
                      <a:solidFill>
                        <a:schemeClr val="bg1"/>
                      </a:solidFill>
                      <a:prstDash val="solid"/>
                      <a:round/>
                      <a:headEnd type="none" w="med" len="med"/>
                      <a:tailEnd type="none" w="med" len="med"/>
                    </a:lnL>
                  </a:tcPr>
                </a:tc>
                <a:tc>
                  <a:txBody>
                    <a:bodyPr/>
                    <a:lstStyle/>
                    <a:p>
                      <a:r>
                        <a:rPr lang="en-GB" dirty="0" smtClean="0">
                          <a:solidFill>
                            <a:sysClr val="windowText" lastClr="000000"/>
                          </a:solidFill>
                        </a:rPr>
                        <a:t>Mean (s.d.)</a:t>
                      </a:r>
                      <a:endParaRPr lang="en-GB" dirty="0">
                        <a:solidFill>
                          <a:sysClr val="windowText" lastClr="000000"/>
                        </a:solidFill>
                      </a:endParaRPr>
                    </a:p>
                  </a:txBody>
                  <a:tcPr/>
                </a:tc>
                <a:tc>
                  <a:txBody>
                    <a:bodyPr/>
                    <a:lstStyle/>
                    <a:p>
                      <a:r>
                        <a:rPr lang="en-GB" dirty="0" smtClean="0">
                          <a:solidFill>
                            <a:sysClr val="windowText" lastClr="000000"/>
                          </a:solidFill>
                        </a:rPr>
                        <a:t>P value</a:t>
                      </a:r>
                      <a:endParaRPr lang="en-GB" dirty="0">
                        <a:solidFill>
                          <a:sysClr val="windowText" lastClr="000000"/>
                        </a:solidFill>
                      </a:endParaRPr>
                    </a:p>
                  </a:txBody>
                  <a:tcPr/>
                </a:tc>
              </a:tr>
              <a:tr h="441977">
                <a:tc>
                  <a:txBody>
                    <a:bodyPr/>
                    <a:lstStyle/>
                    <a:p>
                      <a:r>
                        <a:rPr lang="en-GB" dirty="0" smtClean="0">
                          <a:solidFill>
                            <a:sysClr val="windowText" lastClr="000000"/>
                          </a:solidFill>
                        </a:rPr>
                        <a:t>OPTION</a:t>
                      </a:r>
                      <a:endParaRPr lang="en-GB" dirty="0">
                        <a:solidFill>
                          <a:sysClr val="windowText" lastClr="000000"/>
                        </a:solidFill>
                      </a:endParaRPr>
                    </a:p>
                  </a:txBody>
                  <a:tcPr/>
                </a:tc>
                <a:tc>
                  <a:txBody>
                    <a:bodyPr/>
                    <a:lstStyle/>
                    <a:p>
                      <a:r>
                        <a:rPr lang="en-GB" dirty="0" smtClean="0">
                          <a:solidFill>
                            <a:sysClr val="windowText" lastClr="000000"/>
                          </a:solidFill>
                        </a:rPr>
                        <a:t>27</a:t>
                      </a:r>
                      <a:endParaRPr lang="en-GB" dirty="0">
                        <a:solidFill>
                          <a:sysClr val="windowText" lastClr="000000"/>
                        </a:solidFill>
                      </a:endParaRPr>
                    </a:p>
                  </a:txBody>
                  <a:tcPr>
                    <a:lnR w="3175" cap="flat" cmpd="sng" algn="ctr">
                      <a:solidFill>
                        <a:schemeClr val="bg1"/>
                      </a:solidFill>
                      <a:prstDash val="solid"/>
                      <a:round/>
                      <a:headEnd type="none" w="med" len="med"/>
                      <a:tailEnd type="none" w="med" len="med"/>
                    </a:lnR>
                  </a:tcPr>
                </a:tc>
                <a:tc>
                  <a:txBody>
                    <a:bodyPr/>
                    <a:lstStyle/>
                    <a:p>
                      <a:r>
                        <a:rPr lang="en-GB" dirty="0" smtClean="0">
                          <a:solidFill>
                            <a:sysClr val="windowText" lastClr="000000"/>
                          </a:solidFill>
                        </a:rPr>
                        <a:t>1.8  (.72)</a:t>
                      </a:r>
                      <a:endParaRPr lang="en-GB" dirty="0">
                        <a:solidFill>
                          <a:sysClr val="windowText" lastClr="000000"/>
                        </a:solidFill>
                      </a:endParaRPr>
                    </a:p>
                  </a:txBody>
                  <a:tcPr>
                    <a:lnL w="3175" cap="flat" cmpd="sng" algn="ctr">
                      <a:solidFill>
                        <a:schemeClr val="bg1"/>
                      </a:solidFill>
                      <a:prstDash val="solid"/>
                      <a:round/>
                      <a:headEnd type="none" w="med" len="med"/>
                      <a:tailEnd type="none" w="med" len="med"/>
                    </a:lnL>
                  </a:tcPr>
                </a:tc>
                <a:tc>
                  <a:txBody>
                    <a:bodyPr/>
                    <a:lstStyle/>
                    <a:p>
                      <a:r>
                        <a:rPr lang="en-GB" dirty="0" smtClean="0">
                          <a:solidFill>
                            <a:sysClr val="windowText" lastClr="000000"/>
                          </a:solidFill>
                        </a:rPr>
                        <a:t>1.43  (.75)</a:t>
                      </a:r>
                      <a:endParaRPr lang="en-GB" dirty="0">
                        <a:solidFill>
                          <a:sysClr val="windowText" lastClr="000000"/>
                        </a:solidFill>
                      </a:endParaRPr>
                    </a:p>
                  </a:txBody>
                  <a:tcPr/>
                </a:tc>
                <a:tc>
                  <a:txBody>
                    <a:bodyPr/>
                    <a:lstStyle/>
                    <a:p>
                      <a:r>
                        <a:rPr lang="en-GB" b="1" dirty="0" smtClean="0">
                          <a:solidFill>
                            <a:sysClr val="windowText" lastClr="000000"/>
                          </a:solidFill>
                        </a:rPr>
                        <a:t>.01</a:t>
                      </a:r>
                      <a:endParaRPr lang="en-GB" b="1" dirty="0">
                        <a:solidFill>
                          <a:sysClr val="windowText" lastClr="000000"/>
                        </a:solidFill>
                      </a:endParaRPr>
                    </a:p>
                  </a:txBody>
                  <a:tcPr/>
                </a:tc>
              </a:tr>
              <a:tr h="441977">
                <a:tc>
                  <a:txBody>
                    <a:bodyPr/>
                    <a:lstStyle/>
                    <a:p>
                      <a:r>
                        <a:rPr lang="en-GB" dirty="0" smtClean="0">
                          <a:solidFill>
                            <a:sysClr val="windowText" lastClr="000000"/>
                          </a:solidFill>
                        </a:rPr>
                        <a:t>STAR (Psychiatrist)*</a:t>
                      </a:r>
                      <a:endParaRPr lang="en-GB" dirty="0">
                        <a:solidFill>
                          <a:sysClr val="windowText" lastClr="000000"/>
                        </a:solidFill>
                      </a:endParaRPr>
                    </a:p>
                  </a:txBody>
                  <a:tcPr/>
                </a:tc>
                <a:tc>
                  <a:txBody>
                    <a:bodyPr/>
                    <a:lstStyle/>
                    <a:p>
                      <a:r>
                        <a:rPr lang="en-GB" dirty="0" smtClean="0">
                          <a:solidFill>
                            <a:sysClr val="windowText" lastClr="000000"/>
                          </a:solidFill>
                        </a:rPr>
                        <a:t>26</a:t>
                      </a:r>
                      <a:endParaRPr lang="en-GB" dirty="0">
                        <a:solidFill>
                          <a:sysClr val="windowText" lastClr="000000"/>
                        </a:solidFill>
                      </a:endParaRPr>
                    </a:p>
                  </a:txBody>
                  <a:tcPr>
                    <a:lnR w="3175" cap="flat" cmpd="sng" algn="ctr">
                      <a:solidFill>
                        <a:schemeClr val="bg1"/>
                      </a:solidFill>
                      <a:prstDash val="solid"/>
                      <a:round/>
                      <a:headEnd type="none" w="med" len="med"/>
                      <a:tailEnd type="none" w="med" len="med"/>
                    </a:lnR>
                  </a:tcPr>
                </a:tc>
                <a:tc>
                  <a:txBody>
                    <a:bodyPr/>
                    <a:lstStyle/>
                    <a:p>
                      <a:r>
                        <a:rPr lang="en-GB" dirty="0" smtClean="0">
                          <a:solidFill>
                            <a:sysClr val="windowText" lastClr="000000"/>
                          </a:solidFill>
                        </a:rPr>
                        <a:t>2.59  (.81)</a:t>
                      </a:r>
                      <a:endParaRPr lang="en-GB" dirty="0">
                        <a:solidFill>
                          <a:sysClr val="windowText" lastClr="000000"/>
                        </a:solidFill>
                      </a:endParaRPr>
                    </a:p>
                  </a:txBody>
                  <a:tcPr>
                    <a:lnL w="3175" cap="flat" cmpd="sng" algn="ctr">
                      <a:solidFill>
                        <a:schemeClr val="bg1"/>
                      </a:solidFill>
                      <a:prstDash val="solid"/>
                      <a:round/>
                      <a:headEnd type="none" w="med" len="med"/>
                      <a:tailEnd type="none" w="med" len="med"/>
                    </a:lnL>
                  </a:tcPr>
                </a:tc>
                <a:tc>
                  <a:txBody>
                    <a:bodyPr/>
                    <a:lstStyle/>
                    <a:p>
                      <a:r>
                        <a:rPr lang="en-GB" dirty="0" smtClean="0">
                          <a:solidFill>
                            <a:sysClr val="windowText" lastClr="000000"/>
                          </a:solidFill>
                        </a:rPr>
                        <a:t>2.66  (.97)</a:t>
                      </a:r>
                      <a:endParaRPr lang="en-GB" dirty="0">
                        <a:solidFill>
                          <a:sysClr val="windowText" lastClr="000000"/>
                        </a:solidFill>
                      </a:endParaRPr>
                    </a:p>
                  </a:txBody>
                  <a:tcPr/>
                </a:tc>
                <a:tc>
                  <a:txBody>
                    <a:bodyPr/>
                    <a:lstStyle/>
                    <a:p>
                      <a:r>
                        <a:rPr lang="en-GB" dirty="0" smtClean="0">
                          <a:solidFill>
                            <a:sysClr val="windowText" lastClr="000000"/>
                          </a:solidFill>
                        </a:rPr>
                        <a:t>.576</a:t>
                      </a:r>
                      <a:endParaRPr lang="en-GB" dirty="0">
                        <a:solidFill>
                          <a:sysClr val="windowText" lastClr="000000"/>
                        </a:solidFill>
                      </a:endParaRPr>
                    </a:p>
                  </a:txBody>
                  <a:tcPr/>
                </a:tc>
              </a:tr>
              <a:tr h="416686">
                <a:tc>
                  <a:txBody>
                    <a:bodyPr/>
                    <a:lstStyle/>
                    <a:p>
                      <a:r>
                        <a:rPr lang="en-GB" dirty="0" smtClean="0">
                          <a:solidFill>
                            <a:sysClr val="windowText" lastClr="000000"/>
                          </a:solidFill>
                        </a:rPr>
                        <a:t>STAR (Other</a:t>
                      </a:r>
                      <a:r>
                        <a:rPr lang="en-GB" baseline="0" dirty="0" smtClean="0">
                          <a:solidFill>
                            <a:sysClr val="windowText" lastClr="000000"/>
                          </a:solidFill>
                        </a:rPr>
                        <a:t> practitioner)*</a:t>
                      </a:r>
                      <a:endParaRPr lang="en-GB" dirty="0">
                        <a:solidFill>
                          <a:sysClr val="windowText" lastClr="000000"/>
                        </a:solidFill>
                      </a:endParaRPr>
                    </a:p>
                  </a:txBody>
                  <a:tcPr/>
                </a:tc>
                <a:tc>
                  <a:txBody>
                    <a:bodyPr/>
                    <a:lstStyle/>
                    <a:p>
                      <a:r>
                        <a:rPr lang="en-GB" dirty="0" smtClean="0">
                          <a:solidFill>
                            <a:sysClr val="windowText" lastClr="000000"/>
                          </a:solidFill>
                        </a:rPr>
                        <a:t>22</a:t>
                      </a:r>
                      <a:endParaRPr lang="en-GB" dirty="0">
                        <a:solidFill>
                          <a:sysClr val="windowText" lastClr="000000"/>
                        </a:solidFill>
                      </a:endParaRPr>
                    </a:p>
                  </a:txBody>
                  <a:tcPr>
                    <a:lnR w="3175" cap="flat" cmpd="sng" algn="ctr">
                      <a:solidFill>
                        <a:schemeClr val="bg1"/>
                      </a:solidFill>
                      <a:prstDash val="solid"/>
                      <a:round/>
                      <a:headEnd type="none" w="med" len="med"/>
                      <a:tailEnd type="none" w="med" len="med"/>
                    </a:lnR>
                  </a:tcPr>
                </a:tc>
                <a:tc>
                  <a:txBody>
                    <a:bodyPr/>
                    <a:lstStyle/>
                    <a:p>
                      <a:r>
                        <a:rPr lang="en-GB" dirty="0" smtClean="0">
                          <a:solidFill>
                            <a:sysClr val="windowText" lastClr="000000"/>
                          </a:solidFill>
                        </a:rPr>
                        <a:t>3.28  (.56)</a:t>
                      </a:r>
                      <a:endParaRPr lang="en-GB" dirty="0">
                        <a:solidFill>
                          <a:sysClr val="windowText" lastClr="000000"/>
                        </a:solidFill>
                      </a:endParaRPr>
                    </a:p>
                  </a:txBody>
                  <a:tcPr>
                    <a:lnL w="3175" cap="flat" cmpd="sng" algn="ctr">
                      <a:solidFill>
                        <a:schemeClr val="bg1"/>
                      </a:solidFill>
                      <a:prstDash val="solid"/>
                      <a:round/>
                      <a:headEnd type="none" w="med" len="med"/>
                      <a:tailEnd type="none" w="med" len="med"/>
                    </a:lnL>
                  </a:tcPr>
                </a:tc>
                <a:tc>
                  <a:txBody>
                    <a:bodyPr/>
                    <a:lstStyle/>
                    <a:p>
                      <a:r>
                        <a:rPr lang="en-GB" dirty="0" smtClean="0">
                          <a:solidFill>
                            <a:sysClr val="windowText" lastClr="000000"/>
                          </a:solidFill>
                        </a:rPr>
                        <a:t>3.52  (.43)</a:t>
                      </a:r>
                      <a:endParaRPr lang="en-GB" dirty="0">
                        <a:solidFill>
                          <a:sysClr val="windowText" lastClr="000000"/>
                        </a:solidFill>
                      </a:endParaRPr>
                    </a:p>
                  </a:txBody>
                  <a:tcPr/>
                </a:tc>
                <a:tc>
                  <a:txBody>
                    <a:bodyPr/>
                    <a:lstStyle/>
                    <a:p>
                      <a:r>
                        <a:rPr lang="en-GB" b="0" dirty="0" smtClean="0">
                          <a:solidFill>
                            <a:sysClr val="windowText" lastClr="000000"/>
                          </a:solidFill>
                        </a:rPr>
                        <a:t>.053</a:t>
                      </a:r>
                      <a:endParaRPr lang="en-GB" b="0" dirty="0">
                        <a:solidFill>
                          <a:sysClr val="windowText" lastClr="000000"/>
                        </a:solidFill>
                      </a:endParaRPr>
                    </a:p>
                  </a:txBody>
                  <a:tcPr/>
                </a:tc>
              </a:tr>
              <a:tr h="369197">
                <a:tc>
                  <a:txBody>
                    <a:bodyPr/>
                    <a:lstStyle/>
                    <a:p>
                      <a:r>
                        <a:rPr lang="en-GB" dirty="0" smtClean="0">
                          <a:solidFill>
                            <a:sysClr val="windowText" lastClr="000000"/>
                          </a:solidFill>
                        </a:rPr>
                        <a:t>DAI</a:t>
                      </a:r>
                      <a:endParaRPr lang="en-GB" dirty="0">
                        <a:solidFill>
                          <a:sysClr val="windowText" lastClr="000000"/>
                        </a:solidFill>
                      </a:endParaRPr>
                    </a:p>
                  </a:txBody>
                  <a:tcPr/>
                </a:tc>
                <a:tc>
                  <a:txBody>
                    <a:bodyPr/>
                    <a:lstStyle/>
                    <a:p>
                      <a:r>
                        <a:rPr lang="en-GB" dirty="0" smtClean="0">
                          <a:solidFill>
                            <a:sysClr val="windowText" lastClr="000000"/>
                          </a:solidFill>
                        </a:rPr>
                        <a:t>28</a:t>
                      </a:r>
                      <a:endParaRPr lang="en-GB" dirty="0">
                        <a:solidFill>
                          <a:sysClr val="windowText" lastClr="000000"/>
                        </a:solidFill>
                      </a:endParaRPr>
                    </a:p>
                  </a:txBody>
                  <a:tcPr>
                    <a:lnR w="3175" cap="flat" cmpd="sng" algn="ctr">
                      <a:solidFill>
                        <a:schemeClr val="bg1"/>
                      </a:solidFill>
                      <a:prstDash val="solid"/>
                      <a:round/>
                      <a:headEnd type="none" w="med" len="med"/>
                      <a:tailEnd type="none" w="med" len="med"/>
                    </a:lnR>
                  </a:tcPr>
                </a:tc>
                <a:tc>
                  <a:txBody>
                    <a:bodyPr/>
                    <a:lstStyle/>
                    <a:p>
                      <a:r>
                        <a:rPr lang="en-GB" dirty="0" smtClean="0">
                          <a:solidFill>
                            <a:sysClr val="windowText" lastClr="000000"/>
                          </a:solidFill>
                        </a:rPr>
                        <a:t>2.32  (4.57)</a:t>
                      </a:r>
                      <a:endParaRPr lang="en-GB" dirty="0">
                        <a:solidFill>
                          <a:sysClr val="windowText" lastClr="000000"/>
                        </a:solidFill>
                      </a:endParaRPr>
                    </a:p>
                  </a:txBody>
                  <a:tcPr>
                    <a:lnL w="3175" cap="flat" cmpd="sng" algn="ctr">
                      <a:solidFill>
                        <a:schemeClr val="bg1"/>
                      </a:solidFill>
                      <a:prstDash val="solid"/>
                      <a:round/>
                      <a:headEnd type="none" w="med" len="med"/>
                      <a:tailEnd type="none" w="med" len="med"/>
                    </a:lnL>
                  </a:tcPr>
                </a:tc>
                <a:tc>
                  <a:txBody>
                    <a:bodyPr/>
                    <a:lstStyle/>
                    <a:p>
                      <a:r>
                        <a:rPr lang="en-GB" dirty="0" smtClean="0">
                          <a:solidFill>
                            <a:sysClr val="windowText" lastClr="000000"/>
                          </a:solidFill>
                        </a:rPr>
                        <a:t>2.21  (5.24)</a:t>
                      </a:r>
                      <a:endParaRPr lang="en-GB" dirty="0">
                        <a:solidFill>
                          <a:sysClr val="windowText" lastClr="000000"/>
                        </a:solidFill>
                      </a:endParaRPr>
                    </a:p>
                  </a:txBody>
                  <a:tcPr/>
                </a:tc>
                <a:tc>
                  <a:txBody>
                    <a:bodyPr/>
                    <a:lstStyle/>
                    <a:p>
                      <a:r>
                        <a:rPr lang="en-GB" dirty="0" smtClean="0">
                          <a:solidFill>
                            <a:sysClr val="windowText" lastClr="000000"/>
                          </a:solidFill>
                        </a:rPr>
                        <a:t>.44</a:t>
                      </a:r>
                      <a:endParaRPr lang="en-GB" dirty="0">
                        <a:solidFill>
                          <a:sysClr val="windowText" lastClr="000000"/>
                        </a:solidFill>
                      </a:endParaRPr>
                    </a:p>
                  </a:txBody>
                  <a:tcPr/>
                </a:tc>
              </a:tr>
              <a:tr h="338431">
                <a:tc gridSpan="5">
                  <a:txBody>
                    <a:bodyPr/>
                    <a:lstStyle/>
                    <a:p>
                      <a:r>
                        <a:rPr lang="en-GB" sz="1600" dirty="0" smtClean="0">
                          <a:solidFill>
                            <a:sysClr val="windowText" lastClr="000000"/>
                          </a:solidFill>
                        </a:rPr>
                        <a:t>*</a:t>
                      </a:r>
                      <a:r>
                        <a:rPr lang="en-GB" sz="1600" baseline="0" dirty="0" smtClean="0">
                          <a:solidFill>
                            <a:sysClr val="windowText" lastClr="000000"/>
                          </a:solidFill>
                        </a:rPr>
                        <a:t> Wilcoxon signed rank test used due to non-normally distributed data</a:t>
                      </a:r>
                      <a:endParaRPr lang="en-GB" sz="1600" dirty="0">
                        <a:solidFill>
                          <a:sysClr val="windowText" lastClr="000000"/>
                        </a:solidFill>
                      </a:endParaRPr>
                    </a:p>
                  </a:txBody>
                  <a:tcPr/>
                </a:tc>
                <a:tc hMerge="1">
                  <a:txBody>
                    <a:bodyPr/>
                    <a:lstStyle/>
                    <a:p>
                      <a:endParaRPr lang="en-GB" dirty="0">
                        <a:solidFill>
                          <a:sysClr val="windowText" lastClr="000000"/>
                        </a:solidFill>
                      </a:endParaRPr>
                    </a:p>
                  </a:txBody>
                  <a:tcPr>
                    <a:lnR w="19050" cap="flat" cmpd="sng" algn="ctr">
                      <a:solidFill>
                        <a:schemeClr val="tx1"/>
                      </a:solidFill>
                      <a:prstDash val="solid"/>
                      <a:round/>
                      <a:headEnd type="none" w="med" len="med"/>
                      <a:tailEnd type="none" w="med" len="med"/>
                    </a:lnR>
                  </a:tcPr>
                </a:tc>
                <a:tc hMerge="1">
                  <a:txBody>
                    <a:bodyPr/>
                    <a:lstStyle/>
                    <a:p>
                      <a:endParaRPr lang="en-GB" dirty="0">
                        <a:solidFill>
                          <a:sysClr val="windowText" lastClr="000000"/>
                        </a:solidFill>
                      </a:endParaRPr>
                    </a:p>
                  </a:txBody>
                  <a:tcPr>
                    <a:lnL w="19050" cap="flat" cmpd="sng" algn="ctr">
                      <a:solidFill>
                        <a:schemeClr val="tx1"/>
                      </a:solidFill>
                      <a:prstDash val="solid"/>
                      <a:round/>
                      <a:headEnd type="none" w="med" len="med"/>
                      <a:tailEnd type="none" w="med" len="med"/>
                    </a:lnL>
                  </a:tcPr>
                </a:tc>
                <a:tc hMerge="1">
                  <a:txBody>
                    <a:bodyPr/>
                    <a:lstStyle/>
                    <a:p>
                      <a:endParaRPr lang="en-GB" dirty="0">
                        <a:solidFill>
                          <a:sysClr val="windowText" lastClr="000000"/>
                        </a:solidFill>
                      </a:endParaRPr>
                    </a:p>
                  </a:txBody>
                  <a:tcPr/>
                </a:tc>
                <a:tc hMerge="1">
                  <a:txBody>
                    <a:bodyPr/>
                    <a:lstStyle/>
                    <a:p>
                      <a:endParaRPr lang="en-GB" dirty="0">
                        <a:solidFill>
                          <a:sysClr val="windowText" lastClr="000000"/>
                        </a:solidFill>
                      </a:endParaRPr>
                    </a:p>
                  </a:txBody>
                  <a:tcPr/>
                </a:tc>
              </a:tr>
            </a:tbl>
          </a:graphicData>
        </a:graphic>
      </p:graphicFrame>
      <p:sp>
        <p:nvSpPr>
          <p:cNvPr id="3" name="TextBox 2"/>
          <p:cNvSpPr txBox="1"/>
          <p:nvPr/>
        </p:nvSpPr>
        <p:spPr>
          <a:xfrm>
            <a:off x="395536" y="620688"/>
            <a:ext cx="8352928" cy="3139321"/>
          </a:xfrm>
          <a:prstGeom prst="rect">
            <a:avLst/>
          </a:prstGeom>
          <a:noFill/>
        </p:spPr>
        <p:txBody>
          <a:bodyPr wrap="square" rtlCol="0">
            <a:spAutoFit/>
          </a:bodyPr>
          <a:lstStyle/>
          <a:p>
            <a:pPr marL="285750" indent="-285750">
              <a:buFont typeface="Arial" panose="020B0604020202020204" pitchFamily="34" charset="0"/>
              <a:buChar char="•"/>
            </a:pPr>
            <a:r>
              <a:rPr lang="en-GB" b="1" dirty="0" smtClean="0"/>
              <a:t>OPTION </a:t>
            </a:r>
            <a:r>
              <a:rPr lang="en-GB" dirty="0" smtClean="0"/>
              <a:t>(Elwyn et al, 2003): Service users’ ratings of whether psychiatrists’ interactive styles promote SDM for medication.  12 items; scored from 0 (extremely high involvement) to 4 (extremely low involvement).  </a:t>
            </a:r>
          </a:p>
          <a:p>
            <a:pPr marL="285750" indent="-285750">
              <a:buFont typeface="Arial" panose="020B0604020202020204" pitchFamily="34" charset="0"/>
              <a:buChar char="•"/>
            </a:pPr>
            <a:r>
              <a:rPr lang="en-GB" b="1" dirty="0" smtClean="0"/>
              <a:t>STAR </a:t>
            </a:r>
            <a:r>
              <a:rPr lang="en-GB" dirty="0" smtClean="0"/>
              <a:t>(McGuire-Snieckus et al, 2007):  Service users’ ratings of  relationship quality  with a psychiatrist/other practitioner.  12 items; scored from 0 (extremely negative relationship) to 4 (extremely positive relationship). </a:t>
            </a:r>
          </a:p>
          <a:p>
            <a:pPr marL="285750" indent="-285750">
              <a:buFont typeface="Arial" panose="020B0604020202020204" pitchFamily="34" charset="0"/>
              <a:buChar char="•"/>
            </a:pPr>
            <a:r>
              <a:rPr lang="en-GB" b="1" dirty="0" smtClean="0"/>
              <a:t>Drug attitude inventory (DAI)  </a:t>
            </a:r>
            <a:r>
              <a:rPr lang="en-GB" dirty="0" smtClean="0"/>
              <a:t>(Hogan et al, 1983): 10 item scale to assess  attitudes to taking medication.  Scored along from -10 (extremely negative attitude to drug taking) to 10 (extremely positive attitude to drug taking.</a:t>
            </a:r>
          </a:p>
          <a:p>
            <a:pPr marL="285750" indent="-285750">
              <a:buFont typeface="Arial" panose="020B0604020202020204" pitchFamily="34" charset="0"/>
              <a:buChar char="•"/>
            </a:pPr>
            <a:endParaRPr lang="en-GB" b="1" dirty="0" smtClean="0"/>
          </a:p>
          <a:p>
            <a:pPr marL="285750" indent="-285750"/>
            <a:r>
              <a:rPr lang="en-GB" b="1" dirty="0" smtClean="0"/>
              <a:t>T-test results</a:t>
            </a:r>
            <a:endParaRPr lang="en-GB" b="1" dirty="0"/>
          </a:p>
        </p:txBody>
      </p:sp>
      <p:sp>
        <p:nvSpPr>
          <p:cNvPr id="5" name="Slide Number Placeholder 4"/>
          <p:cNvSpPr>
            <a:spLocks noGrp="1"/>
          </p:cNvSpPr>
          <p:nvPr>
            <p:ph type="sldNum" sz="quarter" idx="12"/>
          </p:nvPr>
        </p:nvSpPr>
        <p:spPr/>
        <p:txBody>
          <a:bodyPr/>
          <a:lstStyle/>
          <a:p>
            <a:fld id="{FD287320-DB26-4BD0-9494-0D13B4CB8945}" type="slidenum">
              <a:rPr lang="en-GB" smtClean="0"/>
              <a:pPr/>
              <a:t>24</a:t>
            </a:fld>
            <a:endParaRPr lang="en-GB" dirty="0"/>
          </a:p>
        </p:txBody>
      </p:sp>
    </p:spTree>
    <p:extLst>
      <p:ext uri="{BB962C8B-B14F-4D97-AF65-F5344CB8AC3E}">
        <p14:creationId xmlns:p14="http://schemas.microsoft.com/office/powerpoint/2010/main" val="40847602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a:bodyPr>
          <a:lstStyle/>
          <a:p>
            <a:r>
              <a:rPr lang="en-GB" sz="3000" b="1" dirty="0" smtClean="0"/>
              <a:t>Practitioner results: STAR</a:t>
            </a:r>
            <a:endParaRPr lang="en-GB" sz="3000" b="1" dirty="0"/>
          </a:p>
        </p:txBody>
      </p:sp>
      <p:sp>
        <p:nvSpPr>
          <p:cNvPr id="3" name="Content Placeholder 2"/>
          <p:cNvSpPr>
            <a:spLocks noGrp="1"/>
          </p:cNvSpPr>
          <p:nvPr>
            <p:ph idx="1"/>
          </p:nvPr>
        </p:nvSpPr>
        <p:spPr>
          <a:xfrm>
            <a:off x="467544" y="836713"/>
            <a:ext cx="8229600" cy="1368151"/>
          </a:xfrm>
        </p:spPr>
        <p:txBody>
          <a:bodyPr>
            <a:normAutofit/>
          </a:bodyPr>
          <a:lstStyle/>
          <a:p>
            <a:r>
              <a:rPr lang="en-GB" sz="2000" dirty="0" smtClean="0"/>
              <a:t>Psychiatrists and care coordinators asked to completed the STAR twice: once for their relationship with a service user for whom medication management is “problematic” (STAR 1); and once for a service user whose medication management they think is “very satisfactory” (STAR 2)</a:t>
            </a:r>
          </a:p>
          <a:p>
            <a:pPr marL="0" indent="0">
              <a:buNone/>
            </a:pPr>
            <a:endParaRPr lang="en-GB" sz="2000" dirty="0"/>
          </a:p>
          <a:p>
            <a:endParaRPr lang="en-GB" sz="2000" dirty="0" smtClean="0"/>
          </a:p>
          <a:p>
            <a:endParaRPr lang="en-GB" sz="2000" dirty="0"/>
          </a:p>
          <a:p>
            <a:endParaRPr lang="en-GB" sz="2000" dirty="0" smtClean="0"/>
          </a:p>
          <a:p>
            <a:endParaRPr lang="en-GB" sz="2000" dirty="0"/>
          </a:p>
          <a:p>
            <a:pPr marL="0" indent="0">
              <a:buNone/>
            </a:pPr>
            <a:endParaRPr lang="en-GB" sz="2000" dirty="0"/>
          </a:p>
          <a:p>
            <a:pPr marL="0" indent="0">
              <a:buNone/>
            </a:pPr>
            <a:endParaRPr lang="en-GB" sz="2000" dirty="0" smtClean="0"/>
          </a:p>
          <a:p>
            <a:endParaRPr lang="en-GB" sz="2000" dirty="0"/>
          </a:p>
        </p:txBody>
      </p:sp>
      <p:graphicFrame>
        <p:nvGraphicFramePr>
          <p:cNvPr id="5" name="Table 4"/>
          <p:cNvGraphicFramePr>
            <a:graphicFrameLocks noGrp="1"/>
          </p:cNvGraphicFramePr>
          <p:nvPr>
            <p:extLst>
              <p:ext uri="{D42A27DB-BD31-4B8C-83A1-F6EECF244321}">
                <p14:modId xmlns:p14="http://schemas.microsoft.com/office/powerpoint/2010/main" val="2310988793"/>
              </p:ext>
            </p:extLst>
          </p:nvPr>
        </p:nvGraphicFramePr>
        <p:xfrm>
          <a:off x="755577" y="2204864"/>
          <a:ext cx="7704854" cy="2175811"/>
        </p:xfrm>
        <a:graphic>
          <a:graphicData uri="http://schemas.openxmlformats.org/drawingml/2006/table">
            <a:tbl>
              <a:tblPr firstRow="1" bandRow="1">
                <a:tableStyleId>{5C22544A-7EE6-4342-B048-85BDC9FD1C3A}</a:tableStyleId>
              </a:tblPr>
              <a:tblGrid>
                <a:gridCol w="4176463"/>
                <a:gridCol w="1800200"/>
                <a:gridCol w="1728191"/>
              </a:tblGrid>
              <a:tr h="688218">
                <a:tc>
                  <a:txBody>
                    <a:bodyPr/>
                    <a:lstStyle/>
                    <a:p>
                      <a:r>
                        <a:rPr lang="en-GB" u="sng" dirty="0" smtClean="0">
                          <a:solidFill>
                            <a:sysClr val="windowText" lastClr="000000"/>
                          </a:solidFill>
                        </a:rPr>
                        <a:t>Psychiatrists</a:t>
                      </a:r>
                      <a:endParaRPr lang="en-GB" u="sng" dirty="0">
                        <a:solidFill>
                          <a:sysClr val="windowText" lastClr="000000"/>
                        </a:solidFill>
                      </a:endParaRPr>
                    </a:p>
                  </a:txBody>
                  <a:tcPr>
                    <a:lnR w="19050" cap="flat" cmpd="sng" algn="ctr">
                      <a:solidFill>
                        <a:schemeClr val="tx1"/>
                      </a:solidFill>
                      <a:prstDash val="solid"/>
                      <a:round/>
                      <a:headEnd type="none" w="med" len="med"/>
                      <a:tailEnd type="none" w="med" len="med"/>
                    </a:lnR>
                    <a:solidFill>
                      <a:schemeClr val="bg1"/>
                    </a:solidFill>
                  </a:tcPr>
                </a:tc>
                <a:tc>
                  <a:txBody>
                    <a:bodyPr/>
                    <a:lstStyle/>
                    <a:p>
                      <a:r>
                        <a:rPr lang="en-GB" dirty="0" smtClean="0">
                          <a:solidFill>
                            <a:sysClr val="windowText" lastClr="000000"/>
                          </a:solidFill>
                        </a:rPr>
                        <a:t>Pre-Shimme</a:t>
                      </a:r>
                      <a:r>
                        <a:rPr lang="en-GB" baseline="0" dirty="0" smtClean="0">
                          <a:solidFill>
                            <a:sysClr val="windowText" lastClr="000000"/>
                          </a:solidFill>
                        </a:rPr>
                        <a:t> Training  </a:t>
                      </a:r>
                      <a:r>
                        <a:rPr lang="en-GB" b="0" baseline="0" dirty="0" smtClean="0">
                          <a:solidFill>
                            <a:sysClr val="windowText" lastClr="000000"/>
                          </a:solidFill>
                        </a:rPr>
                        <a:t>(N=12)</a:t>
                      </a:r>
                      <a:endParaRPr lang="en-GB" b="0" dirty="0">
                        <a:solidFill>
                          <a:sysClr val="windowText" lastClr="00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tc>
                  <a:txBody>
                    <a:bodyPr/>
                    <a:lstStyle/>
                    <a:p>
                      <a:r>
                        <a:rPr lang="en-GB" dirty="0" smtClean="0">
                          <a:solidFill>
                            <a:sysClr val="windowText" lastClr="000000"/>
                          </a:solidFill>
                        </a:rPr>
                        <a:t>12</a:t>
                      </a:r>
                      <a:r>
                        <a:rPr lang="en-GB" baseline="0" dirty="0" smtClean="0">
                          <a:solidFill>
                            <a:sysClr val="windowText" lastClr="000000"/>
                          </a:solidFill>
                        </a:rPr>
                        <a:t> month follow up </a:t>
                      </a:r>
                      <a:r>
                        <a:rPr lang="en-GB" b="0" baseline="0" dirty="0" smtClean="0">
                          <a:solidFill>
                            <a:sysClr val="windowText" lastClr="000000"/>
                          </a:solidFill>
                        </a:rPr>
                        <a:t>(N=6)</a:t>
                      </a:r>
                      <a:endParaRPr lang="en-GB" b="0" dirty="0">
                        <a:solidFill>
                          <a:sysClr val="windowText" lastClr="00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tr>
              <a:tr h="279111">
                <a:tc>
                  <a:txBody>
                    <a:bodyPr/>
                    <a:lstStyle/>
                    <a:p>
                      <a:endParaRPr lang="en-GB" dirty="0"/>
                    </a:p>
                  </a:txBody>
                  <a:tcPr>
                    <a:lnR w="3175" cap="flat" cmpd="sng" algn="ctr">
                      <a:solidFill>
                        <a:schemeClr val="bg1"/>
                      </a:solidFill>
                      <a:prstDash val="solid"/>
                      <a:round/>
                      <a:headEnd type="none" w="med" len="med"/>
                      <a:tailEnd type="none" w="med" len="med"/>
                    </a:lnR>
                  </a:tcPr>
                </a:tc>
                <a:tc>
                  <a:txBody>
                    <a:bodyPr/>
                    <a:lstStyle/>
                    <a:p>
                      <a:r>
                        <a:rPr lang="en-GB" dirty="0" smtClean="0"/>
                        <a:t>Mean (s.d.)</a:t>
                      </a:r>
                      <a:endParaRPr lang="en-GB" dirty="0"/>
                    </a:p>
                  </a:txBody>
                  <a:tcPr>
                    <a:lnL w="3175" cap="flat" cmpd="sng" algn="ctr">
                      <a:solidFill>
                        <a:schemeClr val="bg1"/>
                      </a:solidFill>
                      <a:prstDash val="solid"/>
                      <a:round/>
                      <a:headEnd type="none" w="med" len="med"/>
                      <a:tailEnd type="none" w="med" len="med"/>
                    </a:lnL>
                  </a:tcPr>
                </a:tc>
                <a:tc>
                  <a:txBody>
                    <a:bodyPr/>
                    <a:lstStyle/>
                    <a:p>
                      <a:r>
                        <a:rPr lang="en-GB" dirty="0" smtClean="0"/>
                        <a:t>Mean (s.d.)</a:t>
                      </a:r>
                      <a:endParaRPr lang="en-GB" dirty="0"/>
                    </a:p>
                  </a:txBody>
                  <a:tcPr/>
                </a:tc>
              </a:tr>
              <a:tr h="481753">
                <a:tc>
                  <a:txBody>
                    <a:bodyPr/>
                    <a:lstStyle/>
                    <a:p>
                      <a:r>
                        <a:rPr lang="en-GB" b="1" dirty="0" smtClean="0"/>
                        <a:t>STAR 1</a:t>
                      </a:r>
                      <a:r>
                        <a:rPr lang="en-GB" dirty="0" smtClean="0"/>
                        <a:t> (meds</a:t>
                      </a:r>
                      <a:r>
                        <a:rPr lang="en-GB" baseline="0" dirty="0" smtClean="0"/>
                        <a:t> management</a:t>
                      </a:r>
                      <a:r>
                        <a:rPr lang="en-GB" dirty="0" smtClean="0"/>
                        <a:t> “problematic”)</a:t>
                      </a:r>
                      <a:endParaRPr lang="en-GB" dirty="0"/>
                    </a:p>
                  </a:txBody>
                  <a:tcPr>
                    <a:lnR w="3175" cap="flat" cmpd="sng" algn="ctr">
                      <a:solidFill>
                        <a:schemeClr val="bg1"/>
                      </a:solidFill>
                      <a:prstDash val="solid"/>
                      <a:round/>
                      <a:headEnd type="none" w="med" len="med"/>
                      <a:tailEnd type="none" w="med" len="med"/>
                    </a:lnR>
                  </a:tcPr>
                </a:tc>
                <a:tc>
                  <a:txBody>
                    <a:bodyPr/>
                    <a:lstStyle/>
                    <a:p>
                      <a:r>
                        <a:rPr lang="en-GB" dirty="0" smtClean="0"/>
                        <a:t>2.69  (.43)</a:t>
                      </a:r>
                      <a:endParaRPr lang="en-GB" dirty="0"/>
                    </a:p>
                  </a:txBody>
                  <a:tcPr>
                    <a:lnL w="3175" cap="flat" cmpd="sng" algn="ctr">
                      <a:solidFill>
                        <a:schemeClr val="bg1"/>
                      </a:solidFill>
                      <a:prstDash val="solid"/>
                      <a:round/>
                      <a:headEnd type="none" w="med" len="med"/>
                      <a:tailEnd type="none" w="med" len="med"/>
                    </a:lnL>
                  </a:tcPr>
                </a:tc>
                <a:tc>
                  <a:txBody>
                    <a:bodyPr/>
                    <a:lstStyle/>
                    <a:p>
                      <a:r>
                        <a:rPr lang="en-GB" dirty="0" smtClean="0"/>
                        <a:t>2.61  (.4)</a:t>
                      </a:r>
                      <a:endParaRPr lang="en-GB" dirty="0"/>
                    </a:p>
                  </a:txBody>
                  <a:tcPr/>
                </a:tc>
              </a:tr>
              <a:tr h="279111">
                <a:tc>
                  <a:txBody>
                    <a:bodyPr/>
                    <a:lstStyle/>
                    <a:p>
                      <a:r>
                        <a:rPr lang="en-GB" b="1" dirty="0" smtClean="0"/>
                        <a:t>STAR 2</a:t>
                      </a:r>
                      <a:r>
                        <a:rPr lang="en-GB" dirty="0" smtClean="0"/>
                        <a:t> (meds management</a:t>
                      </a:r>
                      <a:r>
                        <a:rPr lang="en-GB" baseline="0" dirty="0" smtClean="0"/>
                        <a:t> “very satisfactory”)</a:t>
                      </a:r>
                      <a:endParaRPr lang="en-GB" dirty="0"/>
                    </a:p>
                  </a:txBody>
                  <a:tcPr>
                    <a:lnR w="3175" cap="flat" cmpd="sng" algn="ctr">
                      <a:solidFill>
                        <a:schemeClr val="bg1"/>
                      </a:solidFill>
                      <a:prstDash val="solid"/>
                      <a:round/>
                      <a:headEnd type="none" w="med" len="med"/>
                      <a:tailEnd type="none" w="med" len="med"/>
                    </a:lnR>
                  </a:tcPr>
                </a:tc>
                <a:tc>
                  <a:txBody>
                    <a:bodyPr/>
                    <a:lstStyle/>
                    <a:p>
                      <a:r>
                        <a:rPr lang="en-GB" dirty="0" smtClean="0"/>
                        <a:t>2.99  (.39)</a:t>
                      </a:r>
                      <a:endParaRPr lang="en-GB" dirty="0"/>
                    </a:p>
                  </a:txBody>
                  <a:tcPr>
                    <a:lnL w="3175" cap="flat" cmpd="sng" algn="ctr">
                      <a:solidFill>
                        <a:schemeClr val="bg1"/>
                      </a:solidFill>
                      <a:prstDash val="solid"/>
                      <a:round/>
                      <a:headEnd type="none" w="med" len="med"/>
                      <a:tailEnd type="none" w="med" len="med"/>
                    </a:lnL>
                  </a:tcPr>
                </a:tc>
                <a:tc>
                  <a:txBody>
                    <a:bodyPr/>
                    <a:lstStyle/>
                    <a:p>
                      <a:r>
                        <a:rPr lang="en-GB" dirty="0" smtClean="0"/>
                        <a:t>2.94  (.48)</a:t>
                      </a:r>
                      <a:endParaRPr lang="en-GB" dirty="0"/>
                    </a:p>
                  </a:txBody>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236258449"/>
              </p:ext>
            </p:extLst>
          </p:nvPr>
        </p:nvGraphicFramePr>
        <p:xfrm>
          <a:off x="755576" y="4581128"/>
          <a:ext cx="7772864" cy="2011680"/>
        </p:xfrm>
        <a:graphic>
          <a:graphicData uri="http://schemas.openxmlformats.org/drawingml/2006/table">
            <a:tbl>
              <a:tblPr firstRow="1" bandRow="1">
                <a:tableStyleId>{5C22544A-7EE6-4342-B048-85BDC9FD1C3A}</a:tableStyleId>
              </a:tblPr>
              <a:tblGrid>
                <a:gridCol w="4185385"/>
                <a:gridCol w="1739932"/>
                <a:gridCol w="1847547"/>
              </a:tblGrid>
              <a:tr h="626749">
                <a:tc>
                  <a:txBody>
                    <a:bodyPr/>
                    <a:lstStyle/>
                    <a:p>
                      <a:r>
                        <a:rPr lang="en-GB" u="sng" dirty="0" smtClean="0">
                          <a:solidFill>
                            <a:sysClr val="windowText" lastClr="000000"/>
                          </a:solidFill>
                        </a:rPr>
                        <a:t>Care coordinators</a:t>
                      </a:r>
                      <a:endParaRPr lang="en-GB" u="sng" dirty="0">
                        <a:solidFill>
                          <a:sysClr val="windowText" lastClr="000000"/>
                        </a:solidFill>
                      </a:endParaRPr>
                    </a:p>
                  </a:txBody>
                  <a:tcPr>
                    <a:lnR w="19050" cap="flat" cmpd="sng" algn="ctr">
                      <a:solidFill>
                        <a:schemeClr val="tx1"/>
                      </a:solidFill>
                      <a:prstDash val="solid"/>
                      <a:round/>
                      <a:headEnd type="none" w="med" len="med"/>
                      <a:tailEnd type="none" w="med" len="med"/>
                    </a:lnR>
                    <a:solidFill>
                      <a:schemeClr val="bg1"/>
                    </a:solidFill>
                  </a:tcPr>
                </a:tc>
                <a:tc>
                  <a:txBody>
                    <a:bodyPr/>
                    <a:lstStyle/>
                    <a:p>
                      <a:r>
                        <a:rPr lang="en-GB" dirty="0" smtClean="0">
                          <a:solidFill>
                            <a:sysClr val="windowText" lastClr="000000"/>
                          </a:solidFill>
                        </a:rPr>
                        <a:t>Pre-Shimme training </a:t>
                      </a:r>
                      <a:r>
                        <a:rPr lang="en-GB" b="0" dirty="0" smtClean="0">
                          <a:solidFill>
                            <a:sysClr val="windowText" lastClr="000000"/>
                          </a:solidFill>
                        </a:rPr>
                        <a:t>(N=33)</a:t>
                      </a:r>
                      <a:endParaRPr lang="en-GB" b="0" dirty="0">
                        <a:solidFill>
                          <a:sysClr val="windowText" lastClr="00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tc>
                  <a:txBody>
                    <a:bodyPr/>
                    <a:lstStyle/>
                    <a:p>
                      <a:r>
                        <a:rPr lang="en-GB" dirty="0" smtClean="0">
                          <a:solidFill>
                            <a:sysClr val="windowText" lastClr="000000"/>
                          </a:solidFill>
                        </a:rPr>
                        <a:t>12 month follow up (</a:t>
                      </a:r>
                      <a:r>
                        <a:rPr lang="en-GB" b="0" dirty="0" smtClean="0">
                          <a:solidFill>
                            <a:sysClr val="windowText" lastClr="000000"/>
                          </a:solidFill>
                        </a:rPr>
                        <a:t>N=10)</a:t>
                      </a:r>
                      <a:endParaRPr lang="en-GB" b="0" dirty="0">
                        <a:solidFill>
                          <a:sysClr val="windowText" lastClr="000000"/>
                        </a:solidFill>
                      </a:endParaRPr>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solidFill>
                      <a:schemeClr val="bg1"/>
                    </a:solidFill>
                  </a:tcPr>
                </a:tc>
              </a:tr>
              <a:tr h="250700">
                <a:tc>
                  <a:txBody>
                    <a:bodyPr/>
                    <a:lstStyle/>
                    <a:p>
                      <a:endParaRPr lang="en-GB" dirty="0"/>
                    </a:p>
                  </a:txBody>
                  <a:tcPr>
                    <a:lnR w="3175" cap="flat" cmpd="sng" algn="ctr">
                      <a:solidFill>
                        <a:schemeClr val="bg1"/>
                      </a:solidFill>
                      <a:prstDash val="solid"/>
                      <a:round/>
                      <a:headEnd type="none" w="med" len="med"/>
                      <a:tailEnd type="none" w="med" len="med"/>
                    </a:lnR>
                  </a:tcPr>
                </a:tc>
                <a:tc>
                  <a:txBody>
                    <a:bodyPr/>
                    <a:lstStyle/>
                    <a:p>
                      <a:r>
                        <a:rPr lang="en-GB" dirty="0" smtClean="0"/>
                        <a:t>Mean (s.d.)</a:t>
                      </a:r>
                      <a:endParaRPr lang="en-GB" dirty="0"/>
                    </a:p>
                  </a:txBody>
                  <a:tcPr>
                    <a:lnL w="3175" cap="flat" cmpd="sng" algn="ctr">
                      <a:solidFill>
                        <a:schemeClr val="bg1"/>
                      </a:solidFill>
                      <a:prstDash val="solid"/>
                      <a:round/>
                      <a:headEnd type="none" w="med" len="med"/>
                      <a:tailEnd type="none" w="med" len="med"/>
                    </a:lnL>
                  </a:tcPr>
                </a:tc>
                <a:tc>
                  <a:txBody>
                    <a:bodyPr/>
                    <a:lstStyle/>
                    <a:p>
                      <a:r>
                        <a:rPr lang="en-GB" dirty="0" smtClean="0"/>
                        <a:t>Mean</a:t>
                      </a:r>
                      <a:endParaRPr lang="en-GB" dirty="0"/>
                    </a:p>
                  </a:txBody>
                  <a:tcPr/>
                </a:tc>
              </a:tr>
              <a:tr h="2507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1" dirty="0" smtClean="0"/>
                        <a:t>STAR 1</a:t>
                      </a:r>
                      <a:r>
                        <a:rPr lang="en-GB" dirty="0" smtClean="0"/>
                        <a:t> (meds</a:t>
                      </a:r>
                      <a:r>
                        <a:rPr lang="en-GB" baseline="0" dirty="0" smtClean="0"/>
                        <a:t> management</a:t>
                      </a:r>
                      <a:r>
                        <a:rPr lang="en-GB" dirty="0" smtClean="0"/>
                        <a:t> “problematic”)</a:t>
                      </a:r>
                    </a:p>
                  </a:txBody>
                  <a:tcPr>
                    <a:lnR w="3175" cap="flat" cmpd="sng" algn="ctr">
                      <a:solidFill>
                        <a:schemeClr val="bg1"/>
                      </a:solidFill>
                      <a:prstDash val="solid"/>
                      <a:round/>
                      <a:headEnd type="none" w="med" len="med"/>
                      <a:tailEnd type="none" w="med" len="med"/>
                    </a:lnR>
                  </a:tcPr>
                </a:tc>
                <a:tc>
                  <a:txBody>
                    <a:bodyPr/>
                    <a:lstStyle/>
                    <a:p>
                      <a:r>
                        <a:rPr lang="en-GB" dirty="0" smtClean="0"/>
                        <a:t>2.83  (.38)</a:t>
                      </a:r>
                      <a:endParaRPr lang="en-GB" dirty="0"/>
                    </a:p>
                  </a:txBody>
                  <a:tcPr>
                    <a:lnL w="3175" cap="flat" cmpd="sng" algn="ctr">
                      <a:solidFill>
                        <a:schemeClr val="bg1"/>
                      </a:solidFill>
                      <a:prstDash val="solid"/>
                      <a:round/>
                      <a:headEnd type="none" w="med" len="med"/>
                      <a:tailEnd type="none" w="med" len="med"/>
                    </a:lnL>
                  </a:tcPr>
                </a:tc>
                <a:tc>
                  <a:txBody>
                    <a:bodyPr/>
                    <a:lstStyle/>
                    <a:p>
                      <a:r>
                        <a:rPr lang="en-GB" dirty="0" smtClean="0"/>
                        <a:t>2.58 (.38)</a:t>
                      </a:r>
                      <a:endParaRPr lang="en-GB" dirty="0"/>
                    </a:p>
                  </a:txBody>
                  <a:tcPr/>
                </a:tc>
              </a:tr>
              <a:tr h="250700">
                <a:tc>
                  <a:txBody>
                    <a:bodyPr/>
                    <a:lstStyle/>
                    <a:p>
                      <a:r>
                        <a:rPr lang="en-GB" b="1" dirty="0" smtClean="0"/>
                        <a:t>STAR 2</a:t>
                      </a:r>
                      <a:r>
                        <a:rPr lang="en-GB" dirty="0" smtClean="0"/>
                        <a:t> (meds management</a:t>
                      </a:r>
                      <a:r>
                        <a:rPr lang="en-GB" baseline="0" dirty="0" smtClean="0"/>
                        <a:t> “very satisfactory”)</a:t>
                      </a:r>
                      <a:endParaRPr lang="en-GB" dirty="0"/>
                    </a:p>
                  </a:txBody>
                  <a:tcPr>
                    <a:lnR w="3175" cap="flat" cmpd="sng" algn="ctr">
                      <a:solidFill>
                        <a:schemeClr val="bg1"/>
                      </a:solidFill>
                      <a:prstDash val="solid"/>
                      <a:round/>
                      <a:headEnd type="none" w="med" len="med"/>
                      <a:tailEnd type="none" w="med" len="med"/>
                    </a:lnR>
                  </a:tcPr>
                </a:tc>
                <a:tc>
                  <a:txBody>
                    <a:bodyPr/>
                    <a:lstStyle/>
                    <a:p>
                      <a:r>
                        <a:rPr lang="en-GB" dirty="0" smtClean="0"/>
                        <a:t>2.93</a:t>
                      </a:r>
                      <a:r>
                        <a:rPr lang="en-GB" baseline="0" dirty="0" smtClean="0"/>
                        <a:t>  (.38)</a:t>
                      </a:r>
                      <a:endParaRPr lang="en-GB" dirty="0"/>
                    </a:p>
                  </a:txBody>
                  <a:tcPr>
                    <a:lnL w="3175" cap="flat" cmpd="sng" algn="ctr">
                      <a:solidFill>
                        <a:schemeClr val="bg1"/>
                      </a:solidFill>
                      <a:prstDash val="solid"/>
                      <a:round/>
                      <a:headEnd type="none" w="med" len="med"/>
                      <a:tailEnd type="none" w="med" len="med"/>
                    </a:lnL>
                  </a:tcPr>
                </a:tc>
                <a:tc>
                  <a:txBody>
                    <a:bodyPr/>
                    <a:lstStyle/>
                    <a:p>
                      <a:r>
                        <a:rPr lang="en-GB" dirty="0" smtClean="0"/>
                        <a:t>2.89 (.27)</a:t>
                      </a:r>
                      <a:endParaRPr lang="en-GB" dirty="0"/>
                    </a:p>
                  </a:txBody>
                  <a:tcPr/>
                </a:tc>
              </a:tr>
            </a:tbl>
          </a:graphicData>
        </a:graphic>
      </p:graphicFrame>
      <p:sp>
        <p:nvSpPr>
          <p:cNvPr id="7" name="Slide Number Placeholder 6"/>
          <p:cNvSpPr>
            <a:spLocks noGrp="1"/>
          </p:cNvSpPr>
          <p:nvPr>
            <p:ph type="sldNum" sz="quarter" idx="12"/>
          </p:nvPr>
        </p:nvSpPr>
        <p:spPr/>
        <p:txBody>
          <a:bodyPr/>
          <a:lstStyle/>
          <a:p>
            <a:fld id="{FD287320-DB26-4BD0-9494-0D13B4CB8945}" type="slidenum">
              <a:rPr lang="en-GB" smtClean="0"/>
              <a:pPr/>
              <a:t>25</a:t>
            </a:fld>
            <a:endParaRPr lang="en-GB" dirty="0"/>
          </a:p>
        </p:txBody>
      </p:sp>
    </p:spTree>
    <p:extLst>
      <p:ext uri="{BB962C8B-B14F-4D97-AF65-F5344CB8AC3E}">
        <p14:creationId xmlns:p14="http://schemas.microsoft.com/office/powerpoint/2010/main" val="48593309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a:bodyPr>
          <a:lstStyle/>
          <a:p>
            <a:r>
              <a:rPr lang="en-GB" sz="3500" b="1" dirty="0" smtClean="0"/>
              <a:t>Control Preferences Scale: Usual</a:t>
            </a:r>
            <a:endParaRPr lang="en-GB" sz="35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66351350"/>
              </p:ext>
            </p:extLst>
          </p:nvPr>
        </p:nvGraphicFramePr>
        <p:xfrm>
          <a:off x="6246" y="2131115"/>
          <a:ext cx="7518082"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645096" y="1124744"/>
            <a:ext cx="7920880" cy="1015663"/>
          </a:xfrm>
          <a:prstGeom prst="rect">
            <a:avLst/>
          </a:prstGeom>
          <a:noFill/>
        </p:spPr>
        <p:txBody>
          <a:bodyPr wrap="square" rtlCol="0">
            <a:spAutoFit/>
          </a:bodyPr>
          <a:lstStyle/>
          <a:p>
            <a:r>
              <a:rPr lang="en-GB" sz="2000" dirty="0" smtClean="0"/>
              <a:t>Service users asked to choose between 5 statements to describe how decisions about  psychiatric medication are </a:t>
            </a:r>
            <a:r>
              <a:rPr lang="en-GB" sz="2000" b="1" dirty="0" smtClean="0"/>
              <a:t>USUALLY </a:t>
            </a:r>
            <a:r>
              <a:rPr lang="en-GB" sz="2000" dirty="0" smtClean="0"/>
              <a:t>made with their psychiatrist </a:t>
            </a:r>
            <a:r>
              <a:rPr lang="da-DK" sz="2000" dirty="0"/>
              <a:t>(CPS, Degner et al, 1997) </a:t>
            </a:r>
            <a:r>
              <a:rPr lang="en-GB" sz="2000" dirty="0" smtClean="0"/>
              <a:t>.</a:t>
            </a:r>
            <a:endParaRPr lang="en-GB" sz="2000" dirty="0"/>
          </a:p>
        </p:txBody>
      </p:sp>
      <p:sp>
        <p:nvSpPr>
          <p:cNvPr id="7" name="TextBox 6"/>
          <p:cNvSpPr txBox="1"/>
          <p:nvPr/>
        </p:nvSpPr>
        <p:spPr>
          <a:xfrm>
            <a:off x="6110808" y="5586110"/>
            <a:ext cx="2736304" cy="646331"/>
          </a:xfrm>
          <a:prstGeom prst="rect">
            <a:avLst/>
          </a:prstGeom>
          <a:noFill/>
        </p:spPr>
        <p:txBody>
          <a:bodyPr wrap="square" rtlCol="0">
            <a:spAutoFit/>
          </a:bodyPr>
          <a:lstStyle/>
          <a:p>
            <a:r>
              <a:rPr lang="it-IT" dirty="0"/>
              <a:t>Pearson chi2(12) =   9.9732   </a:t>
            </a:r>
            <a:r>
              <a:rPr lang="it-IT" dirty="0" smtClean="0"/>
              <a:t>Fisher’s exact P </a:t>
            </a:r>
            <a:r>
              <a:rPr lang="it-IT" dirty="0"/>
              <a:t>= </a:t>
            </a:r>
            <a:r>
              <a:rPr lang="it-IT" dirty="0" smtClean="0"/>
              <a:t>0.372</a:t>
            </a:r>
            <a:endParaRPr lang="en-GB" dirty="0"/>
          </a:p>
        </p:txBody>
      </p:sp>
      <p:sp>
        <p:nvSpPr>
          <p:cNvPr id="8" name="Slide Number Placeholder 7"/>
          <p:cNvSpPr>
            <a:spLocks noGrp="1"/>
          </p:cNvSpPr>
          <p:nvPr>
            <p:ph type="sldNum" sz="quarter" idx="12"/>
          </p:nvPr>
        </p:nvSpPr>
        <p:spPr/>
        <p:txBody>
          <a:bodyPr/>
          <a:lstStyle/>
          <a:p>
            <a:fld id="{FD287320-DB26-4BD0-9494-0D13B4CB8945}" type="slidenum">
              <a:rPr lang="en-GB" smtClean="0"/>
              <a:pPr/>
              <a:t>26</a:t>
            </a:fld>
            <a:endParaRPr lang="en-GB" dirty="0"/>
          </a:p>
        </p:txBody>
      </p:sp>
    </p:spTree>
    <p:extLst>
      <p:ext uri="{BB962C8B-B14F-4D97-AF65-F5344CB8AC3E}">
        <p14:creationId xmlns:p14="http://schemas.microsoft.com/office/powerpoint/2010/main" val="160912863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r>
              <a:rPr lang="en-GB" sz="3500" b="1" dirty="0" smtClean="0"/>
              <a:t>Control Preferences Scale: Preferred</a:t>
            </a:r>
            <a:endParaRPr lang="en-GB" sz="3500" b="1" dirty="0"/>
          </a:p>
        </p:txBody>
      </p:sp>
      <p:graphicFrame>
        <p:nvGraphicFramePr>
          <p:cNvPr id="4" name="Content Placeholder 4"/>
          <p:cNvGraphicFramePr>
            <a:graphicFrameLocks noGrp="1"/>
          </p:cNvGraphicFramePr>
          <p:nvPr>
            <p:ph idx="1"/>
            <p:extLst>
              <p:ext uri="{D42A27DB-BD31-4B8C-83A1-F6EECF244321}">
                <p14:modId xmlns:p14="http://schemas.microsoft.com/office/powerpoint/2010/main" val="751920043"/>
              </p:ext>
            </p:extLst>
          </p:nvPr>
        </p:nvGraphicFramePr>
        <p:xfrm>
          <a:off x="0" y="2204864"/>
          <a:ext cx="7596336"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5724128" y="5733256"/>
            <a:ext cx="2880320" cy="646331"/>
          </a:xfrm>
          <a:prstGeom prst="rect">
            <a:avLst/>
          </a:prstGeom>
          <a:noFill/>
        </p:spPr>
        <p:txBody>
          <a:bodyPr wrap="square" rtlCol="0">
            <a:spAutoFit/>
          </a:bodyPr>
          <a:lstStyle/>
          <a:p>
            <a:r>
              <a:rPr lang="it-IT" dirty="0" smtClean="0"/>
              <a:t>Pearson </a:t>
            </a:r>
            <a:r>
              <a:rPr lang="it-IT" dirty="0"/>
              <a:t>chi2(6) =   8.1471   </a:t>
            </a:r>
            <a:r>
              <a:rPr lang="it-IT" dirty="0" smtClean="0"/>
              <a:t>   Fisher’s exact P </a:t>
            </a:r>
            <a:r>
              <a:rPr lang="it-IT" dirty="0"/>
              <a:t>= </a:t>
            </a:r>
            <a:r>
              <a:rPr lang="it-IT" dirty="0" smtClean="0"/>
              <a:t>0.214</a:t>
            </a:r>
            <a:endParaRPr lang="en-GB" dirty="0"/>
          </a:p>
        </p:txBody>
      </p:sp>
      <p:sp>
        <p:nvSpPr>
          <p:cNvPr id="6" name="TextBox 5"/>
          <p:cNvSpPr txBox="1"/>
          <p:nvPr/>
        </p:nvSpPr>
        <p:spPr>
          <a:xfrm>
            <a:off x="611560" y="1161618"/>
            <a:ext cx="7920880" cy="1015663"/>
          </a:xfrm>
          <a:prstGeom prst="rect">
            <a:avLst/>
          </a:prstGeom>
          <a:noFill/>
        </p:spPr>
        <p:txBody>
          <a:bodyPr wrap="square" rtlCol="0">
            <a:spAutoFit/>
          </a:bodyPr>
          <a:lstStyle/>
          <a:p>
            <a:r>
              <a:rPr lang="en-GB" sz="2000" dirty="0" smtClean="0"/>
              <a:t>Service users asked to choose between 5 statements to describe how  they would </a:t>
            </a:r>
            <a:r>
              <a:rPr lang="en-GB" sz="2000" b="1" dirty="0" smtClean="0"/>
              <a:t>PREFER</a:t>
            </a:r>
            <a:r>
              <a:rPr lang="en-GB" sz="2000" dirty="0" smtClean="0"/>
              <a:t> decisions about their psychiatric medication to be made with their psychiatrist.</a:t>
            </a:r>
            <a:endParaRPr lang="en-GB" sz="2000" dirty="0"/>
          </a:p>
        </p:txBody>
      </p:sp>
      <p:sp>
        <p:nvSpPr>
          <p:cNvPr id="7" name="Slide Number Placeholder 6"/>
          <p:cNvSpPr>
            <a:spLocks noGrp="1"/>
          </p:cNvSpPr>
          <p:nvPr>
            <p:ph type="sldNum" sz="quarter" idx="12"/>
          </p:nvPr>
        </p:nvSpPr>
        <p:spPr/>
        <p:txBody>
          <a:bodyPr/>
          <a:lstStyle/>
          <a:p>
            <a:fld id="{FD287320-DB26-4BD0-9494-0D13B4CB8945}" type="slidenum">
              <a:rPr lang="en-GB" smtClean="0"/>
              <a:pPr/>
              <a:t>27</a:t>
            </a:fld>
            <a:endParaRPr lang="en-GB" dirty="0"/>
          </a:p>
        </p:txBody>
      </p:sp>
    </p:spTree>
    <p:extLst>
      <p:ext uri="{BB962C8B-B14F-4D97-AF65-F5344CB8AC3E}">
        <p14:creationId xmlns:p14="http://schemas.microsoft.com/office/powerpoint/2010/main" val="63779979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3194888"/>
            <a:ext cx="7772400" cy="1015663"/>
          </a:xfrm>
        </p:spPr>
        <p:txBody>
          <a:bodyPr>
            <a:spAutoFit/>
          </a:bodyPr>
          <a:lstStyle/>
          <a:p>
            <a:pPr>
              <a:lnSpc>
                <a:spcPct val="150000"/>
              </a:lnSpc>
            </a:pPr>
            <a:r>
              <a:rPr lang="en-GB" sz="4000" b="1" dirty="0" smtClean="0"/>
              <a:t>2.  Programme feedback</a:t>
            </a:r>
            <a:endParaRPr lang="en-GB" sz="4000" dirty="0"/>
          </a:p>
        </p:txBody>
      </p:sp>
      <p:pic>
        <p:nvPicPr>
          <p:cNvPr id="4" name="Picture 3" descr="leaves"/>
          <p:cNvPicPr/>
          <p:nvPr/>
        </p:nvPicPr>
        <p:blipFill>
          <a:blip r:embed="rId2">
            <a:extLst>
              <a:ext uri="{28A0092B-C50C-407E-A947-70E740481C1C}">
                <a14:useLocalDpi xmlns:a14="http://schemas.microsoft.com/office/drawing/2010/main" val="0"/>
              </a:ext>
            </a:extLst>
          </a:blip>
          <a:srcRect l="16591" r="16910" b="10089"/>
          <a:stretch>
            <a:fillRect/>
          </a:stretch>
        </p:blipFill>
        <p:spPr bwMode="auto">
          <a:xfrm>
            <a:off x="-379362" y="0"/>
            <a:ext cx="9703890" cy="2420888"/>
          </a:xfrm>
          <a:prstGeom prst="rect">
            <a:avLst/>
          </a:prstGeom>
          <a:noFill/>
        </p:spPr>
      </p:pic>
    </p:spTree>
    <p:extLst>
      <p:ext uri="{BB962C8B-B14F-4D97-AF65-F5344CB8AC3E}">
        <p14:creationId xmlns:p14="http://schemas.microsoft.com/office/powerpoint/2010/main" val="414929813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500" b="1" dirty="0" smtClean="0"/>
              <a:t>Attendance rates at training programmes</a:t>
            </a:r>
            <a:endParaRPr lang="en-GB" sz="3500" b="1" dirty="0"/>
          </a:p>
        </p:txBody>
      </p:sp>
      <p:sp>
        <p:nvSpPr>
          <p:cNvPr id="3" name="Content Placeholder 2"/>
          <p:cNvSpPr>
            <a:spLocks noGrp="1"/>
          </p:cNvSpPr>
          <p:nvPr>
            <p:ph idx="1"/>
          </p:nvPr>
        </p:nvSpPr>
        <p:spPr/>
        <p:txBody>
          <a:bodyPr>
            <a:normAutofit/>
          </a:bodyPr>
          <a:lstStyle/>
          <a:p>
            <a:pPr>
              <a:lnSpc>
                <a:spcPct val="120000"/>
              </a:lnSpc>
              <a:spcBef>
                <a:spcPts val="0"/>
              </a:spcBef>
            </a:pPr>
            <a:r>
              <a:rPr lang="en-GB" sz="2800" b="1" dirty="0" smtClean="0"/>
              <a:t>Service users – 4 training sessions</a:t>
            </a:r>
          </a:p>
          <a:p>
            <a:pPr lvl="1">
              <a:lnSpc>
                <a:spcPct val="120000"/>
              </a:lnSpc>
              <a:spcBef>
                <a:spcPts val="0"/>
              </a:spcBef>
            </a:pPr>
            <a:r>
              <a:rPr lang="en-GB" dirty="0" smtClean="0"/>
              <a:t>34/48  (70.8%) attended 3 or more sessions</a:t>
            </a:r>
          </a:p>
          <a:p>
            <a:pPr marL="457200" lvl="1" indent="0">
              <a:lnSpc>
                <a:spcPct val="120000"/>
              </a:lnSpc>
              <a:spcBef>
                <a:spcPts val="0"/>
              </a:spcBef>
              <a:buNone/>
            </a:pPr>
            <a:endParaRPr lang="en-GB" dirty="0" smtClean="0"/>
          </a:p>
          <a:p>
            <a:pPr>
              <a:lnSpc>
                <a:spcPct val="120000"/>
              </a:lnSpc>
              <a:spcBef>
                <a:spcPts val="0"/>
              </a:spcBef>
            </a:pPr>
            <a:r>
              <a:rPr lang="en-GB" sz="2800" b="1" dirty="0" smtClean="0"/>
              <a:t>Care coordinators – 3 training sessions</a:t>
            </a:r>
          </a:p>
          <a:p>
            <a:pPr lvl="1">
              <a:lnSpc>
                <a:spcPct val="120000"/>
              </a:lnSpc>
              <a:spcBef>
                <a:spcPts val="0"/>
              </a:spcBef>
            </a:pPr>
            <a:r>
              <a:rPr lang="en-GB" dirty="0" smtClean="0"/>
              <a:t>31/33 (94%) attended 2 or more sessions</a:t>
            </a:r>
          </a:p>
          <a:p>
            <a:pPr marL="457200" lvl="1" indent="0">
              <a:lnSpc>
                <a:spcPct val="120000"/>
              </a:lnSpc>
              <a:spcBef>
                <a:spcPts val="0"/>
              </a:spcBef>
              <a:buNone/>
            </a:pPr>
            <a:endParaRPr lang="en-GB" dirty="0" smtClean="0"/>
          </a:p>
          <a:p>
            <a:pPr>
              <a:lnSpc>
                <a:spcPct val="120000"/>
              </a:lnSpc>
              <a:spcBef>
                <a:spcPts val="0"/>
              </a:spcBef>
            </a:pPr>
            <a:r>
              <a:rPr lang="en-GB" sz="2800" b="1" dirty="0" smtClean="0"/>
              <a:t>Psychiatrists – 2 training sessions</a:t>
            </a:r>
          </a:p>
          <a:p>
            <a:pPr lvl="1">
              <a:lnSpc>
                <a:spcPct val="120000"/>
              </a:lnSpc>
              <a:spcBef>
                <a:spcPts val="0"/>
              </a:spcBef>
            </a:pPr>
            <a:r>
              <a:rPr lang="en-GB" dirty="0" smtClean="0"/>
              <a:t>10/12 (83.3%) attended both sessions</a:t>
            </a:r>
          </a:p>
          <a:p>
            <a:pPr marL="0" indent="0">
              <a:lnSpc>
                <a:spcPct val="120000"/>
              </a:lnSpc>
              <a:spcBef>
                <a:spcPts val="0"/>
              </a:spcBef>
              <a:buNone/>
            </a:pPr>
            <a:endParaRPr lang="en-GB" sz="2800" b="1" dirty="0"/>
          </a:p>
        </p:txBody>
      </p:sp>
    </p:spTree>
    <p:extLst>
      <p:ext uri="{BB962C8B-B14F-4D97-AF65-F5344CB8AC3E}">
        <p14:creationId xmlns:p14="http://schemas.microsoft.com/office/powerpoint/2010/main" val="2251605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500" b="1" dirty="0" smtClean="0"/>
              <a:t>Aims of the ShiMME Project</a:t>
            </a:r>
            <a:endParaRPr lang="en-GB" sz="3500" b="1" dirty="0"/>
          </a:p>
        </p:txBody>
      </p:sp>
      <p:sp>
        <p:nvSpPr>
          <p:cNvPr id="3" name="Content Placeholder 2"/>
          <p:cNvSpPr>
            <a:spLocks noGrp="1"/>
          </p:cNvSpPr>
          <p:nvPr>
            <p:ph idx="1"/>
          </p:nvPr>
        </p:nvSpPr>
        <p:spPr/>
        <p:txBody>
          <a:bodyPr>
            <a:normAutofit/>
          </a:bodyPr>
          <a:lstStyle/>
          <a:p>
            <a:pPr>
              <a:lnSpc>
                <a:spcPct val="120000"/>
              </a:lnSpc>
              <a:spcBef>
                <a:spcPts val="0"/>
              </a:spcBef>
            </a:pPr>
            <a:r>
              <a:rPr lang="en-GB" sz="2400" dirty="0"/>
              <a:t>To develop, deliver and evaluate a training intervention to encourage shared decision-making relating to psychiatric medication management</a:t>
            </a:r>
          </a:p>
          <a:p>
            <a:pPr marL="0" indent="0">
              <a:lnSpc>
                <a:spcPct val="120000"/>
              </a:lnSpc>
              <a:spcBef>
                <a:spcPts val="0"/>
              </a:spcBef>
              <a:buNone/>
            </a:pPr>
            <a:endParaRPr lang="en-GB" sz="1000" dirty="0" smtClean="0"/>
          </a:p>
          <a:p>
            <a:pPr>
              <a:lnSpc>
                <a:spcPct val="120000"/>
              </a:lnSpc>
              <a:spcBef>
                <a:spcPts val="0"/>
              </a:spcBef>
            </a:pPr>
            <a:r>
              <a:rPr lang="en-GB" sz="2400" dirty="0"/>
              <a:t>Phase 1: Consult with key local stakeholders and review literature </a:t>
            </a:r>
            <a:endParaRPr lang="en-GB" sz="2400" dirty="0" smtClean="0"/>
          </a:p>
          <a:p>
            <a:pPr>
              <a:lnSpc>
                <a:spcPct val="120000"/>
              </a:lnSpc>
              <a:spcBef>
                <a:spcPts val="0"/>
              </a:spcBef>
            </a:pPr>
            <a:endParaRPr lang="en-GB" sz="1000" dirty="0" smtClean="0"/>
          </a:p>
          <a:p>
            <a:pPr>
              <a:lnSpc>
                <a:spcPct val="120000"/>
              </a:lnSpc>
              <a:spcBef>
                <a:spcPts val="0"/>
              </a:spcBef>
            </a:pPr>
            <a:r>
              <a:rPr lang="en-GB" sz="2400" dirty="0"/>
              <a:t>Phase 2: Deliver training to service users, psychiatrists and care co-ordinators in a community service and evaluate the impact of this using a mixed-methods approach </a:t>
            </a:r>
          </a:p>
          <a:p>
            <a:pPr>
              <a:lnSpc>
                <a:spcPct val="120000"/>
              </a:lnSpc>
              <a:spcBef>
                <a:spcPts val="0"/>
              </a:spcBef>
            </a:pPr>
            <a:endParaRPr lang="en-GB" sz="2400" dirty="0"/>
          </a:p>
          <a:p>
            <a:pPr marL="0" indent="0">
              <a:lnSpc>
                <a:spcPct val="120000"/>
              </a:lnSpc>
              <a:spcBef>
                <a:spcPts val="0"/>
              </a:spcBef>
              <a:buNone/>
            </a:pPr>
            <a:endParaRPr lang="en-US" sz="1000" dirty="0"/>
          </a:p>
          <a:p>
            <a:pPr>
              <a:lnSpc>
                <a:spcPct val="120000"/>
              </a:lnSpc>
              <a:spcBef>
                <a:spcPts val="0"/>
              </a:spcBef>
            </a:pPr>
            <a:endParaRPr lang="en-GB" dirty="0"/>
          </a:p>
        </p:txBody>
      </p:sp>
    </p:spTree>
    <p:extLst>
      <p:ext uri="{BB962C8B-B14F-4D97-AF65-F5344CB8AC3E}">
        <p14:creationId xmlns:p14="http://schemas.microsoft.com/office/powerpoint/2010/main" val="308150081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500" b="1" dirty="0" smtClean="0"/>
              <a:t>Service user programme feedback (N=32).  Major themes</a:t>
            </a:r>
            <a:endParaRPr lang="en-GB" sz="3500" b="1" dirty="0"/>
          </a:p>
        </p:txBody>
      </p:sp>
      <p:sp>
        <p:nvSpPr>
          <p:cNvPr id="3" name="Content Placeholder 2"/>
          <p:cNvSpPr>
            <a:spLocks noGrp="1"/>
          </p:cNvSpPr>
          <p:nvPr>
            <p:ph idx="1"/>
          </p:nvPr>
        </p:nvSpPr>
        <p:spPr>
          <a:xfrm>
            <a:off x="457200" y="1600200"/>
            <a:ext cx="8229600" cy="4723473"/>
          </a:xfrm>
        </p:spPr>
        <p:txBody>
          <a:bodyPr>
            <a:spAutoFit/>
          </a:bodyPr>
          <a:lstStyle/>
          <a:p>
            <a:pPr>
              <a:lnSpc>
                <a:spcPct val="114000"/>
              </a:lnSpc>
              <a:spcBef>
                <a:spcPts val="0"/>
              </a:spcBef>
            </a:pPr>
            <a:r>
              <a:rPr lang="en-GB" sz="2400" dirty="0" smtClean="0"/>
              <a:t>High ratings of practical aspects of the training (M=4.1/5) and teaching methods used (M=4.3/5).</a:t>
            </a:r>
          </a:p>
          <a:p>
            <a:pPr>
              <a:lnSpc>
                <a:spcPct val="114000"/>
              </a:lnSpc>
              <a:spcBef>
                <a:spcPts val="0"/>
              </a:spcBef>
            </a:pPr>
            <a:r>
              <a:rPr lang="en-GB" sz="2400" dirty="0" smtClean="0"/>
              <a:t>Group based discussions and the chance to share experiences were most commonly listed as the best aspect of the training (N=17; 53%)</a:t>
            </a:r>
          </a:p>
          <a:p>
            <a:pPr>
              <a:lnSpc>
                <a:spcPct val="114000"/>
              </a:lnSpc>
              <a:spcBef>
                <a:spcPts val="0"/>
              </a:spcBef>
            </a:pPr>
            <a:r>
              <a:rPr lang="en-GB" sz="2400" dirty="0" smtClean="0"/>
              <a:t>Just over half of the total sample (56%) had used website.  </a:t>
            </a:r>
          </a:p>
          <a:p>
            <a:pPr>
              <a:lnSpc>
                <a:spcPct val="114000"/>
              </a:lnSpc>
              <a:spcBef>
                <a:spcPts val="0"/>
              </a:spcBef>
            </a:pPr>
            <a:r>
              <a:rPr lang="en-GB" sz="2400" dirty="0" smtClean="0"/>
              <a:t>The majority were optimistic that what they learned will shape what happens in the future (N=20, 62%) </a:t>
            </a:r>
          </a:p>
          <a:p>
            <a:pPr>
              <a:lnSpc>
                <a:spcPct val="114000"/>
              </a:lnSpc>
              <a:spcBef>
                <a:spcPts val="0"/>
              </a:spcBef>
            </a:pPr>
            <a:r>
              <a:rPr lang="en-GB" sz="2400" dirty="0" smtClean="0"/>
              <a:t>A small number of participants were less confident change would occur, often commenting they were happy with their medication and relationships with their care workers already.</a:t>
            </a:r>
            <a:endParaRPr lang="en-GB" sz="2400" dirty="0"/>
          </a:p>
        </p:txBody>
      </p:sp>
    </p:spTree>
    <p:extLst>
      <p:ext uri="{BB962C8B-B14F-4D97-AF65-F5344CB8AC3E}">
        <p14:creationId xmlns:p14="http://schemas.microsoft.com/office/powerpoint/2010/main" val="197635973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500" b="1" dirty="0"/>
              <a:t>Care coordinator programme feedback (N=21). Major themes</a:t>
            </a:r>
          </a:p>
        </p:txBody>
      </p:sp>
      <p:sp>
        <p:nvSpPr>
          <p:cNvPr id="3" name="Content Placeholder 2"/>
          <p:cNvSpPr>
            <a:spLocks noGrp="1"/>
          </p:cNvSpPr>
          <p:nvPr>
            <p:ph idx="1"/>
          </p:nvPr>
        </p:nvSpPr>
        <p:spPr>
          <a:xfrm>
            <a:off x="457200" y="1600200"/>
            <a:ext cx="8435280" cy="5120504"/>
          </a:xfrm>
        </p:spPr>
        <p:txBody>
          <a:bodyPr wrap="square">
            <a:spAutoFit/>
          </a:bodyPr>
          <a:lstStyle/>
          <a:p>
            <a:pPr>
              <a:lnSpc>
                <a:spcPct val="114000"/>
              </a:lnSpc>
              <a:spcBef>
                <a:spcPts val="0"/>
              </a:spcBef>
            </a:pPr>
            <a:r>
              <a:rPr lang="en-GB" sz="2400" dirty="0"/>
              <a:t>High ratings of practical aspects of the training (M=4.4/5) and teaching methods across both groups (M=4.4/5).  </a:t>
            </a:r>
          </a:p>
          <a:p>
            <a:pPr>
              <a:lnSpc>
                <a:spcPct val="114000"/>
              </a:lnSpc>
              <a:spcBef>
                <a:spcPts val="0"/>
              </a:spcBef>
            </a:pPr>
            <a:r>
              <a:rPr lang="en-GB" sz="2400" dirty="0"/>
              <a:t>Use of </a:t>
            </a:r>
            <a:r>
              <a:rPr lang="en-GB" sz="2400" dirty="0" smtClean="0"/>
              <a:t>website </a:t>
            </a:r>
            <a:r>
              <a:rPr lang="en-GB" sz="2400" dirty="0"/>
              <a:t>was </a:t>
            </a:r>
            <a:r>
              <a:rPr lang="en-GB" sz="2400" dirty="0" smtClean="0"/>
              <a:t>low </a:t>
            </a:r>
            <a:r>
              <a:rPr lang="en-GB" sz="2400" dirty="0"/>
              <a:t>with only 6 (28%) saying they </a:t>
            </a:r>
            <a:r>
              <a:rPr lang="en-GB" sz="2400" dirty="0" smtClean="0"/>
              <a:t>used it.  </a:t>
            </a:r>
            <a:endParaRPr lang="en-GB" sz="2400" dirty="0"/>
          </a:p>
          <a:p>
            <a:pPr>
              <a:lnSpc>
                <a:spcPct val="114000"/>
              </a:lnSpc>
              <a:spcBef>
                <a:spcPts val="0"/>
              </a:spcBef>
            </a:pPr>
            <a:r>
              <a:rPr lang="en-GB" sz="2400" dirty="0"/>
              <a:t>The chance to meet with others and discuss putting SDM into practice was listed the most as the best aspect of the training.  </a:t>
            </a:r>
          </a:p>
          <a:p>
            <a:pPr>
              <a:lnSpc>
                <a:spcPct val="114000"/>
              </a:lnSpc>
              <a:spcBef>
                <a:spcPts val="0"/>
              </a:spcBef>
            </a:pPr>
            <a:r>
              <a:rPr lang="en-GB" sz="2400" dirty="0"/>
              <a:t>Almost all gave positive feedback to the content, describing it as ‘relevant’ and ‘well researched’, and state that it was pitched at their level.  </a:t>
            </a:r>
          </a:p>
          <a:p>
            <a:pPr>
              <a:lnSpc>
                <a:spcPct val="114000"/>
              </a:lnSpc>
              <a:spcBef>
                <a:spcPts val="0"/>
              </a:spcBef>
            </a:pPr>
            <a:r>
              <a:rPr lang="en-GB" sz="2400" dirty="0"/>
              <a:t>The majority who responded thought the content was relevant to the work they do (N=17, 81%) and expected to be able to apply it to their work in the future (N=14, 67%), with several stating that they now had the </a:t>
            </a:r>
            <a:r>
              <a:rPr lang="en-GB" sz="2400" dirty="0" smtClean="0"/>
              <a:t>confidence/resources </a:t>
            </a:r>
            <a:r>
              <a:rPr lang="en-GB" sz="2400" dirty="0"/>
              <a:t>to do so.</a:t>
            </a:r>
          </a:p>
        </p:txBody>
      </p:sp>
    </p:spTree>
    <p:extLst>
      <p:ext uri="{BB962C8B-B14F-4D97-AF65-F5344CB8AC3E}">
        <p14:creationId xmlns:p14="http://schemas.microsoft.com/office/powerpoint/2010/main" val="12026199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500" b="1" dirty="0"/>
              <a:t>Psychiatrist programme feedback (N=6). Major themes</a:t>
            </a:r>
          </a:p>
        </p:txBody>
      </p:sp>
      <p:sp>
        <p:nvSpPr>
          <p:cNvPr id="3" name="Content Placeholder 2"/>
          <p:cNvSpPr>
            <a:spLocks noGrp="1"/>
          </p:cNvSpPr>
          <p:nvPr>
            <p:ph idx="1"/>
          </p:nvPr>
        </p:nvSpPr>
        <p:spPr>
          <a:xfrm>
            <a:off x="457200" y="1600200"/>
            <a:ext cx="8435280" cy="5120504"/>
          </a:xfrm>
        </p:spPr>
        <p:txBody>
          <a:bodyPr wrap="square">
            <a:spAutoFit/>
          </a:bodyPr>
          <a:lstStyle/>
          <a:p>
            <a:pPr>
              <a:lnSpc>
                <a:spcPct val="114000"/>
              </a:lnSpc>
              <a:spcBef>
                <a:spcPts val="0"/>
              </a:spcBef>
            </a:pPr>
            <a:r>
              <a:rPr lang="en-GB" sz="2400" dirty="0"/>
              <a:t>High ratings of practical aspects (M=4.1/5) but slightly lower ratings of the teaching methods (M=3.8/5) across both groups.  </a:t>
            </a:r>
          </a:p>
          <a:p>
            <a:pPr>
              <a:lnSpc>
                <a:spcPct val="114000"/>
              </a:lnSpc>
              <a:spcBef>
                <a:spcPts val="0"/>
              </a:spcBef>
            </a:pPr>
            <a:r>
              <a:rPr lang="en-GB" sz="2400" dirty="0"/>
              <a:t>In contrast to the other groups, almost all said they had used the website (N=5).  </a:t>
            </a:r>
          </a:p>
          <a:p>
            <a:pPr>
              <a:lnSpc>
                <a:spcPct val="114000"/>
              </a:lnSpc>
              <a:spcBef>
                <a:spcPts val="0"/>
              </a:spcBef>
            </a:pPr>
            <a:r>
              <a:rPr lang="en-GB" sz="2400" dirty="0"/>
              <a:t>All agreed that the content was relevant to their clinical work yet only 2 explicitly stated that what they had learned would shape their practice in the future.  Others noted that it may be hard to incorporate, especially with the demands of the paperwork</a:t>
            </a:r>
          </a:p>
          <a:p>
            <a:pPr>
              <a:lnSpc>
                <a:spcPct val="114000"/>
              </a:lnSpc>
              <a:spcBef>
                <a:spcPts val="0"/>
              </a:spcBef>
            </a:pPr>
            <a:r>
              <a:rPr lang="en-GB" sz="2400" dirty="0"/>
              <a:t>One participant commented that the content at times seemed rather anti-psychiatric  and appeared to be in favour of coming off drugs rather than SDM. </a:t>
            </a:r>
          </a:p>
        </p:txBody>
      </p:sp>
    </p:spTree>
    <p:extLst>
      <p:ext uri="{BB962C8B-B14F-4D97-AF65-F5344CB8AC3E}">
        <p14:creationId xmlns:p14="http://schemas.microsoft.com/office/powerpoint/2010/main" val="146332816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500" b="1" dirty="0" smtClean="0"/>
              <a:t>Facilitator programme feedback: </a:t>
            </a:r>
            <a:br>
              <a:rPr lang="en-GB" sz="3500" b="1" dirty="0" smtClean="0"/>
            </a:br>
            <a:r>
              <a:rPr lang="en-GB" sz="3500" b="1" dirty="0" smtClean="0"/>
              <a:t>Major themes</a:t>
            </a:r>
            <a:endParaRPr lang="en-GB" sz="3500" b="1" dirty="0"/>
          </a:p>
        </p:txBody>
      </p:sp>
      <p:sp>
        <p:nvSpPr>
          <p:cNvPr id="3" name="Content Placeholder 2"/>
          <p:cNvSpPr>
            <a:spLocks noGrp="1"/>
          </p:cNvSpPr>
          <p:nvPr>
            <p:ph idx="1"/>
          </p:nvPr>
        </p:nvSpPr>
        <p:spPr/>
        <p:txBody>
          <a:bodyPr>
            <a:noAutofit/>
          </a:bodyPr>
          <a:lstStyle/>
          <a:p>
            <a:pPr>
              <a:lnSpc>
                <a:spcPct val="120000"/>
              </a:lnSpc>
              <a:spcBef>
                <a:spcPts val="0"/>
              </a:spcBef>
            </a:pPr>
            <a:r>
              <a:rPr lang="en-GB" sz="2400" b="1" dirty="0" smtClean="0"/>
              <a:t>Positive engagement: </a:t>
            </a:r>
            <a:r>
              <a:rPr lang="en-GB" sz="2400" dirty="0" smtClean="0"/>
              <a:t>It was apparent across all groups how well participants in general engage with the training content and study materials.  </a:t>
            </a:r>
          </a:p>
          <a:p>
            <a:pPr>
              <a:lnSpc>
                <a:spcPct val="120000"/>
              </a:lnSpc>
              <a:spcBef>
                <a:spcPts val="0"/>
              </a:spcBef>
            </a:pPr>
            <a:r>
              <a:rPr lang="en-GB" sz="2400" b="1" dirty="0" smtClean="0"/>
              <a:t>Supportive atmosphere: </a:t>
            </a:r>
            <a:r>
              <a:rPr lang="en-GB" sz="2400" dirty="0" smtClean="0"/>
              <a:t>Strong group discussions and a supportive atmosphere is noted across all groups, although particularly amongst the service user groups.  </a:t>
            </a:r>
            <a:endParaRPr lang="en-GB" sz="2400" b="1" dirty="0" smtClean="0"/>
          </a:p>
          <a:p>
            <a:pPr>
              <a:lnSpc>
                <a:spcPct val="120000"/>
              </a:lnSpc>
              <a:spcBef>
                <a:spcPts val="0"/>
              </a:spcBef>
            </a:pPr>
            <a:r>
              <a:rPr lang="en-GB" sz="2400" b="1" dirty="0" smtClean="0"/>
              <a:t>Technical issues: </a:t>
            </a:r>
            <a:r>
              <a:rPr lang="en-GB" sz="2400" dirty="0" smtClean="0"/>
              <a:t>On several occasions there were issues with equipment.  These included videos not working as well as several problems with accessing the study website.  </a:t>
            </a:r>
            <a:endParaRPr lang="en-GB" sz="2400" b="1" dirty="0" smtClean="0"/>
          </a:p>
          <a:p>
            <a:pPr>
              <a:lnSpc>
                <a:spcPct val="120000"/>
              </a:lnSpc>
              <a:spcBef>
                <a:spcPts val="0"/>
              </a:spcBef>
            </a:pPr>
            <a:endParaRPr lang="en-GB" sz="2400" b="1" dirty="0"/>
          </a:p>
        </p:txBody>
      </p:sp>
    </p:spTree>
    <p:extLst>
      <p:ext uri="{BB962C8B-B14F-4D97-AF65-F5344CB8AC3E}">
        <p14:creationId xmlns:p14="http://schemas.microsoft.com/office/powerpoint/2010/main" val="42913010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500" b="1" dirty="0" smtClean="0"/>
              <a:t>Facilitator programme feedback: </a:t>
            </a:r>
            <a:br>
              <a:rPr lang="en-GB" sz="3500" b="1" dirty="0" smtClean="0"/>
            </a:br>
            <a:r>
              <a:rPr lang="en-GB" sz="3500" b="1" dirty="0" smtClean="0"/>
              <a:t>Major themes</a:t>
            </a:r>
            <a:endParaRPr lang="en-GB" sz="3500" b="1" dirty="0"/>
          </a:p>
        </p:txBody>
      </p:sp>
      <p:sp>
        <p:nvSpPr>
          <p:cNvPr id="3" name="Content Placeholder 2"/>
          <p:cNvSpPr>
            <a:spLocks noGrp="1"/>
          </p:cNvSpPr>
          <p:nvPr>
            <p:ph idx="1"/>
          </p:nvPr>
        </p:nvSpPr>
        <p:spPr/>
        <p:txBody>
          <a:bodyPr>
            <a:noAutofit/>
          </a:bodyPr>
          <a:lstStyle/>
          <a:p>
            <a:pPr>
              <a:lnSpc>
                <a:spcPct val="120000"/>
              </a:lnSpc>
              <a:spcBef>
                <a:spcPts val="0"/>
              </a:spcBef>
            </a:pPr>
            <a:r>
              <a:rPr lang="en-GB" sz="2400" b="1" dirty="0" smtClean="0"/>
              <a:t>Challenge to implementation: </a:t>
            </a:r>
            <a:r>
              <a:rPr lang="en-GB" sz="2400" dirty="0" smtClean="0"/>
              <a:t>Doubts over the ability to put SDM into practice were expressed by members of all groups despite the majority believing that it was relevant to clinical work.  Lack of confidence (SUs), lack of time/resources (CCs) and concerns about having to overcome the power imbalance with service users (Psych) were listed as reasons.  </a:t>
            </a:r>
          </a:p>
          <a:p>
            <a:pPr>
              <a:lnSpc>
                <a:spcPct val="120000"/>
              </a:lnSpc>
              <a:spcBef>
                <a:spcPts val="0"/>
              </a:spcBef>
            </a:pPr>
            <a:endParaRPr lang="en-GB" sz="2400" b="1" dirty="0"/>
          </a:p>
        </p:txBody>
      </p:sp>
    </p:spTree>
    <p:extLst>
      <p:ext uri="{BB962C8B-B14F-4D97-AF65-F5344CB8AC3E}">
        <p14:creationId xmlns:p14="http://schemas.microsoft.com/office/powerpoint/2010/main" val="181222123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3242593"/>
            <a:ext cx="7772400" cy="920252"/>
          </a:xfrm>
        </p:spPr>
        <p:txBody>
          <a:bodyPr>
            <a:spAutoFit/>
          </a:bodyPr>
          <a:lstStyle/>
          <a:p>
            <a:pPr>
              <a:lnSpc>
                <a:spcPct val="150000"/>
              </a:lnSpc>
            </a:pPr>
            <a:r>
              <a:rPr lang="en-GB" sz="4000" b="1" dirty="0" smtClean="0"/>
              <a:t>3.  Qualitative interviews</a:t>
            </a:r>
            <a:endParaRPr lang="en-GB" sz="4000" dirty="0"/>
          </a:p>
        </p:txBody>
      </p:sp>
      <p:pic>
        <p:nvPicPr>
          <p:cNvPr id="4" name="Picture 3" descr="leaves"/>
          <p:cNvPicPr/>
          <p:nvPr/>
        </p:nvPicPr>
        <p:blipFill>
          <a:blip r:embed="rId2">
            <a:extLst>
              <a:ext uri="{28A0092B-C50C-407E-A947-70E740481C1C}">
                <a14:useLocalDpi xmlns:a14="http://schemas.microsoft.com/office/drawing/2010/main" val="0"/>
              </a:ext>
            </a:extLst>
          </a:blip>
          <a:srcRect l="16591" r="16910" b="10089"/>
          <a:stretch>
            <a:fillRect/>
          </a:stretch>
        </p:blipFill>
        <p:spPr bwMode="auto">
          <a:xfrm>
            <a:off x="-379362" y="0"/>
            <a:ext cx="9703890" cy="2420888"/>
          </a:xfrm>
          <a:prstGeom prst="rect">
            <a:avLst/>
          </a:prstGeom>
          <a:noFill/>
        </p:spPr>
      </p:pic>
    </p:spTree>
    <p:extLst>
      <p:ext uri="{BB962C8B-B14F-4D97-AF65-F5344CB8AC3E}">
        <p14:creationId xmlns:p14="http://schemas.microsoft.com/office/powerpoint/2010/main" val="109455821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500" b="1" dirty="0" smtClean="0"/>
              <a:t>Interview data – service users</a:t>
            </a:r>
            <a:endParaRPr lang="en-GB" sz="3500" b="1" dirty="0"/>
          </a:p>
        </p:txBody>
      </p:sp>
      <p:sp>
        <p:nvSpPr>
          <p:cNvPr id="3" name="Content Placeholder 2"/>
          <p:cNvSpPr>
            <a:spLocks noGrp="1"/>
          </p:cNvSpPr>
          <p:nvPr>
            <p:ph idx="1"/>
          </p:nvPr>
        </p:nvSpPr>
        <p:spPr>
          <a:xfrm>
            <a:off x="457200" y="1600200"/>
            <a:ext cx="8003232" cy="4525963"/>
          </a:xfrm>
        </p:spPr>
        <p:txBody>
          <a:bodyPr>
            <a:normAutofit/>
          </a:bodyPr>
          <a:lstStyle/>
          <a:p>
            <a:pPr marL="0" indent="0">
              <a:lnSpc>
                <a:spcPct val="120000"/>
              </a:lnSpc>
              <a:spcBef>
                <a:spcPts val="0"/>
              </a:spcBef>
              <a:buNone/>
            </a:pPr>
            <a:r>
              <a:rPr lang="en-GB" sz="2400" b="1" dirty="0" smtClean="0"/>
              <a:t>On the aims of ShiMME:</a:t>
            </a:r>
          </a:p>
          <a:p>
            <a:pPr>
              <a:lnSpc>
                <a:spcPct val="120000"/>
              </a:lnSpc>
              <a:spcBef>
                <a:spcPts val="0"/>
              </a:spcBef>
            </a:pPr>
            <a:r>
              <a:rPr lang="en-GB" sz="2400" dirty="0" smtClean="0"/>
              <a:t>“ If they know how we </a:t>
            </a:r>
            <a:r>
              <a:rPr lang="en-GB" sz="2400" i="1" dirty="0" smtClean="0"/>
              <a:t>feel</a:t>
            </a:r>
            <a:r>
              <a:rPr lang="en-GB" sz="2400" dirty="0" smtClean="0"/>
              <a:t> about our treatment, they’re more likely to be able to help us in the end.” (Service user, Cambridge)</a:t>
            </a:r>
          </a:p>
          <a:p>
            <a:pPr marL="0" indent="0">
              <a:lnSpc>
                <a:spcPct val="120000"/>
              </a:lnSpc>
              <a:spcBef>
                <a:spcPts val="0"/>
              </a:spcBef>
              <a:buNone/>
            </a:pPr>
            <a:endParaRPr lang="en-GB" sz="1000" dirty="0" smtClean="0"/>
          </a:p>
          <a:p>
            <a:pPr>
              <a:lnSpc>
                <a:spcPct val="120000"/>
              </a:lnSpc>
              <a:spcBef>
                <a:spcPts val="0"/>
              </a:spcBef>
            </a:pPr>
            <a:r>
              <a:rPr lang="en-GB" sz="2400" dirty="0" smtClean="0"/>
              <a:t>“The aim of it, to give more power to the patient … to give us a greater say.  I approved of that really, which was probably one of the reasons I did the training … to improve the patient voice.” (Service user, Cambridge)</a:t>
            </a:r>
          </a:p>
          <a:p>
            <a:pPr marL="0" indent="0">
              <a:buNone/>
            </a:pPr>
            <a:endParaRPr lang="en-GB" sz="2400" dirty="0"/>
          </a:p>
        </p:txBody>
      </p:sp>
    </p:spTree>
    <p:extLst>
      <p:ext uri="{BB962C8B-B14F-4D97-AF65-F5344CB8AC3E}">
        <p14:creationId xmlns:p14="http://schemas.microsoft.com/office/powerpoint/2010/main" val="315791708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500" b="1" dirty="0" smtClean="0"/>
              <a:t>Interview data – service users</a:t>
            </a:r>
            <a:endParaRPr lang="en-GB" sz="3500" b="1" dirty="0"/>
          </a:p>
        </p:txBody>
      </p:sp>
      <p:sp>
        <p:nvSpPr>
          <p:cNvPr id="3" name="Content Placeholder 2"/>
          <p:cNvSpPr>
            <a:spLocks noGrp="1"/>
          </p:cNvSpPr>
          <p:nvPr>
            <p:ph idx="1"/>
          </p:nvPr>
        </p:nvSpPr>
        <p:spPr>
          <a:xfrm>
            <a:off x="457200" y="1600200"/>
            <a:ext cx="8003232" cy="4525963"/>
          </a:xfrm>
        </p:spPr>
        <p:txBody>
          <a:bodyPr>
            <a:normAutofit/>
          </a:bodyPr>
          <a:lstStyle/>
          <a:p>
            <a:pPr marL="0" indent="0">
              <a:lnSpc>
                <a:spcPct val="120000"/>
              </a:lnSpc>
              <a:spcBef>
                <a:spcPts val="0"/>
              </a:spcBef>
              <a:buNone/>
            </a:pPr>
            <a:r>
              <a:rPr lang="en-GB" sz="2400" b="1" dirty="0" smtClean="0"/>
              <a:t>On the aims of ShiMME:</a:t>
            </a:r>
          </a:p>
          <a:p>
            <a:pPr>
              <a:lnSpc>
                <a:spcPct val="120000"/>
              </a:lnSpc>
              <a:spcBef>
                <a:spcPts val="0"/>
              </a:spcBef>
            </a:pPr>
            <a:r>
              <a:rPr lang="en-GB" sz="2400" dirty="0" smtClean="0"/>
              <a:t>“It’s </a:t>
            </a:r>
            <a:r>
              <a:rPr lang="en-GB" sz="2400" dirty="0"/>
              <a:t>less frightening if you get a bit more understanding, if you have a bit more input.  Because with mental illness, you feel out of control and then you’re handing yourself over to somebody, and they’re prescribing stuff for you and you</a:t>
            </a:r>
            <a:r>
              <a:rPr lang="fr-FR" sz="2400" dirty="0"/>
              <a:t>’</a:t>
            </a:r>
            <a:r>
              <a:rPr lang="en-GB" sz="2400" dirty="0"/>
              <a:t>re thinking “I don’t know what’s happening”… if you give people some knowledge, they can help in the decision making.” (Service user, Peterborough)</a:t>
            </a:r>
          </a:p>
          <a:p>
            <a:pPr marL="0" indent="0">
              <a:buNone/>
            </a:pPr>
            <a:endParaRPr lang="en-GB" sz="2400" dirty="0"/>
          </a:p>
        </p:txBody>
      </p:sp>
    </p:spTree>
    <p:extLst>
      <p:ext uri="{BB962C8B-B14F-4D97-AF65-F5344CB8AC3E}">
        <p14:creationId xmlns:p14="http://schemas.microsoft.com/office/powerpoint/2010/main" val="279223734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500" b="1" dirty="0" smtClean="0"/>
              <a:t>Service users on the ShiMME training</a:t>
            </a:r>
            <a:endParaRPr lang="en-US" sz="3500" b="1" dirty="0"/>
          </a:p>
        </p:txBody>
      </p:sp>
      <p:sp>
        <p:nvSpPr>
          <p:cNvPr id="3" name="Content Placeholder 2"/>
          <p:cNvSpPr>
            <a:spLocks noGrp="1"/>
          </p:cNvSpPr>
          <p:nvPr>
            <p:ph idx="1"/>
          </p:nvPr>
        </p:nvSpPr>
        <p:spPr>
          <a:xfrm>
            <a:off x="457200" y="1600200"/>
            <a:ext cx="8229600" cy="4925144"/>
          </a:xfrm>
        </p:spPr>
        <p:txBody>
          <a:bodyPr>
            <a:noAutofit/>
          </a:bodyPr>
          <a:lstStyle/>
          <a:p>
            <a:pPr marL="0" indent="0">
              <a:lnSpc>
                <a:spcPct val="120000"/>
              </a:lnSpc>
              <a:spcBef>
                <a:spcPts val="0"/>
              </a:spcBef>
              <a:buNone/>
            </a:pPr>
            <a:r>
              <a:rPr lang="en-GB" sz="2400" b="1" dirty="0" smtClean="0"/>
              <a:t>Benefits:</a:t>
            </a:r>
          </a:p>
          <a:p>
            <a:pPr>
              <a:lnSpc>
                <a:spcPct val="120000"/>
              </a:lnSpc>
              <a:spcBef>
                <a:spcPts val="0"/>
              </a:spcBef>
            </a:pPr>
            <a:r>
              <a:rPr lang="en-GB" sz="2400" dirty="0" smtClean="0"/>
              <a:t>“It broadened my perspective … but I also learned it wasn’t just me” (Service user, Peterborough)</a:t>
            </a:r>
            <a:endParaRPr lang="en-GB" sz="2400" dirty="0"/>
          </a:p>
          <a:p>
            <a:pPr>
              <a:lnSpc>
                <a:spcPct val="120000"/>
              </a:lnSpc>
              <a:spcBef>
                <a:spcPts val="0"/>
              </a:spcBef>
            </a:pPr>
            <a:r>
              <a:rPr lang="en-GB" sz="2400" dirty="0" smtClean="0"/>
              <a:t>“</a:t>
            </a:r>
            <a:r>
              <a:rPr lang="en-GB" sz="2400" dirty="0"/>
              <a:t>The feeling that we were all equals… it wasn</a:t>
            </a:r>
            <a:r>
              <a:rPr lang="fr-FR" sz="2400" dirty="0"/>
              <a:t>’</a:t>
            </a:r>
            <a:r>
              <a:rPr lang="en-GB" sz="2400" dirty="0"/>
              <a:t>t like they were talking </a:t>
            </a:r>
            <a:r>
              <a:rPr lang="en-GB" sz="2400" i="1" dirty="0"/>
              <a:t>at</a:t>
            </a:r>
            <a:r>
              <a:rPr lang="en-GB" sz="2400" dirty="0"/>
              <a:t> us.  It was like a communal thing</a:t>
            </a:r>
            <a:r>
              <a:rPr lang="en-GB" sz="2400" dirty="0" smtClean="0"/>
              <a:t>. That was the atmosphere … it was helpful, it helped people to speak up.”(Service user, Cambridge)</a:t>
            </a:r>
            <a:endParaRPr lang="en-GB" sz="2400" dirty="0"/>
          </a:p>
          <a:p>
            <a:pPr>
              <a:lnSpc>
                <a:spcPct val="120000"/>
              </a:lnSpc>
              <a:spcBef>
                <a:spcPts val="0"/>
              </a:spcBef>
            </a:pPr>
            <a:r>
              <a:rPr lang="en-GB" sz="2400" dirty="0" smtClean="0"/>
              <a:t>“They were a good excuse to get the group back together.  It was also a social occasion, which is always helpful for service users.” (Service user, Cambridge)</a:t>
            </a:r>
          </a:p>
        </p:txBody>
      </p:sp>
    </p:spTree>
    <p:extLst>
      <p:ext uri="{BB962C8B-B14F-4D97-AF65-F5344CB8AC3E}">
        <p14:creationId xmlns:p14="http://schemas.microsoft.com/office/powerpoint/2010/main" val="280387560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500" b="1" dirty="0" smtClean="0"/>
              <a:t>Service users on the ShiMME training</a:t>
            </a:r>
            <a:endParaRPr lang="en-US" sz="3500" b="1" dirty="0"/>
          </a:p>
        </p:txBody>
      </p:sp>
      <p:sp>
        <p:nvSpPr>
          <p:cNvPr id="3" name="Content Placeholder 2"/>
          <p:cNvSpPr>
            <a:spLocks noGrp="1"/>
          </p:cNvSpPr>
          <p:nvPr>
            <p:ph idx="1"/>
          </p:nvPr>
        </p:nvSpPr>
        <p:spPr>
          <a:xfrm>
            <a:off x="457200" y="1600200"/>
            <a:ext cx="8229600" cy="4925144"/>
          </a:xfrm>
        </p:spPr>
        <p:txBody>
          <a:bodyPr>
            <a:noAutofit/>
          </a:bodyPr>
          <a:lstStyle/>
          <a:p>
            <a:pPr marL="0" indent="0">
              <a:lnSpc>
                <a:spcPct val="120000"/>
              </a:lnSpc>
              <a:spcBef>
                <a:spcPts val="0"/>
              </a:spcBef>
              <a:buNone/>
            </a:pPr>
            <a:r>
              <a:rPr lang="en-GB" sz="2400" b="1" dirty="0" smtClean="0"/>
              <a:t>What needs improving:</a:t>
            </a:r>
          </a:p>
          <a:p>
            <a:pPr>
              <a:lnSpc>
                <a:spcPct val="120000"/>
              </a:lnSpc>
              <a:spcBef>
                <a:spcPts val="0"/>
              </a:spcBef>
            </a:pPr>
            <a:r>
              <a:rPr lang="en-GB" sz="2400" dirty="0" smtClean="0"/>
              <a:t>difficulties with IT and lack of confidence (more support needed), internet access</a:t>
            </a:r>
          </a:p>
          <a:p>
            <a:pPr>
              <a:lnSpc>
                <a:spcPct val="120000"/>
              </a:lnSpc>
              <a:spcBef>
                <a:spcPts val="0"/>
              </a:spcBef>
            </a:pPr>
            <a:r>
              <a:rPr lang="en-GB" sz="2400" dirty="0" smtClean="0"/>
              <a:t>not always easy to accommodate inter-group differences, group dynamics could be difficult to manage</a:t>
            </a:r>
          </a:p>
          <a:p>
            <a:pPr>
              <a:lnSpc>
                <a:spcPct val="120000"/>
              </a:lnSpc>
              <a:spcBef>
                <a:spcPts val="0"/>
              </a:spcBef>
            </a:pPr>
            <a:r>
              <a:rPr lang="en-US" sz="2400" dirty="0" smtClean="0"/>
              <a:t>time-limited programme – service users need ongoing support </a:t>
            </a:r>
            <a:endParaRPr lang="en-US" sz="2400" dirty="0"/>
          </a:p>
        </p:txBody>
      </p:sp>
    </p:spTree>
    <p:extLst>
      <p:ext uri="{BB962C8B-B14F-4D97-AF65-F5344CB8AC3E}">
        <p14:creationId xmlns:p14="http://schemas.microsoft.com/office/powerpoint/2010/main" val="38179224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3"/>
          <p:cNvSpPr>
            <a:spLocks noGrp="1"/>
          </p:cNvSpPr>
          <p:nvPr>
            <p:ph type="title"/>
          </p:nvPr>
        </p:nvSpPr>
        <p:spPr>
          <a:xfrm>
            <a:off x="684213" y="188913"/>
            <a:ext cx="7920037" cy="719137"/>
          </a:xfrm>
        </p:spPr>
        <p:txBody>
          <a:bodyPr>
            <a:normAutofit/>
          </a:bodyPr>
          <a:lstStyle/>
          <a:p>
            <a:pPr eaLnBrk="1" hangingPunct="1"/>
            <a:r>
              <a:rPr lang="en-GB" sz="3500" b="1" dirty="0" smtClean="0"/>
              <a:t>Design of the ShIMME Project</a:t>
            </a:r>
          </a:p>
        </p:txBody>
      </p:sp>
      <p:grpSp>
        <p:nvGrpSpPr>
          <p:cNvPr id="3" name="Group 2"/>
          <p:cNvGrpSpPr/>
          <p:nvPr/>
        </p:nvGrpSpPr>
        <p:grpSpPr>
          <a:xfrm>
            <a:off x="467544" y="985938"/>
            <a:ext cx="8280400" cy="5400675"/>
            <a:chOff x="684213" y="836613"/>
            <a:chExt cx="8280400" cy="5400675"/>
          </a:xfrm>
        </p:grpSpPr>
        <p:sp>
          <p:nvSpPr>
            <p:cNvPr id="11" name="Rectangle 10"/>
            <p:cNvSpPr/>
            <p:nvPr/>
          </p:nvSpPr>
          <p:spPr>
            <a:xfrm>
              <a:off x="1763713" y="5732463"/>
              <a:ext cx="6192837" cy="504825"/>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dirty="0"/>
                <a:t>12 month follow-up data</a:t>
              </a:r>
            </a:p>
            <a:p>
              <a:pPr algn="ctr" fontAlgn="auto">
                <a:spcBef>
                  <a:spcPts val="0"/>
                </a:spcBef>
                <a:spcAft>
                  <a:spcPts val="0"/>
                </a:spcAft>
                <a:defRPr/>
              </a:pPr>
              <a:r>
                <a:rPr lang="en-GB" sz="1400" dirty="0"/>
                <a:t>Repeated questionnaire measures and qualitative interviews</a:t>
              </a:r>
            </a:p>
          </p:txBody>
        </p:sp>
        <p:grpSp>
          <p:nvGrpSpPr>
            <p:cNvPr id="2" name="Group 1"/>
            <p:cNvGrpSpPr/>
            <p:nvPr/>
          </p:nvGrpSpPr>
          <p:grpSpPr>
            <a:xfrm>
              <a:off x="684213" y="836613"/>
              <a:ext cx="8280400" cy="4824412"/>
              <a:chOff x="684213" y="836613"/>
              <a:chExt cx="8280400" cy="4824412"/>
            </a:xfrm>
          </p:grpSpPr>
          <p:sp>
            <p:nvSpPr>
              <p:cNvPr id="5" name="Oval 4"/>
              <p:cNvSpPr/>
              <p:nvPr/>
            </p:nvSpPr>
            <p:spPr>
              <a:xfrm>
                <a:off x="2771775" y="1773238"/>
                <a:ext cx="3313113" cy="792162"/>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dirty="0">
                    <a:solidFill>
                      <a:srgbClr val="FFFFFF"/>
                    </a:solidFill>
                    <a:cs typeface="Arial" charset="0"/>
                  </a:rPr>
                  <a:t>Design of ShIMME training intervention</a:t>
                </a:r>
              </a:p>
            </p:txBody>
          </p:sp>
          <p:sp>
            <p:nvSpPr>
              <p:cNvPr id="6" name="Rounded Rectangle 5"/>
              <p:cNvSpPr/>
              <p:nvPr/>
            </p:nvSpPr>
            <p:spPr>
              <a:xfrm>
                <a:off x="6516688" y="836613"/>
                <a:ext cx="2447925" cy="1368425"/>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dirty="0"/>
                  <a:t>7 consultation groups with local stakeholders</a:t>
                </a:r>
              </a:p>
              <a:p>
                <a:pPr algn="ctr" fontAlgn="auto">
                  <a:spcBef>
                    <a:spcPts val="0"/>
                  </a:spcBef>
                  <a:spcAft>
                    <a:spcPts val="0"/>
                  </a:spcAft>
                  <a:defRPr/>
                </a:pPr>
                <a:r>
                  <a:rPr lang="en-GB" sz="1400" dirty="0"/>
                  <a:t>4  with service users; 1 each  with psychiatrists, CPNs and care co-ordinators;  Total N=53</a:t>
                </a:r>
              </a:p>
            </p:txBody>
          </p:sp>
          <p:sp>
            <p:nvSpPr>
              <p:cNvPr id="7" name="Rounded Rectangle 6"/>
              <p:cNvSpPr/>
              <p:nvPr/>
            </p:nvSpPr>
            <p:spPr>
              <a:xfrm>
                <a:off x="684213" y="1125538"/>
                <a:ext cx="1366837" cy="574675"/>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dirty="0"/>
                  <a:t>Literature Review</a:t>
                </a:r>
              </a:p>
            </p:txBody>
          </p:sp>
          <p:sp>
            <p:nvSpPr>
              <p:cNvPr id="8" name="Rectangle 7"/>
              <p:cNvSpPr/>
              <p:nvPr/>
            </p:nvSpPr>
            <p:spPr>
              <a:xfrm>
                <a:off x="1403350" y="3500438"/>
                <a:ext cx="6840538" cy="8651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dirty="0">
                    <a:solidFill>
                      <a:srgbClr val="FFFFFF"/>
                    </a:solidFill>
                    <a:cs typeface="Arial" charset="0"/>
                  </a:rPr>
                  <a:t>Delivery of ShIMME training intervention</a:t>
                </a:r>
              </a:p>
              <a:p>
                <a:pPr algn="ctr" fontAlgn="auto">
                  <a:spcBef>
                    <a:spcPts val="0"/>
                  </a:spcBef>
                  <a:spcAft>
                    <a:spcPts val="0"/>
                  </a:spcAft>
                  <a:defRPr/>
                </a:pPr>
                <a:r>
                  <a:rPr lang="en-GB" sz="1600" dirty="0">
                    <a:solidFill>
                      <a:srgbClr val="FFFFFF"/>
                    </a:solidFill>
                    <a:cs typeface="Arial" charset="0"/>
                  </a:rPr>
                  <a:t>Separate group-based training for service-users (N=48), psychiatrists (N=12) and care co-ordinators (N=33)</a:t>
                </a:r>
              </a:p>
            </p:txBody>
          </p:sp>
          <p:sp>
            <p:nvSpPr>
              <p:cNvPr id="9" name="Rectangle 8"/>
              <p:cNvSpPr/>
              <p:nvPr/>
            </p:nvSpPr>
            <p:spPr>
              <a:xfrm>
                <a:off x="1692275" y="2924175"/>
                <a:ext cx="6048375" cy="504825"/>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dirty="0"/>
                  <a:t>Pre-evaluation Data Collection</a:t>
                </a:r>
              </a:p>
              <a:p>
                <a:pPr algn="ctr" fontAlgn="auto">
                  <a:spcBef>
                    <a:spcPts val="0"/>
                  </a:spcBef>
                  <a:spcAft>
                    <a:spcPts val="0"/>
                  </a:spcAft>
                  <a:defRPr/>
                </a:pPr>
                <a:r>
                  <a:rPr lang="en-GB" sz="1400" dirty="0"/>
                  <a:t>Validated questionnaire measures </a:t>
                </a:r>
              </a:p>
            </p:txBody>
          </p:sp>
          <p:sp>
            <p:nvSpPr>
              <p:cNvPr id="10" name="Rectangle 9"/>
              <p:cNvSpPr/>
              <p:nvPr/>
            </p:nvSpPr>
            <p:spPr>
              <a:xfrm>
                <a:off x="1763713" y="4437063"/>
                <a:ext cx="6048375" cy="57626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dirty="0"/>
                  <a:t>Feedback on the training </a:t>
                </a:r>
              </a:p>
              <a:p>
                <a:pPr algn="ctr" fontAlgn="auto">
                  <a:spcBef>
                    <a:spcPts val="0"/>
                  </a:spcBef>
                  <a:spcAft>
                    <a:spcPts val="0"/>
                  </a:spcAft>
                  <a:defRPr/>
                </a:pPr>
                <a:r>
                  <a:rPr lang="en-GB" sz="1400" dirty="0"/>
                  <a:t>from participants and trainers </a:t>
                </a:r>
              </a:p>
            </p:txBody>
          </p:sp>
          <p:sp>
            <p:nvSpPr>
              <p:cNvPr id="18" name="Down Arrow 17"/>
              <p:cNvSpPr/>
              <p:nvPr/>
            </p:nvSpPr>
            <p:spPr>
              <a:xfrm>
                <a:off x="4284663" y="5084763"/>
                <a:ext cx="574675" cy="57626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9" name="Down Arrow 18"/>
              <p:cNvSpPr/>
              <p:nvPr/>
            </p:nvSpPr>
            <p:spPr>
              <a:xfrm>
                <a:off x="4284663" y="2636838"/>
                <a:ext cx="404812" cy="215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p:txBody>
          </p:sp>
          <p:cxnSp>
            <p:nvCxnSpPr>
              <p:cNvPr id="29" name="Straight Arrow Connector 28"/>
              <p:cNvCxnSpPr/>
              <p:nvPr/>
            </p:nvCxnSpPr>
            <p:spPr>
              <a:xfrm>
                <a:off x="2051050" y="1412875"/>
                <a:ext cx="1081088" cy="503238"/>
              </a:xfrm>
              <a:prstGeom prst="straightConnector1">
                <a:avLst/>
              </a:prstGeom>
              <a:ln w="63500">
                <a:headEnd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H="1">
                <a:off x="5724525" y="1412875"/>
                <a:ext cx="719138" cy="468313"/>
              </a:xfrm>
              <a:prstGeom prst="straightConnector1">
                <a:avLst/>
              </a:prstGeom>
              <a:ln w="63500">
                <a:tailEnd type="triangle" w="lg" len="lg"/>
              </a:ln>
            </p:spPr>
            <p:style>
              <a:lnRef idx="1">
                <a:schemeClr val="accent1"/>
              </a:lnRef>
              <a:fillRef idx="0">
                <a:schemeClr val="accent1"/>
              </a:fillRef>
              <a:effectRef idx="0">
                <a:schemeClr val="accent1"/>
              </a:effectRef>
              <a:fontRef idx="minor">
                <a:schemeClr val="tx1"/>
              </a:fontRef>
            </p:style>
          </p:cxnSp>
        </p:grpSp>
      </p:grpSp>
      <p:sp>
        <p:nvSpPr>
          <p:cNvPr id="14" name="Slide Number Placeholder 13"/>
          <p:cNvSpPr>
            <a:spLocks noGrp="1"/>
          </p:cNvSpPr>
          <p:nvPr>
            <p:ph type="sldNum" sz="quarter" idx="12"/>
          </p:nvPr>
        </p:nvSpPr>
        <p:spPr/>
        <p:txBody>
          <a:bodyPr/>
          <a:lstStyle/>
          <a:p>
            <a:pPr>
              <a:defRPr/>
            </a:pPr>
            <a:fld id="{F0D2CF9A-9C5B-4E78-BFA6-3F50E5549D44}" type="slidenum">
              <a:rPr lang="en-GB"/>
              <a:pPr>
                <a:defRPr/>
              </a:pPr>
              <a:t>4</a:t>
            </a:fld>
            <a:endParaRPr lang="en-GB" dirty="0"/>
          </a:p>
        </p:txBody>
      </p:sp>
    </p:spTree>
    <p:extLst>
      <p:ext uri="{BB962C8B-B14F-4D97-AF65-F5344CB8AC3E}">
        <p14:creationId xmlns:p14="http://schemas.microsoft.com/office/powerpoint/2010/main" val="325209341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500" b="1" dirty="0" smtClean="0"/>
              <a:t>Interview data – service users</a:t>
            </a:r>
            <a:endParaRPr lang="en-GB" sz="3500" b="1" dirty="0"/>
          </a:p>
        </p:txBody>
      </p:sp>
      <p:sp>
        <p:nvSpPr>
          <p:cNvPr id="3" name="Content Placeholder 2"/>
          <p:cNvSpPr>
            <a:spLocks noGrp="1"/>
          </p:cNvSpPr>
          <p:nvPr>
            <p:ph idx="1"/>
          </p:nvPr>
        </p:nvSpPr>
        <p:spPr>
          <a:xfrm>
            <a:off x="457200" y="1600200"/>
            <a:ext cx="8229600" cy="4819781"/>
          </a:xfrm>
        </p:spPr>
        <p:txBody>
          <a:bodyPr>
            <a:spAutoFit/>
          </a:bodyPr>
          <a:lstStyle/>
          <a:p>
            <a:pPr marL="0" indent="0">
              <a:buNone/>
            </a:pPr>
            <a:r>
              <a:rPr lang="en-GB" sz="2400" b="1" dirty="0" smtClean="0"/>
              <a:t>Impact/effects of the training: </a:t>
            </a:r>
          </a:p>
          <a:p>
            <a:pPr marL="0" indent="0">
              <a:buNone/>
            </a:pPr>
            <a:endParaRPr lang="en-GB" sz="2400" dirty="0"/>
          </a:p>
          <a:p>
            <a:pPr marL="0" indent="0">
              <a:buNone/>
            </a:pPr>
            <a:r>
              <a:rPr lang="en-GB" sz="2400" dirty="0" smtClean="0"/>
              <a:t>“I’ve slept more well since I started doing the ShiMME project … than I ever have before in my life … the fact that I’m eating so well.  A lot’s happened to me in my life.  The fact that I’m eating well and sleeping well, that’s a plus. We learned about that in the training.” (Service user, Cambridge)</a:t>
            </a:r>
          </a:p>
          <a:p>
            <a:pPr marL="0" indent="0">
              <a:buNone/>
            </a:pPr>
            <a:endParaRPr lang="en-GB" sz="2400" dirty="0"/>
          </a:p>
          <a:p>
            <a:pPr marL="0" indent="0">
              <a:buNone/>
            </a:pPr>
            <a:r>
              <a:rPr lang="en-GB" sz="2400" dirty="0" smtClean="0"/>
              <a:t>“I did hand my ShiMME form to my psychiatrist. So it does help, I can ask more questions… I can ask about long-term effects.  Those sorts of questions I can ask – competently.” (Service user, Cambridge)</a:t>
            </a:r>
          </a:p>
        </p:txBody>
      </p:sp>
    </p:spTree>
    <p:extLst>
      <p:ext uri="{BB962C8B-B14F-4D97-AF65-F5344CB8AC3E}">
        <p14:creationId xmlns:p14="http://schemas.microsoft.com/office/powerpoint/2010/main" val="164554911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500" b="1" dirty="0" smtClean="0"/>
              <a:t>Interview data – service users</a:t>
            </a:r>
            <a:endParaRPr lang="en-GB" sz="3500" b="1" dirty="0"/>
          </a:p>
        </p:txBody>
      </p:sp>
      <p:sp>
        <p:nvSpPr>
          <p:cNvPr id="3" name="Content Placeholder 2"/>
          <p:cNvSpPr>
            <a:spLocks noGrp="1"/>
          </p:cNvSpPr>
          <p:nvPr>
            <p:ph idx="1"/>
          </p:nvPr>
        </p:nvSpPr>
        <p:spPr/>
        <p:txBody>
          <a:bodyPr>
            <a:noAutofit/>
          </a:bodyPr>
          <a:lstStyle/>
          <a:p>
            <a:pPr marL="0" indent="0">
              <a:buNone/>
            </a:pPr>
            <a:r>
              <a:rPr lang="en-GB" sz="2400" b="1" dirty="0" smtClean="0"/>
              <a:t>Impact/effects of the training: </a:t>
            </a:r>
          </a:p>
          <a:p>
            <a:pPr marL="0" indent="0">
              <a:buNone/>
            </a:pPr>
            <a:endParaRPr lang="en-GB" sz="2400" dirty="0"/>
          </a:p>
          <a:p>
            <a:pPr marL="0" indent="0">
              <a:buNone/>
            </a:pPr>
            <a:r>
              <a:rPr lang="en-GB" sz="2400" dirty="0" smtClean="0"/>
              <a:t>“It made it clearer, so it became less frightening.  It encouraged me to look up the ones I was on. The last session I had with the psychiatrist, I actually made the suggestion that we upped one of them, took me off the second one…hopefully I can lose weight now, which will be easier on my knees, I know.  The added benefit is I’m not so drowsy in the mornings.  I suggested it, gave him my reasons and that’s what we’re on now. So I felt quite proud of myself.”(Service user, Peterborough)</a:t>
            </a:r>
          </a:p>
        </p:txBody>
      </p:sp>
    </p:spTree>
    <p:extLst>
      <p:ext uri="{BB962C8B-B14F-4D97-AF65-F5344CB8AC3E}">
        <p14:creationId xmlns:p14="http://schemas.microsoft.com/office/powerpoint/2010/main" val="192803138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500" b="1" dirty="0" smtClean="0"/>
              <a:t>Interview data – practitioners</a:t>
            </a:r>
            <a:endParaRPr lang="en-GB" sz="3500" b="1" dirty="0"/>
          </a:p>
        </p:txBody>
      </p:sp>
      <p:sp>
        <p:nvSpPr>
          <p:cNvPr id="3" name="Content Placeholder 2"/>
          <p:cNvSpPr>
            <a:spLocks noGrp="1"/>
          </p:cNvSpPr>
          <p:nvPr>
            <p:ph idx="1"/>
          </p:nvPr>
        </p:nvSpPr>
        <p:spPr>
          <a:xfrm>
            <a:off x="457200" y="1600200"/>
            <a:ext cx="8579296" cy="4525963"/>
          </a:xfrm>
        </p:spPr>
        <p:txBody>
          <a:bodyPr>
            <a:normAutofit/>
          </a:bodyPr>
          <a:lstStyle/>
          <a:p>
            <a:pPr marL="0" indent="0">
              <a:lnSpc>
                <a:spcPct val="120000"/>
              </a:lnSpc>
              <a:spcBef>
                <a:spcPts val="0"/>
              </a:spcBef>
              <a:buNone/>
            </a:pPr>
            <a:r>
              <a:rPr lang="en-GB" sz="2400" b="1" dirty="0" smtClean="0"/>
              <a:t>On the aims of ShiMME:</a:t>
            </a:r>
          </a:p>
          <a:p>
            <a:pPr>
              <a:lnSpc>
                <a:spcPct val="120000"/>
              </a:lnSpc>
              <a:spcBef>
                <a:spcPts val="0"/>
              </a:spcBef>
            </a:pPr>
            <a:r>
              <a:rPr lang="en-GB" sz="2400" dirty="0" smtClean="0"/>
              <a:t>valuable in initiating a dialogue and confronting practitioners’ assumptions about the level of service user involvement: ‘The ShiMME project has been really useful for opening that up, for saying to people ‘You</a:t>
            </a:r>
            <a:r>
              <a:rPr lang="en-GB" sz="2400" i="1" dirty="0"/>
              <a:t> </a:t>
            </a:r>
            <a:r>
              <a:rPr lang="en-GB" sz="2400" i="1" dirty="0" smtClean="0"/>
              <a:t>do</a:t>
            </a:r>
            <a:r>
              <a:rPr lang="en-GB" sz="2400" dirty="0" smtClean="0"/>
              <a:t> have a voice, you </a:t>
            </a:r>
            <a:r>
              <a:rPr lang="en-GB" sz="2400" i="1" dirty="0" smtClean="0"/>
              <a:t>can </a:t>
            </a:r>
            <a:r>
              <a:rPr lang="en-GB" sz="2400" dirty="0" smtClean="0"/>
              <a:t>talk about your medication if you’re unhappy, we </a:t>
            </a:r>
            <a:r>
              <a:rPr lang="en-GB" sz="2400" i="1" dirty="0" smtClean="0"/>
              <a:t>are</a:t>
            </a:r>
            <a:r>
              <a:rPr lang="en-GB" sz="2400" dirty="0" smtClean="0"/>
              <a:t> here to listen’</a:t>
            </a:r>
          </a:p>
          <a:p>
            <a:pPr>
              <a:lnSpc>
                <a:spcPct val="120000"/>
              </a:lnSpc>
              <a:spcBef>
                <a:spcPts val="0"/>
              </a:spcBef>
            </a:pPr>
            <a:r>
              <a:rPr lang="en-GB" sz="2400" dirty="0" smtClean="0"/>
              <a:t>‘There’s a risk as care coordinator that you become the voice for that person and it all comes through you’</a:t>
            </a:r>
          </a:p>
          <a:p>
            <a:pPr>
              <a:lnSpc>
                <a:spcPct val="120000"/>
              </a:lnSpc>
              <a:spcBef>
                <a:spcPts val="0"/>
              </a:spcBef>
            </a:pPr>
            <a:r>
              <a:rPr lang="en-GB" sz="2400" dirty="0" smtClean="0"/>
              <a:t>opportunity to reflect on and develop existing practice</a:t>
            </a:r>
          </a:p>
          <a:p>
            <a:pPr>
              <a:lnSpc>
                <a:spcPct val="120000"/>
              </a:lnSpc>
              <a:spcBef>
                <a:spcPts val="0"/>
              </a:spcBef>
            </a:pPr>
            <a:r>
              <a:rPr lang="en-GB" sz="2400" dirty="0" smtClean="0"/>
              <a:t>useful tool that frames discussion in meetings</a:t>
            </a:r>
          </a:p>
          <a:p>
            <a:endParaRPr lang="en-GB" sz="2400" dirty="0" smtClean="0"/>
          </a:p>
          <a:p>
            <a:pPr marL="0" indent="0">
              <a:buNone/>
            </a:pPr>
            <a:endParaRPr lang="en-GB" sz="2400" dirty="0"/>
          </a:p>
        </p:txBody>
      </p:sp>
    </p:spTree>
    <p:extLst>
      <p:ext uri="{BB962C8B-B14F-4D97-AF65-F5344CB8AC3E}">
        <p14:creationId xmlns:p14="http://schemas.microsoft.com/office/powerpoint/2010/main" val="365386685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500" b="1" dirty="0" smtClean="0"/>
              <a:t>Interview data – practitioners</a:t>
            </a:r>
            <a:endParaRPr lang="en-GB" sz="3500" b="1" dirty="0"/>
          </a:p>
        </p:txBody>
      </p:sp>
      <p:sp>
        <p:nvSpPr>
          <p:cNvPr id="3" name="Content Placeholder 2"/>
          <p:cNvSpPr>
            <a:spLocks noGrp="1"/>
          </p:cNvSpPr>
          <p:nvPr>
            <p:ph idx="1"/>
          </p:nvPr>
        </p:nvSpPr>
        <p:spPr>
          <a:xfrm>
            <a:off x="457200" y="1600200"/>
            <a:ext cx="8579296" cy="5069160"/>
          </a:xfrm>
        </p:spPr>
        <p:txBody>
          <a:bodyPr>
            <a:noAutofit/>
          </a:bodyPr>
          <a:lstStyle/>
          <a:p>
            <a:pPr marL="0" indent="0">
              <a:lnSpc>
                <a:spcPct val="120000"/>
              </a:lnSpc>
              <a:spcBef>
                <a:spcPts val="0"/>
              </a:spcBef>
              <a:buNone/>
            </a:pPr>
            <a:r>
              <a:rPr lang="en-GB" sz="2400" b="1" dirty="0" smtClean="0"/>
              <a:t>Benefits/positives:</a:t>
            </a:r>
          </a:p>
          <a:p>
            <a:pPr>
              <a:lnSpc>
                <a:spcPct val="120000"/>
              </a:lnSpc>
              <a:spcBef>
                <a:spcPts val="0"/>
              </a:spcBef>
            </a:pPr>
            <a:r>
              <a:rPr lang="en-GB" sz="2400" dirty="0" smtClean="0"/>
              <a:t>informal approach, group discussion cf. being ‘taught’ – ‘it didn</a:t>
            </a:r>
            <a:r>
              <a:rPr lang="fr-FR" sz="2400" dirty="0" smtClean="0"/>
              <a:t>’</a:t>
            </a:r>
            <a:r>
              <a:rPr lang="en-GB" sz="2400" dirty="0" smtClean="0"/>
              <a:t>t make you feel like you weren't doing your job’</a:t>
            </a:r>
          </a:p>
          <a:p>
            <a:pPr>
              <a:lnSpc>
                <a:spcPct val="120000"/>
              </a:lnSpc>
              <a:spcBef>
                <a:spcPts val="0"/>
              </a:spcBef>
            </a:pPr>
            <a:r>
              <a:rPr lang="en-GB" sz="2400" dirty="0" smtClean="0"/>
              <a:t>space to think - “It gave me a chance to think about how I do communicate with people, not just about medication… that was protected time away from your desk just to have that reflection. It got me thinking – definitely got me thinking about my practice and how we approach things as a team.”</a:t>
            </a:r>
          </a:p>
          <a:p>
            <a:pPr>
              <a:lnSpc>
                <a:spcPct val="120000"/>
              </a:lnSpc>
              <a:spcBef>
                <a:spcPts val="0"/>
              </a:spcBef>
            </a:pPr>
            <a:r>
              <a:rPr lang="en-GB" sz="2400" dirty="0" smtClean="0"/>
              <a:t>“It wasn’t about changing your practice. It was about adapting what you already do”</a:t>
            </a:r>
          </a:p>
        </p:txBody>
      </p:sp>
    </p:spTree>
    <p:extLst>
      <p:ext uri="{BB962C8B-B14F-4D97-AF65-F5344CB8AC3E}">
        <p14:creationId xmlns:p14="http://schemas.microsoft.com/office/powerpoint/2010/main" val="294349207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500" b="1" dirty="0" smtClean="0"/>
              <a:t>Interview data – practitioners</a:t>
            </a:r>
            <a:endParaRPr lang="en-GB" sz="3500" b="1" dirty="0"/>
          </a:p>
        </p:txBody>
      </p:sp>
      <p:sp>
        <p:nvSpPr>
          <p:cNvPr id="3" name="Content Placeholder 2"/>
          <p:cNvSpPr>
            <a:spLocks noGrp="1"/>
          </p:cNvSpPr>
          <p:nvPr>
            <p:ph idx="1"/>
          </p:nvPr>
        </p:nvSpPr>
        <p:spPr>
          <a:xfrm>
            <a:off x="457200" y="1600200"/>
            <a:ext cx="8579296" cy="5069160"/>
          </a:xfrm>
        </p:spPr>
        <p:txBody>
          <a:bodyPr>
            <a:noAutofit/>
          </a:bodyPr>
          <a:lstStyle/>
          <a:p>
            <a:pPr marL="0" indent="0">
              <a:lnSpc>
                <a:spcPct val="120000"/>
              </a:lnSpc>
              <a:spcBef>
                <a:spcPts val="0"/>
              </a:spcBef>
              <a:buNone/>
            </a:pPr>
            <a:r>
              <a:rPr lang="en-GB" sz="2400" b="1" dirty="0" smtClean="0"/>
              <a:t>What needs improving:</a:t>
            </a:r>
          </a:p>
          <a:p>
            <a:pPr>
              <a:lnSpc>
                <a:spcPct val="120000"/>
              </a:lnSpc>
              <a:spcBef>
                <a:spcPts val="0"/>
              </a:spcBef>
            </a:pPr>
            <a:r>
              <a:rPr lang="en-GB" sz="2400" dirty="0" smtClean="0"/>
              <a:t>timing of sessions (lunch times, clashed with work with clients), needed more time to reflect on training and practice implications</a:t>
            </a:r>
          </a:p>
          <a:p>
            <a:pPr>
              <a:lnSpc>
                <a:spcPct val="120000"/>
              </a:lnSpc>
              <a:spcBef>
                <a:spcPts val="0"/>
              </a:spcBef>
            </a:pPr>
            <a:r>
              <a:rPr lang="en-GB" sz="2400" dirty="0" smtClean="0"/>
              <a:t>small and separate groups (care coordinators and psychiatrists) – needed wider involvement and a whole team approach</a:t>
            </a:r>
          </a:p>
          <a:p>
            <a:pPr>
              <a:lnSpc>
                <a:spcPct val="120000"/>
              </a:lnSpc>
              <a:spcBef>
                <a:spcPts val="0"/>
              </a:spcBef>
            </a:pPr>
            <a:r>
              <a:rPr lang="en-GB" sz="2400" dirty="0" smtClean="0"/>
              <a:t>too much focus on the forms (could appear a tick box, audit exercise and an additional layer of paperwork) – initial concern disappeared </a:t>
            </a:r>
            <a:r>
              <a:rPr lang="en-GB" sz="2400" i="1" dirty="0" smtClean="0"/>
              <a:t>for some</a:t>
            </a:r>
            <a:r>
              <a:rPr lang="en-GB" sz="2400" dirty="0" smtClean="0"/>
              <a:t> (tool)</a:t>
            </a:r>
          </a:p>
          <a:p>
            <a:pPr>
              <a:lnSpc>
                <a:spcPct val="120000"/>
              </a:lnSpc>
              <a:spcBef>
                <a:spcPts val="0"/>
              </a:spcBef>
            </a:pPr>
            <a:r>
              <a:rPr lang="en-GB" sz="2400" dirty="0" smtClean="0"/>
              <a:t>concern about length/format of forms</a:t>
            </a:r>
          </a:p>
          <a:p>
            <a:pPr>
              <a:lnSpc>
                <a:spcPct val="120000"/>
              </a:lnSpc>
              <a:spcBef>
                <a:spcPts val="0"/>
              </a:spcBef>
            </a:pPr>
            <a:r>
              <a:rPr lang="en-GB" sz="2400" dirty="0" smtClean="0"/>
              <a:t>underlying assumptions about/stereotyping of psychiatry</a:t>
            </a:r>
            <a:endParaRPr lang="en-GB" sz="2400" dirty="0"/>
          </a:p>
        </p:txBody>
      </p:sp>
    </p:spTree>
    <p:extLst>
      <p:ext uri="{BB962C8B-B14F-4D97-AF65-F5344CB8AC3E}">
        <p14:creationId xmlns:p14="http://schemas.microsoft.com/office/powerpoint/2010/main" val="286429309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3242593"/>
            <a:ext cx="7772400" cy="920252"/>
          </a:xfrm>
        </p:spPr>
        <p:txBody>
          <a:bodyPr>
            <a:spAutoFit/>
          </a:bodyPr>
          <a:lstStyle/>
          <a:p>
            <a:pPr>
              <a:lnSpc>
                <a:spcPct val="150000"/>
              </a:lnSpc>
            </a:pPr>
            <a:r>
              <a:rPr lang="en-GB" sz="4000" b="1" dirty="0" smtClean="0"/>
              <a:t>The significance of the findings</a:t>
            </a:r>
            <a:endParaRPr lang="en-GB" sz="4000" dirty="0"/>
          </a:p>
        </p:txBody>
      </p:sp>
      <p:pic>
        <p:nvPicPr>
          <p:cNvPr id="4" name="Picture 3" descr="leaves"/>
          <p:cNvPicPr/>
          <p:nvPr/>
        </p:nvPicPr>
        <p:blipFill>
          <a:blip r:embed="rId2">
            <a:extLst>
              <a:ext uri="{28A0092B-C50C-407E-A947-70E740481C1C}">
                <a14:useLocalDpi xmlns:a14="http://schemas.microsoft.com/office/drawing/2010/main" val="0"/>
              </a:ext>
            </a:extLst>
          </a:blip>
          <a:srcRect l="16591" r="16910" b="10089"/>
          <a:stretch>
            <a:fillRect/>
          </a:stretch>
        </p:blipFill>
        <p:spPr bwMode="auto">
          <a:xfrm>
            <a:off x="-379362" y="0"/>
            <a:ext cx="9703890" cy="2420888"/>
          </a:xfrm>
          <a:prstGeom prst="rect">
            <a:avLst/>
          </a:prstGeom>
          <a:noFill/>
        </p:spPr>
      </p:pic>
    </p:spTree>
    <p:extLst>
      <p:ext uri="{BB962C8B-B14F-4D97-AF65-F5344CB8AC3E}">
        <p14:creationId xmlns:p14="http://schemas.microsoft.com/office/powerpoint/2010/main" val="334903785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500" b="1" dirty="0" smtClean="0"/>
              <a:t>Key findings</a:t>
            </a:r>
            <a:endParaRPr lang="en-GB" sz="3500" b="1" dirty="0"/>
          </a:p>
        </p:txBody>
      </p:sp>
      <p:sp>
        <p:nvSpPr>
          <p:cNvPr id="3" name="Content Placeholder 2"/>
          <p:cNvSpPr>
            <a:spLocks noGrp="1"/>
          </p:cNvSpPr>
          <p:nvPr>
            <p:ph idx="1"/>
          </p:nvPr>
        </p:nvSpPr>
        <p:spPr/>
        <p:txBody>
          <a:bodyPr>
            <a:noAutofit/>
          </a:bodyPr>
          <a:lstStyle/>
          <a:p>
            <a:pPr>
              <a:lnSpc>
                <a:spcPct val="120000"/>
              </a:lnSpc>
              <a:spcBef>
                <a:spcPts val="0"/>
              </a:spcBef>
            </a:pPr>
            <a:r>
              <a:rPr lang="en-GB" sz="2400" dirty="0" smtClean="0"/>
              <a:t>Most of the quantitative findings are in the expected direction of enhancing SDM</a:t>
            </a:r>
          </a:p>
          <a:p>
            <a:pPr>
              <a:lnSpc>
                <a:spcPct val="120000"/>
              </a:lnSpc>
              <a:spcBef>
                <a:spcPts val="0"/>
              </a:spcBef>
            </a:pPr>
            <a:r>
              <a:rPr lang="en-GB" sz="2400" dirty="0" smtClean="0"/>
              <a:t>Some service users findings reach statistical significance:</a:t>
            </a:r>
          </a:p>
          <a:p>
            <a:pPr>
              <a:lnSpc>
                <a:spcPct val="120000"/>
              </a:lnSpc>
              <a:spcBef>
                <a:spcPts val="0"/>
              </a:spcBef>
            </a:pPr>
            <a:r>
              <a:rPr lang="en-GB" sz="2400" dirty="0" smtClean="0"/>
              <a:t>The DCS (our primary outcome) overall and  in being informed as well as value clarity</a:t>
            </a:r>
          </a:p>
          <a:p>
            <a:pPr>
              <a:lnSpc>
                <a:spcPct val="120000"/>
              </a:lnSpc>
              <a:spcBef>
                <a:spcPts val="0"/>
              </a:spcBef>
            </a:pPr>
            <a:r>
              <a:rPr lang="en-GB" sz="2400" dirty="0" smtClean="0"/>
              <a:t>The Option scale</a:t>
            </a:r>
          </a:p>
          <a:p>
            <a:pPr>
              <a:lnSpc>
                <a:spcPct val="120000"/>
              </a:lnSpc>
              <a:spcBef>
                <a:spcPts val="0"/>
              </a:spcBef>
            </a:pPr>
            <a:r>
              <a:rPr lang="en-GB" sz="2400" dirty="0" smtClean="0"/>
              <a:t> Other findings are in the expected direction while not reaching statistical significance:</a:t>
            </a:r>
          </a:p>
          <a:p>
            <a:pPr>
              <a:lnSpc>
                <a:spcPct val="120000"/>
              </a:lnSpc>
              <a:spcBef>
                <a:spcPts val="0"/>
              </a:spcBef>
            </a:pPr>
            <a:r>
              <a:rPr lang="en-GB" sz="2400" dirty="0" smtClean="0"/>
              <a:t>The STAR in relation to  other practitioners(non psychiatrists) and less so in relation to psychiatrists.</a:t>
            </a:r>
          </a:p>
          <a:p>
            <a:pPr>
              <a:lnSpc>
                <a:spcPct val="120000"/>
              </a:lnSpc>
              <a:spcBef>
                <a:spcPts val="0"/>
              </a:spcBef>
            </a:pPr>
            <a:endParaRPr lang="en-GB" sz="2400" dirty="0"/>
          </a:p>
        </p:txBody>
      </p:sp>
    </p:spTree>
    <p:extLst>
      <p:ext uri="{BB962C8B-B14F-4D97-AF65-F5344CB8AC3E}">
        <p14:creationId xmlns:p14="http://schemas.microsoft.com/office/powerpoint/2010/main" val="333646562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500" b="1" dirty="0" smtClean="0"/>
              <a:t>The CPS findings</a:t>
            </a:r>
            <a:endParaRPr lang="en-GB" sz="3500" b="1" dirty="0"/>
          </a:p>
        </p:txBody>
      </p:sp>
      <p:sp>
        <p:nvSpPr>
          <p:cNvPr id="3" name="Content Placeholder 2"/>
          <p:cNvSpPr>
            <a:spLocks noGrp="1"/>
          </p:cNvSpPr>
          <p:nvPr>
            <p:ph idx="1"/>
          </p:nvPr>
        </p:nvSpPr>
        <p:spPr>
          <a:xfrm>
            <a:off x="457200" y="1268760"/>
            <a:ext cx="8229600" cy="4857403"/>
          </a:xfrm>
        </p:spPr>
        <p:txBody>
          <a:bodyPr>
            <a:normAutofit/>
          </a:bodyPr>
          <a:lstStyle/>
          <a:p>
            <a:pPr>
              <a:lnSpc>
                <a:spcPct val="140000"/>
              </a:lnSpc>
              <a:spcBef>
                <a:spcPts val="0"/>
              </a:spcBef>
            </a:pPr>
            <a:r>
              <a:rPr lang="en-GB" sz="2400" dirty="0" smtClean="0"/>
              <a:t>The findings related to the Control Preference  Scale at present and as preferred, highlights this impression.</a:t>
            </a:r>
          </a:p>
          <a:p>
            <a:pPr>
              <a:lnSpc>
                <a:spcPct val="140000"/>
              </a:lnSpc>
              <a:spcBef>
                <a:spcPts val="0"/>
              </a:spcBef>
            </a:pPr>
            <a:r>
              <a:rPr lang="en-GB" sz="2400" dirty="0" smtClean="0"/>
              <a:t>These indicate that there is a notable increase in instances in which the person makes the decision regarding medication after consultation with the prescriber; or the prescriber makes the decision after serious consideration of the person’s views, with a significant decrease in at the post programme evaluation of instances in which only the prescriber makes decision without such consideration</a:t>
            </a:r>
          </a:p>
          <a:p>
            <a:pPr>
              <a:lnSpc>
                <a:spcPct val="140000"/>
              </a:lnSpc>
              <a:spcBef>
                <a:spcPts val="0"/>
              </a:spcBef>
            </a:pPr>
            <a:endParaRPr lang="en-GB" sz="2400" dirty="0"/>
          </a:p>
        </p:txBody>
      </p:sp>
    </p:spTree>
    <p:extLst>
      <p:ext uri="{BB962C8B-B14F-4D97-AF65-F5344CB8AC3E}">
        <p14:creationId xmlns:p14="http://schemas.microsoft.com/office/powerpoint/2010/main" val="327801878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500" b="1" dirty="0" smtClean="0"/>
              <a:t>Preferred CPS</a:t>
            </a:r>
            <a:endParaRPr lang="en-GB" sz="3500" b="1" dirty="0"/>
          </a:p>
        </p:txBody>
      </p:sp>
      <p:sp>
        <p:nvSpPr>
          <p:cNvPr id="3" name="Content Placeholder 2"/>
          <p:cNvSpPr>
            <a:spLocks noGrp="1"/>
          </p:cNvSpPr>
          <p:nvPr>
            <p:ph idx="1"/>
          </p:nvPr>
        </p:nvSpPr>
        <p:spPr>
          <a:xfrm>
            <a:off x="457200" y="1340768"/>
            <a:ext cx="8229600" cy="4785395"/>
          </a:xfrm>
        </p:spPr>
        <p:txBody>
          <a:bodyPr>
            <a:normAutofit/>
          </a:bodyPr>
          <a:lstStyle/>
          <a:p>
            <a:pPr>
              <a:lnSpc>
                <a:spcPct val="120000"/>
              </a:lnSpc>
              <a:spcBef>
                <a:spcPts val="0"/>
              </a:spcBef>
            </a:pPr>
            <a:r>
              <a:rPr lang="en-GB" sz="2400" dirty="0" smtClean="0"/>
              <a:t>In the preferred state no prescriber makes decisions without going through an SDM process with the person</a:t>
            </a:r>
          </a:p>
          <a:p>
            <a:pPr>
              <a:lnSpc>
                <a:spcPct val="120000"/>
              </a:lnSpc>
              <a:spcBef>
                <a:spcPts val="0"/>
              </a:spcBef>
            </a:pPr>
            <a:r>
              <a:rPr lang="en-GB" sz="2400" dirty="0" smtClean="0"/>
              <a:t>And there is an increase in instances in which the prescriber makes the decision after engaging in such a process</a:t>
            </a:r>
          </a:p>
          <a:p>
            <a:pPr>
              <a:lnSpc>
                <a:spcPct val="120000"/>
              </a:lnSpc>
              <a:spcBef>
                <a:spcPts val="0"/>
              </a:spcBef>
            </a:pPr>
            <a:r>
              <a:rPr lang="en-GB" sz="2400" dirty="0" smtClean="0"/>
              <a:t>There is a decrease in the instances in which the person and the prescriber make the decision jointly, and an increase in which the latter makes the decision after consulting the person.</a:t>
            </a:r>
          </a:p>
          <a:p>
            <a:pPr>
              <a:lnSpc>
                <a:spcPct val="120000"/>
              </a:lnSpc>
              <a:spcBef>
                <a:spcPts val="0"/>
              </a:spcBef>
            </a:pPr>
            <a:r>
              <a:rPr lang="en-GB" sz="2400" dirty="0" smtClean="0"/>
              <a:t>The latter trend was indicated by people happy with the choices made by their prescribers.</a:t>
            </a:r>
          </a:p>
          <a:p>
            <a:pPr>
              <a:lnSpc>
                <a:spcPct val="120000"/>
              </a:lnSpc>
              <a:spcBef>
                <a:spcPts val="0"/>
              </a:spcBef>
            </a:pPr>
            <a:endParaRPr lang="en-GB" sz="2400" dirty="0"/>
          </a:p>
        </p:txBody>
      </p:sp>
    </p:spTree>
    <p:extLst>
      <p:ext uri="{BB962C8B-B14F-4D97-AF65-F5344CB8AC3E}">
        <p14:creationId xmlns:p14="http://schemas.microsoft.com/office/powerpoint/2010/main" val="354451332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500" b="1" dirty="0" smtClean="0"/>
              <a:t>Practitioners results: STAR</a:t>
            </a:r>
            <a:endParaRPr lang="en-GB" sz="3500" b="1" dirty="0"/>
          </a:p>
        </p:txBody>
      </p:sp>
      <p:sp>
        <p:nvSpPr>
          <p:cNvPr id="3" name="Content Placeholder 2"/>
          <p:cNvSpPr>
            <a:spLocks noGrp="1"/>
          </p:cNvSpPr>
          <p:nvPr>
            <p:ph idx="1"/>
          </p:nvPr>
        </p:nvSpPr>
        <p:spPr/>
        <p:txBody>
          <a:bodyPr>
            <a:normAutofit/>
          </a:bodyPr>
          <a:lstStyle/>
          <a:p>
            <a:pPr>
              <a:lnSpc>
                <a:spcPct val="120000"/>
              </a:lnSpc>
              <a:spcBef>
                <a:spcPts val="0"/>
              </a:spcBef>
            </a:pPr>
            <a:r>
              <a:rPr lang="en-GB" sz="2800" dirty="0" smtClean="0"/>
              <a:t>Both psychiatrists and care co-ordinators rate highly their relationships with service users, regardless of whether the latter take a problematic approach to medication or not</a:t>
            </a:r>
          </a:p>
          <a:p>
            <a:pPr>
              <a:lnSpc>
                <a:spcPct val="120000"/>
              </a:lnSpc>
              <a:spcBef>
                <a:spcPts val="0"/>
              </a:spcBef>
            </a:pPr>
            <a:r>
              <a:rPr lang="en-GB" sz="2800" dirty="0" smtClean="0"/>
              <a:t>This rating does not change for psychiatrists between the pre and post programme periods</a:t>
            </a:r>
          </a:p>
          <a:p>
            <a:pPr>
              <a:lnSpc>
                <a:spcPct val="120000"/>
              </a:lnSpc>
              <a:spcBef>
                <a:spcPts val="0"/>
              </a:spcBef>
            </a:pPr>
            <a:endParaRPr lang="en-GB" sz="2800" dirty="0"/>
          </a:p>
        </p:txBody>
      </p:sp>
    </p:spTree>
    <p:extLst>
      <p:ext uri="{BB962C8B-B14F-4D97-AF65-F5344CB8AC3E}">
        <p14:creationId xmlns:p14="http://schemas.microsoft.com/office/powerpoint/2010/main" val="1195891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500" b="1" dirty="0" smtClean="0"/>
              <a:t>Evaluating ShiMME</a:t>
            </a:r>
            <a:endParaRPr lang="en-GB" sz="3500" b="1" dirty="0"/>
          </a:p>
        </p:txBody>
      </p:sp>
      <p:sp>
        <p:nvSpPr>
          <p:cNvPr id="3" name="Content Placeholder 2"/>
          <p:cNvSpPr>
            <a:spLocks noGrp="1"/>
          </p:cNvSpPr>
          <p:nvPr>
            <p:ph idx="1"/>
          </p:nvPr>
        </p:nvSpPr>
        <p:spPr>
          <a:xfrm>
            <a:off x="467544" y="1412776"/>
            <a:ext cx="8229600" cy="5018297"/>
          </a:xfrm>
        </p:spPr>
        <p:txBody>
          <a:bodyPr>
            <a:spAutoFit/>
          </a:bodyPr>
          <a:lstStyle/>
          <a:p>
            <a:pPr marL="0" indent="0">
              <a:lnSpc>
                <a:spcPct val="110000"/>
              </a:lnSpc>
              <a:spcBef>
                <a:spcPts val="0"/>
              </a:spcBef>
              <a:buNone/>
            </a:pPr>
            <a:r>
              <a:rPr lang="en-GB" sz="2400" b="1" dirty="0" smtClean="0"/>
              <a:t>Design:</a:t>
            </a:r>
          </a:p>
          <a:p>
            <a:pPr>
              <a:lnSpc>
                <a:spcPct val="110000"/>
              </a:lnSpc>
              <a:spcBef>
                <a:spcPts val="0"/>
              </a:spcBef>
            </a:pPr>
            <a:r>
              <a:rPr lang="en-GB" sz="2400" dirty="0" smtClean="0"/>
              <a:t>mixed-methods </a:t>
            </a:r>
            <a:r>
              <a:rPr lang="en-GB" sz="2400" dirty="0"/>
              <a:t>approach with before - after </a:t>
            </a:r>
            <a:r>
              <a:rPr lang="en-GB" sz="2400" dirty="0" smtClean="0"/>
              <a:t>comparison</a:t>
            </a:r>
          </a:p>
          <a:p>
            <a:pPr>
              <a:lnSpc>
                <a:spcPct val="110000"/>
              </a:lnSpc>
              <a:spcBef>
                <a:spcPts val="0"/>
              </a:spcBef>
            </a:pPr>
            <a:r>
              <a:rPr lang="en-GB" sz="2400" dirty="0" smtClean="0"/>
              <a:t>processes </a:t>
            </a:r>
            <a:r>
              <a:rPr lang="en-GB" sz="2400" dirty="0"/>
              <a:t>and outcomes </a:t>
            </a:r>
            <a:endParaRPr lang="en-GB" sz="2400" dirty="0" smtClean="0"/>
          </a:p>
          <a:p>
            <a:pPr marL="0" indent="0">
              <a:lnSpc>
                <a:spcPct val="110000"/>
              </a:lnSpc>
              <a:spcBef>
                <a:spcPts val="0"/>
              </a:spcBef>
              <a:buNone/>
            </a:pPr>
            <a:r>
              <a:rPr lang="en-GB" sz="2400" b="1" dirty="0" smtClean="0"/>
              <a:t>Sources of data:</a:t>
            </a:r>
          </a:p>
          <a:p>
            <a:pPr marL="457200" indent="-457200">
              <a:lnSpc>
                <a:spcPct val="110000"/>
              </a:lnSpc>
              <a:spcBef>
                <a:spcPts val="0"/>
              </a:spcBef>
              <a:buFont typeface="+mj-lt"/>
              <a:buAutoNum type="arabicPeriod"/>
            </a:pPr>
            <a:r>
              <a:rPr lang="en-GB" sz="2400" dirty="0"/>
              <a:t>Quantitative Data: validated questionnaire measures before training and 12 months after completion. </a:t>
            </a:r>
          </a:p>
          <a:p>
            <a:pPr marL="857250" lvl="1" indent="-457200">
              <a:lnSpc>
                <a:spcPct val="110000"/>
              </a:lnSpc>
              <a:spcBef>
                <a:spcPts val="0"/>
              </a:spcBef>
            </a:pPr>
            <a:r>
              <a:rPr lang="en-GB" sz="2000" dirty="0"/>
              <a:t>Impact of training on: preferences for and experiences of medication-related decision-making; quality of therapeutic relationships; service users’ attitudes to medication; service usage and </a:t>
            </a:r>
            <a:r>
              <a:rPr lang="en-GB" sz="2000" dirty="0" smtClean="0"/>
              <a:t>costs</a:t>
            </a:r>
          </a:p>
          <a:p>
            <a:pPr marL="457200" indent="-457200">
              <a:lnSpc>
                <a:spcPct val="110000"/>
              </a:lnSpc>
              <a:spcBef>
                <a:spcPts val="0"/>
              </a:spcBef>
              <a:buFont typeface="+mj-lt"/>
              <a:buAutoNum type="arabicPeriod"/>
            </a:pPr>
            <a:r>
              <a:rPr lang="en-GB" sz="2400" dirty="0"/>
              <a:t>Feedback (written) immediately after training</a:t>
            </a:r>
          </a:p>
          <a:p>
            <a:pPr marL="857250" lvl="1" indent="-457200">
              <a:lnSpc>
                <a:spcPct val="110000"/>
              </a:lnSpc>
              <a:spcBef>
                <a:spcPts val="0"/>
              </a:spcBef>
            </a:pPr>
            <a:r>
              <a:rPr lang="en-GB" sz="2000" dirty="0"/>
              <a:t>acceptability and feasibility of training intervention </a:t>
            </a:r>
          </a:p>
          <a:p>
            <a:pPr marL="457200" indent="-457200">
              <a:lnSpc>
                <a:spcPct val="110000"/>
              </a:lnSpc>
              <a:spcBef>
                <a:spcPts val="0"/>
              </a:spcBef>
              <a:buFont typeface="+mj-lt"/>
              <a:buAutoNum type="arabicPeriod"/>
            </a:pPr>
            <a:r>
              <a:rPr lang="en-GB" sz="2400" dirty="0"/>
              <a:t>Qualitative interviews at 12 months with sub-samples </a:t>
            </a:r>
          </a:p>
          <a:p>
            <a:pPr marL="857250" lvl="1" indent="-457200">
              <a:lnSpc>
                <a:spcPct val="110000"/>
              </a:lnSpc>
              <a:spcBef>
                <a:spcPts val="0"/>
              </a:spcBef>
            </a:pPr>
            <a:r>
              <a:rPr lang="en-GB" sz="2000" dirty="0"/>
              <a:t>more in-depth explorations of the intervention’s impact </a:t>
            </a:r>
            <a:endParaRPr lang="en-GB" dirty="0"/>
          </a:p>
        </p:txBody>
      </p:sp>
    </p:spTree>
    <p:extLst>
      <p:ext uri="{BB962C8B-B14F-4D97-AF65-F5344CB8AC3E}">
        <p14:creationId xmlns:p14="http://schemas.microsoft.com/office/powerpoint/2010/main" val="103526258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500" b="1" dirty="0" smtClean="0"/>
              <a:t>The implications of what participants liked</a:t>
            </a:r>
            <a:endParaRPr lang="en-GB" sz="3500" b="1" dirty="0"/>
          </a:p>
        </p:txBody>
      </p:sp>
      <p:sp>
        <p:nvSpPr>
          <p:cNvPr id="3" name="Content Placeholder 2"/>
          <p:cNvSpPr>
            <a:spLocks noGrp="1"/>
          </p:cNvSpPr>
          <p:nvPr>
            <p:ph idx="1"/>
          </p:nvPr>
        </p:nvSpPr>
        <p:spPr/>
        <p:txBody>
          <a:bodyPr>
            <a:normAutofit fontScale="85000" lnSpcReduction="10000"/>
          </a:bodyPr>
          <a:lstStyle/>
          <a:p>
            <a:pPr>
              <a:lnSpc>
                <a:spcPct val="130000"/>
              </a:lnSpc>
              <a:spcBef>
                <a:spcPts val="0"/>
              </a:spcBef>
            </a:pPr>
            <a:r>
              <a:rPr lang="en-GB" sz="3000" dirty="0" smtClean="0"/>
              <a:t>Service users </a:t>
            </a:r>
            <a:r>
              <a:rPr lang="en-GB" sz="3000" dirty="0"/>
              <a:t>very much liked the </a:t>
            </a:r>
            <a:r>
              <a:rPr lang="en-GB" sz="3000" dirty="0" smtClean="0"/>
              <a:t>group process; the sharing with both other service users and with professionals:  opportunity to share, develop friendly and supportive relationships, in which their views counted.</a:t>
            </a:r>
          </a:p>
          <a:p>
            <a:pPr>
              <a:lnSpc>
                <a:spcPct val="130000"/>
              </a:lnSpc>
              <a:spcBef>
                <a:spcPts val="0"/>
              </a:spcBef>
            </a:pPr>
            <a:r>
              <a:rPr lang="en-GB" sz="3000" dirty="0" smtClean="0"/>
              <a:t>SUs appreciated very much the sessions with the pharmacist: so why do they not approach them that much individually?</a:t>
            </a:r>
          </a:p>
          <a:p>
            <a:pPr>
              <a:lnSpc>
                <a:spcPct val="130000"/>
              </a:lnSpc>
              <a:spcBef>
                <a:spcPts val="0"/>
              </a:spcBef>
            </a:pPr>
            <a:r>
              <a:rPr lang="en-GB" sz="3000" dirty="0" smtClean="0"/>
              <a:t>The method of providing information seems to be  as important as its content</a:t>
            </a:r>
          </a:p>
          <a:p>
            <a:endParaRPr lang="en-GB" dirty="0" smtClean="0"/>
          </a:p>
          <a:p>
            <a:endParaRPr lang="en-GB" dirty="0"/>
          </a:p>
        </p:txBody>
      </p:sp>
    </p:spTree>
    <p:extLst>
      <p:ext uri="{BB962C8B-B14F-4D97-AF65-F5344CB8AC3E}">
        <p14:creationId xmlns:p14="http://schemas.microsoft.com/office/powerpoint/2010/main" val="315293110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500" b="1" dirty="0" smtClean="0"/>
              <a:t>Why focus on wellbeing in SDM?</a:t>
            </a:r>
            <a:endParaRPr lang="en-GB" sz="3500" b="1" dirty="0"/>
          </a:p>
        </p:txBody>
      </p:sp>
      <p:sp>
        <p:nvSpPr>
          <p:cNvPr id="3" name="Content Placeholder 2"/>
          <p:cNvSpPr>
            <a:spLocks noGrp="1"/>
          </p:cNvSpPr>
          <p:nvPr>
            <p:ph idx="1"/>
          </p:nvPr>
        </p:nvSpPr>
        <p:spPr>
          <a:xfrm>
            <a:off x="467544" y="1484784"/>
            <a:ext cx="8229600" cy="4857403"/>
          </a:xfrm>
        </p:spPr>
        <p:txBody>
          <a:bodyPr>
            <a:normAutofit lnSpcReduction="10000"/>
          </a:bodyPr>
          <a:lstStyle/>
          <a:p>
            <a:pPr>
              <a:lnSpc>
                <a:spcPct val="120000"/>
              </a:lnSpc>
              <a:spcBef>
                <a:spcPts val="0"/>
              </a:spcBef>
            </a:pPr>
            <a:r>
              <a:rPr lang="en-GB" sz="2800" dirty="0" smtClean="0"/>
              <a:t>The welcomed focus on wellbeing and its significance comes across clearly</a:t>
            </a:r>
          </a:p>
          <a:p>
            <a:pPr>
              <a:lnSpc>
                <a:spcPct val="120000"/>
              </a:lnSpc>
              <a:spcBef>
                <a:spcPts val="0"/>
              </a:spcBef>
            </a:pPr>
            <a:r>
              <a:rPr lang="en-GB" sz="2800" dirty="0" smtClean="0"/>
              <a:t>Why did we see it as closely connected to the SDM process?</a:t>
            </a:r>
          </a:p>
          <a:p>
            <a:pPr>
              <a:lnSpc>
                <a:spcPct val="120000"/>
              </a:lnSpc>
              <a:spcBef>
                <a:spcPts val="0"/>
              </a:spcBef>
            </a:pPr>
            <a:r>
              <a:rPr lang="en-GB" sz="2800" dirty="0" smtClean="0"/>
              <a:t>The impact of being on a number of medications; coupled with the impact of experiencing both mental and physical ill health</a:t>
            </a:r>
          </a:p>
          <a:p>
            <a:pPr>
              <a:lnSpc>
                <a:spcPct val="120000"/>
              </a:lnSpc>
              <a:spcBef>
                <a:spcPts val="0"/>
              </a:spcBef>
            </a:pPr>
            <a:r>
              <a:rPr lang="en-GB" sz="2800" dirty="0" smtClean="0"/>
              <a:t>Focus on wellbeing offers an improvement the person can introduce themselves : recovery,  empowerment , and developing  strengths</a:t>
            </a:r>
            <a:endParaRPr lang="en-GB" sz="2800" dirty="0"/>
          </a:p>
        </p:txBody>
      </p:sp>
    </p:spTree>
    <p:extLst>
      <p:ext uri="{BB962C8B-B14F-4D97-AF65-F5344CB8AC3E}">
        <p14:creationId xmlns:p14="http://schemas.microsoft.com/office/powerpoint/2010/main" val="54879311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500" b="1" dirty="0" smtClean="0"/>
              <a:t>Providers’ views</a:t>
            </a:r>
            <a:endParaRPr lang="en-GB" sz="3500" b="1" dirty="0"/>
          </a:p>
        </p:txBody>
      </p:sp>
      <p:sp>
        <p:nvSpPr>
          <p:cNvPr id="3" name="Content Placeholder 2"/>
          <p:cNvSpPr>
            <a:spLocks noGrp="1"/>
          </p:cNvSpPr>
          <p:nvPr>
            <p:ph idx="1"/>
          </p:nvPr>
        </p:nvSpPr>
        <p:spPr/>
        <p:txBody>
          <a:bodyPr>
            <a:normAutofit/>
          </a:bodyPr>
          <a:lstStyle/>
          <a:p>
            <a:pPr>
              <a:lnSpc>
                <a:spcPct val="120000"/>
              </a:lnSpc>
              <a:spcBef>
                <a:spcPts val="0"/>
              </a:spcBef>
            </a:pPr>
            <a:r>
              <a:rPr lang="en-GB" sz="2800" dirty="0" smtClean="0"/>
              <a:t>Providers also liked the ring-fenced opportunity to focus on the issue of SDM</a:t>
            </a:r>
          </a:p>
          <a:p>
            <a:pPr>
              <a:lnSpc>
                <a:spcPct val="120000"/>
              </a:lnSpc>
              <a:spcBef>
                <a:spcPts val="0"/>
              </a:spcBef>
            </a:pPr>
            <a:r>
              <a:rPr lang="en-GB" sz="2800" dirty="0" smtClean="0"/>
              <a:t> Care co-ordinators found the content relevant and well researched </a:t>
            </a:r>
            <a:r>
              <a:rPr lang="en-GB" sz="2800" dirty="0"/>
              <a:t>.</a:t>
            </a:r>
            <a:endParaRPr lang="en-GB" sz="2800" dirty="0" smtClean="0"/>
          </a:p>
        </p:txBody>
      </p:sp>
    </p:spTree>
    <p:extLst>
      <p:ext uri="{BB962C8B-B14F-4D97-AF65-F5344CB8AC3E}">
        <p14:creationId xmlns:p14="http://schemas.microsoft.com/office/powerpoint/2010/main" val="378574348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500" b="1" dirty="0" smtClean="0"/>
              <a:t>Use and non-use of the website</a:t>
            </a:r>
            <a:endParaRPr lang="en-GB" sz="3500" b="1" dirty="0"/>
          </a:p>
        </p:txBody>
      </p:sp>
      <p:sp>
        <p:nvSpPr>
          <p:cNvPr id="3" name="Content Placeholder 2"/>
          <p:cNvSpPr>
            <a:spLocks noGrp="1"/>
          </p:cNvSpPr>
          <p:nvPr>
            <p:ph idx="1"/>
          </p:nvPr>
        </p:nvSpPr>
        <p:spPr/>
        <p:txBody>
          <a:bodyPr>
            <a:noAutofit/>
          </a:bodyPr>
          <a:lstStyle/>
          <a:p>
            <a:pPr>
              <a:lnSpc>
                <a:spcPct val="120000"/>
              </a:lnSpc>
              <a:spcBef>
                <a:spcPts val="0"/>
              </a:spcBef>
            </a:pPr>
            <a:r>
              <a:rPr lang="en-GB" sz="2800" dirty="0" smtClean="0"/>
              <a:t>Service users – clear lack of confidence by about half of this group,  expressed  in particular when the opportunity to work individually with the research assistants was on offer</a:t>
            </a:r>
          </a:p>
          <a:p>
            <a:pPr>
              <a:lnSpc>
                <a:spcPct val="120000"/>
              </a:lnSpc>
              <a:spcBef>
                <a:spcPts val="0"/>
              </a:spcBef>
            </a:pPr>
            <a:r>
              <a:rPr lang="en-GB" sz="2800" dirty="0" smtClean="0"/>
              <a:t>Care co-ordinators – perhaps perceived the website knowledge as beyond their remit?</a:t>
            </a:r>
          </a:p>
          <a:p>
            <a:pPr>
              <a:lnSpc>
                <a:spcPct val="120000"/>
              </a:lnSpc>
              <a:spcBef>
                <a:spcPts val="0"/>
              </a:spcBef>
            </a:pPr>
            <a:r>
              <a:rPr lang="en-GB" sz="2800" dirty="0" smtClean="0"/>
              <a:t>Psychiatrists were the only group to use the website – more research oriented than the care co-ordinators and not lacking in confidence to do so. </a:t>
            </a:r>
          </a:p>
          <a:p>
            <a:pPr>
              <a:lnSpc>
                <a:spcPct val="120000"/>
              </a:lnSpc>
              <a:spcBef>
                <a:spcPts val="0"/>
              </a:spcBef>
            </a:pPr>
            <a:endParaRPr lang="en-GB" sz="2800" dirty="0"/>
          </a:p>
        </p:txBody>
      </p:sp>
    </p:spTree>
    <p:extLst>
      <p:ext uri="{BB962C8B-B14F-4D97-AF65-F5344CB8AC3E}">
        <p14:creationId xmlns:p14="http://schemas.microsoft.com/office/powerpoint/2010/main" val="237851999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500" b="1" dirty="0" smtClean="0"/>
              <a:t>The SU interview data</a:t>
            </a:r>
            <a:endParaRPr lang="en-GB" sz="3500" b="1" dirty="0"/>
          </a:p>
        </p:txBody>
      </p:sp>
      <p:sp>
        <p:nvSpPr>
          <p:cNvPr id="3" name="Content Placeholder 2"/>
          <p:cNvSpPr>
            <a:spLocks noGrp="1"/>
          </p:cNvSpPr>
          <p:nvPr>
            <p:ph idx="1"/>
          </p:nvPr>
        </p:nvSpPr>
        <p:spPr>
          <a:xfrm>
            <a:off x="457200" y="1484784"/>
            <a:ext cx="8229600" cy="4641379"/>
          </a:xfrm>
        </p:spPr>
        <p:txBody>
          <a:bodyPr>
            <a:normAutofit/>
          </a:bodyPr>
          <a:lstStyle/>
          <a:p>
            <a:pPr>
              <a:lnSpc>
                <a:spcPct val="120000"/>
              </a:lnSpc>
              <a:spcBef>
                <a:spcPts val="0"/>
              </a:spcBef>
            </a:pPr>
            <a:r>
              <a:rPr lang="en-GB" sz="2800" dirty="0" smtClean="0"/>
              <a:t>Interviewed by service user researchers</a:t>
            </a:r>
          </a:p>
          <a:p>
            <a:pPr>
              <a:lnSpc>
                <a:spcPct val="120000"/>
              </a:lnSpc>
              <a:spcBef>
                <a:spcPts val="0"/>
              </a:spcBef>
            </a:pPr>
            <a:r>
              <a:rPr lang="en-GB" sz="2800" dirty="0" smtClean="0"/>
              <a:t>Those interviewed expressed mostly positive views about the project</a:t>
            </a:r>
          </a:p>
          <a:p>
            <a:pPr>
              <a:lnSpc>
                <a:spcPct val="120000"/>
              </a:lnSpc>
              <a:spcBef>
                <a:spcPts val="0"/>
              </a:spcBef>
            </a:pPr>
            <a:r>
              <a:rPr lang="en-GB" sz="2800" dirty="0" smtClean="0"/>
              <a:t>For them its value lies in enhancing:</a:t>
            </a:r>
          </a:p>
          <a:p>
            <a:pPr>
              <a:lnSpc>
                <a:spcPct val="120000"/>
              </a:lnSpc>
              <a:spcBef>
                <a:spcPts val="0"/>
              </a:spcBef>
            </a:pPr>
            <a:r>
              <a:rPr lang="en-GB" sz="2800" dirty="0" smtClean="0"/>
              <a:t>An open discussion</a:t>
            </a:r>
          </a:p>
          <a:p>
            <a:pPr>
              <a:lnSpc>
                <a:spcPct val="120000"/>
              </a:lnSpc>
              <a:spcBef>
                <a:spcPts val="0"/>
              </a:spcBef>
            </a:pPr>
            <a:r>
              <a:rPr lang="en-GB" sz="2800" dirty="0" smtClean="0"/>
              <a:t>Empowerment</a:t>
            </a:r>
          </a:p>
          <a:p>
            <a:pPr>
              <a:lnSpc>
                <a:spcPct val="120000"/>
              </a:lnSpc>
              <a:spcBef>
                <a:spcPts val="0"/>
              </a:spcBef>
            </a:pPr>
            <a:r>
              <a:rPr lang="en-GB" sz="2800" dirty="0" smtClean="0"/>
              <a:t>Increase in knowledge</a:t>
            </a:r>
          </a:p>
          <a:p>
            <a:pPr>
              <a:lnSpc>
                <a:spcPct val="120000"/>
              </a:lnSpc>
              <a:spcBef>
                <a:spcPts val="0"/>
              </a:spcBef>
            </a:pPr>
            <a:r>
              <a:rPr lang="en-GB" sz="2800" dirty="0" smtClean="0"/>
              <a:t>Improvement in wellbeing</a:t>
            </a:r>
          </a:p>
          <a:p>
            <a:pPr>
              <a:lnSpc>
                <a:spcPct val="120000"/>
              </a:lnSpc>
              <a:spcBef>
                <a:spcPts val="0"/>
              </a:spcBef>
            </a:pPr>
            <a:endParaRPr lang="en-GB" sz="2800" dirty="0" smtClean="0"/>
          </a:p>
          <a:p>
            <a:pPr>
              <a:lnSpc>
                <a:spcPct val="120000"/>
              </a:lnSpc>
              <a:spcBef>
                <a:spcPts val="0"/>
              </a:spcBef>
            </a:pPr>
            <a:endParaRPr lang="en-GB" sz="2800" dirty="0" smtClean="0"/>
          </a:p>
          <a:p>
            <a:pPr>
              <a:lnSpc>
                <a:spcPct val="120000"/>
              </a:lnSpc>
              <a:spcBef>
                <a:spcPts val="0"/>
              </a:spcBef>
            </a:pPr>
            <a:endParaRPr lang="en-GB" sz="2800" dirty="0"/>
          </a:p>
        </p:txBody>
      </p:sp>
    </p:spTree>
    <p:extLst>
      <p:ext uri="{BB962C8B-B14F-4D97-AF65-F5344CB8AC3E}">
        <p14:creationId xmlns:p14="http://schemas.microsoft.com/office/powerpoint/2010/main" val="11230767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500" b="1" dirty="0" smtClean="0"/>
              <a:t>In summary</a:t>
            </a:r>
            <a:endParaRPr lang="en-GB" sz="3500" b="1" dirty="0"/>
          </a:p>
        </p:txBody>
      </p:sp>
      <p:sp>
        <p:nvSpPr>
          <p:cNvPr id="3" name="Content Placeholder 2"/>
          <p:cNvSpPr>
            <a:spLocks noGrp="1"/>
          </p:cNvSpPr>
          <p:nvPr>
            <p:ph idx="1"/>
          </p:nvPr>
        </p:nvSpPr>
        <p:spPr/>
        <p:txBody>
          <a:bodyPr>
            <a:normAutofit fontScale="92500" lnSpcReduction="10000"/>
          </a:bodyPr>
          <a:lstStyle/>
          <a:p>
            <a:pPr>
              <a:lnSpc>
                <a:spcPct val="120000"/>
              </a:lnSpc>
              <a:spcBef>
                <a:spcPts val="0"/>
              </a:spcBef>
            </a:pPr>
            <a:r>
              <a:rPr lang="en-GB" sz="2800" dirty="0" smtClean="0"/>
              <a:t>The service user participants seem to have got from the project what the project aimed at, an encouraging message.</a:t>
            </a:r>
          </a:p>
          <a:p>
            <a:pPr>
              <a:lnSpc>
                <a:spcPct val="120000"/>
              </a:lnSpc>
              <a:spcBef>
                <a:spcPts val="0"/>
              </a:spcBef>
            </a:pPr>
            <a:r>
              <a:rPr lang="en-GB" sz="2800" dirty="0" smtClean="0"/>
              <a:t>This applies less to the psychiatrists, with the care co-ordinators taking a mid position between the service users and the psychiatrists.</a:t>
            </a:r>
          </a:p>
          <a:p>
            <a:pPr>
              <a:lnSpc>
                <a:spcPct val="120000"/>
              </a:lnSpc>
              <a:spcBef>
                <a:spcPts val="0"/>
              </a:spcBef>
            </a:pPr>
            <a:r>
              <a:rPr lang="en-GB" sz="2800" dirty="0" smtClean="0"/>
              <a:t>The findings have given us plenty of food for thought, which I hope we will take with us in considering the implementation of the findings within ShiMME, within each of the other projects presented today, and beyond.</a:t>
            </a:r>
            <a:endParaRPr lang="en-GB" sz="2800" dirty="0"/>
          </a:p>
        </p:txBody>
      </p:sp>
    </p:spTree>
    <p:extLst>
      <p:ext uri="{BB962C8B-B14F-4D97-AF65-F5344CB8AC3E}">
        <p14:creationId xmlns:p14="http://schemas.microsoft.com/office/powerpoint/2010/main" val="223970383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Limitations </a:t>
            </a:r>
            <a:endParaRPr lang="en-GB" b="1" dirty="0"/>
          </a:p>
        </p:txBody>
      </p:sp>
      <p:sp>
        <p:nvSpPr>
          <p:cNvPr id="3" name="Content Placeholder 2"/>
          <p:cNvSpPr>
            <a:spLocks noGrp="1"/>
          </p:cNvSpPr>
          <p:nvPr>
            <p:ph idx="1"/>
          </p:nvPr>
        </p:nvSpPr>
        <p:spPr/>
        <p:txBody>
          <a:bodyPr>
            <a:normAutofit/>
          </a:bodyPr>
          <a:lstStyle/>
          <a:p>
            <a:pPr>
              <a:lnSpc>
                <a:spcPct val="120000"/>
              </a:lnSpc>
              <a:spcBef>
                <a:spcPts val="0"/>
              </a:spcBef>
            </a:pPr>
            <a:r>
              <a:rPr lang="en-GB" sz="2800" dirty="0" smtClean="0"/>
              <a:t>We are aware that the sample of this exploratory study  is too small to warrant generalisation beyond potential trends</a:t>
            </a:r>
          </a:p>
          <a:p>
            <a:pPr>
              <a:lnSpc>
                <a:spcPct val="120000"/>
              </a:lnSpc>
              <a:spcBef>
                <a:spcPts val="0"/>
              </a:spcBef>
            </a:pPr>
            <a:r>
              <a:rPr lang="en-GB" sz="2800" dirty="0" smtClean="0"/>
              <a:t>We are still awaiting the findings from the cost effectiveness analysis</a:t>
            </a:r>
          </a:p>
          <a:p>
            <a:pPr>
              <a:lnSpc>
                <a:spcPct val="120000"/>
              </a:lnSpc>
              <a:spcBef>
                <a:spcPts val="0"/>
              </a:spcBef>
            </a:pPr>
            <a:r>
              <a:rPr lang="en-GB" sz="2800" dirty="0" smtClean="0"/>
              <a:t>We are also aware of the impact of the context on motivation to innovate</a:t>
            </a:r>
          </a:p>
          <a:p>
            <a:pPr>
              <a:lnSpc>
                <a:spcPct val="120000"/>
              </a:lnSpc>
              <a:spcBef>
                <a:spcPts val="0"/>
              </a:spcBef>
            </a:pPr>
            <a:endParaRPr lang="en-GB" sz="2800" dirty="0" smtClean="0"/>
          </a:p>
          <a:p>
            <a:pPr>
              <a:lnSpc>
                <a:spcPct val="120000"/>
              </a:lnSpc>
              <a:spcBef>
                <a:spcPts val="0"/>
              </a:spcBef>
            </a:pPr>
            <a:endParaRPr lang="en-GB" sz="2800" dirty="0"/>
          </a:p>
        </p:txBody>
      </p:sp>
    </p:spTree>
    <p:extLst>
      <p:ext uri="{BB962C8B-B14F-4D97-AF65-F5344CB8AC3E}">
        <p14:creationId xmlns:p14="http://schemas.microsoft.com/office/powerpoint/2010/main" val="275639281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500" b="1" dirty="0" smtClean="0"/>
              <a:t>Future Options to Explore</a:t>
            </a:r>
            <a:endParaRPr lang="en-GB" sz="3500" b="1" dirty="0"/>
          </a:p>
        </p:txBody>
      </p:sp>
      <p:sp>
        <p:nvSpPr>
          <p:cNvPr id="3" name="Content Placeholder 2"/>
          <p:cNvSpPr>
            <a:spLocks noGrp="1"/>
          </p:cNvSpPr>
          <p:nvPr>
            <p:ph idx="1"/>
          </p:nvPr>
        </p:nvSpPr>
        <p:spPr/>
        <p:txBody>
          <a:bodyPr>
            <a:noAutofit/>
          </a:bodyPr>
          <a:lstStyle/>
          <a:p>
            <a:pPr>
              <a:lnSpc>
                <a:spcPct val="120000"/>
              </a:lnSpc>
              <a:spcBef>
                <a:spcPts val="0"/>
              </a:spcBef>
            </a:pPr>
            <a:r>
              <a:rPr lang="en-GB" sz="2600" dirty="0" smtClean="0"/>
              <a:t>The promise of the juxtaposition of SDM and the wellbeing focus</a:t>
            </a:r>
          </a:p>
          <a:p>
            <a:pPr>
              <a:lnSpc>
                <a:spcPct val="120000"/>
              </a:lnSpc>
              <a:spcBef>
                <a:spcPts val="0"/>
              </a:spcBef>
            </a:pPr>
            <a:r>
              <a:rPr lang="en-GB" sz="2600" dirty="0" smtClean="0"/>
              <a:t>The value of group work</a:t>
            </a:r>
          </a:p>
          <a:p>
            <a:pPr>
              <a:lnSpc>
                <a:spcPct val="120000"/>
              </a:lnSpc>
              <a:spcBef>
                <a:spcPts val="0"/>
              </a:spcBef>
            </a:pPr>
            <a:r>
              <a:rPr lang="en-GB" sz="2600" dirty="0" smtClean="0"/>
              <a:t>The potential of the  internet  as an empowering tool</a:t>
            </a:r>
          </a:p>
          <a:p>
            <a:pPr>
              <a:lnSpc>
                <a:spcPct val="120000"/>
              </a:lnSpc>
              <a:spcBef>
                <a:spcPts val="0"/>
              </a:spcBef>
            </a:pPr>
            <a:r>
              <a:rPr lang="en-GB" sz="2600" dirty="0" smtClean="0"/>
              <a:t>The promise of having  better informed and empowered service users</a:t>
            </a:r>
          </a:p>
          <a:p>
            <a:pPr>
              <a:lnSpc>
                <a:spcPct val="120000"/>
              </a:lnSpc>
              <a:spcBef>
                <a:spcPts val="0"/>
              </a:spcBef>
            </a:pPr>
            <a:r>
              <a:rPr lang="en-GB" sz="2600" dirty="0" smtClean="0"/>
              <a:t>The likely impact of this new breed of service users on providers and on services</a:t>
            </a:r>
          </a:p>
          <a:p>
            <a:pPr>
              <a:lnSpc>
                <a:spcPct val="120000"/>
              </a:lnSpc>
              <a:spcBef>
                <a:spcPts val="0"/>
              </a:spcBef>
            </a:pPr>
            <a:r>
              <a:rPr lang="en-GB" sz="2600" dirty="0" smtClean="0"/>
              <a:t>Innovation as a motivating factor for service users and for providers</a:t>
            </a:r>
          </a:p>
          <a:p>
            <a:pPr>
              <a:lnSpc>
                <a:spcPct val="120000"/>
              </a:lnSpc>
              <a:spcBef>
                <a:spcPts val="0"/>
              </a:spcBef>
            </a:pPr>
            <a:endParaRPr lang="en-GB" sz="2600" dirty="0" smtClean="0"/>
          </a:p>
          <a:p>
            <a:pPr>
              <a:lnSpc>
                <a:spcPct val="120000"/>
              </a:lnSpc>
              <a:spcBef>
                <a:spcPts val="0"/>
              </a:spcBef>
            </a:pPr>
            <a:endParaRPr lang="en-GB" sz="2600" dirty="0"/>
          </a:p>
        </p:txBody>
      </p:sp>
    </p:spTree>
    <p:extLst>
      <p:ext uri="{BB962C8B-B14F-4D97-AF65-F5344CB8AC3E}">
        <p14:creationId xmlns:p14="http://schemas.microsoft.com/office/powerpoint/2010/main" val="400569130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3242593"/>
            <a:ext cx="7772400" cy="920252"/>
          </a:xfrm>
        </p:spPr>
        <p:txBody>
          <a:bodyPr>
            <a:spAutoFit/>
          </a:bodyPr>
          <a:lstStyle/>
          <a:p>
            <a:pPr>
              <a:lnSpc>
                <a:spcPct val="150000"/>
              </a:lnSpc>
            </a:pPr>
            <a:r>
              <a:rPr lang="en-GB" sz="4000" b="1" dirty="0" smtClean="0"/>
              <a:t>Thank you for listening.</a:t>
            </a:r>
            <a:endParaRPr lang="en-GB" sz="4000" dirty="0"/>
          </a:p>
        </p:txBody>
      </p:sp>
      <p:pic>
        <p:nvPicPr>
          <p:cNvPr id="4" name="Picture 3" descr="leaves"/>
          <p:cNvPicPr/>
          <p:nvPr/>
        </p:nvPicPr>
        <p:blipFill>
          <a:blip r:embed="rId2">
            <a:extLst>
              <a:ext uri="{28A0092B-C50C-407E-A947-70E740481C1C}">
                <a14:useLocalDpi xmlns:a14="http://schemas.microsoft.com/office/drawing/2010/main" val="0"/>
              </a:ext>
            </a:extLst>
          </a:blip>
          <a:srcRect l="16591" r="16910" b="10089"/>
          <a:stretch>
            <a:fillRect/>
          </a:stretch>
        </p:blipFill>
        <p:spPr bwMode="auto">
          <a:xfrm>
            <a:off x="-379362" y="0"/>
            <a:ext cx="9703890" cy="2420888"/>
          </a:xfrm>
          <a:prstGeom prst="rect">
            <a:avLst/>
          </a:prstGeom>
          <a:noFill/>
        </p:spPr>
      </p:pic>
    </p:spTree>
    <p:extLst>
      <p:ext uri="{BB962C8B-B14F-4D97-AF65-F5344CB8AC3E}">
        <p14:creationId xmlns:p14="http://schemas.microsoft.com/office/powerpoint/2010/main" val="18685143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500" b="1" dirty="0" smtClean="0"/>
              <a:t>The local context</a:t>
            </a:r>
            <a:endParaRPr lang="en-GB" sz="3500" b="1" dirty="0"/>
          </a:p>
        </p:txBody>
      </p:sp>
      <p:sp>
        <p:nvSpPr>
          <p:cNvPr id="3" name="Content Placeholder 2"/>
          <p:cNvSpPr>
            <a:spLocks noGrp="1"/>
          </p:cNvSpPr>
          <p:nvPr>
            <p:ph idx="1"/>
          </p:nvPr>
        </p:nvSpPr>
        <p:spPr>
          <a:xfrm>
            <a:off x="457200" y="1600200"/>
            <a:ext cx="8435280" cy="4525963"/>
          </a:xfrm>
        </p:spPr>
        <p:txBody>
          <a:bodyPr>
            <a:normAutofit/>
          </a:bodyPr>
          <a:lstStyle/>
          <a:p>
            <a:pPr>
              <a:lnSpc>
                <a:spcPct val="120000"/>
              </a:lnSpc>
              <a:spcBef>
                <a:spcPts val="0"/>
              </a:spcBef>
            </a:pPr>
            <a:r>
              <a:rPr lang="en-GB" sz="2400" dirty="0" smtClean="0"/>
              <a:t>Mind </a:t>
            </a:r>
            <a:r>
              <a:rPr lang="en-GB" sz="2400" dirty="0"/>
              <a:t>survey ‘Coping with Coming Off Psychiatric </a:t>
            </a:r>
            <a:r>
              <a:rPr lang="en-GB" sz="2400" dirty="0" smtClean="0"/>
              <a:t>Drugs’ (Read, J. 2005)</a:t>
            </a:r>
            <a:endParaRPr lang="en-GB" sz="1000" dirty="0" smtClean="0"/>
          </a:p>
          <a:p>
            <a:pPr>
              <a:lnSpc>
                <a:spcPct val="120000"/>
              </a:lnSpc>
              <a:spcBef>
                <a:spcPts val="0"/>
              </a:spcBef>
            </a:pPr>
            <a:r>
              <a:rPr lang="en-GB" sz="2400" dirty="0" smtClean="0"/>
              <a:t>March 2007, Coping </a:t>
            </a:r>
            <a:r>
              <a:rPr lang="en-GB" sz="2400" dirty="0"/>
              <a:t>with Coming Off </a:t>
            </a:r>
            <a:r>
              <a:rPr lang="en-GB" sz="2400" dirty="0" smtClean="0"/>
              <a:t>conference </a:t>
            </a:r>
            <a:r>
              <a:rPr lang="en-GB" sz="2400" dirty="0"/>
              <a:t>in </a:t>
            </a:r>
            <a:r>
              <a:rPr lang="en-GB" sz="2400" dirty="0" smtClean="0"/>
              <a:t>Cambridge</a:t>
            </a:r>
          </a:p>
          <a:p>
            <a:pPr>
              <a:lnSpc>
                <a:spcPct val="120000"/>
              </a:lnSpc>
              <a:spcBef>
                <a:spcPts val="0"/>
              </a:spcBef>
            </a:pPr>
            <a:r>
              <a:rPr lang="en-GB" sz="2400" dirty="0"/>
              <a:t>Broad based steering group developed on-going work to promote dialogue about psychiatric medication: monthly evening events, </a:t>
            </a:r>
            <a:r>
              <a:rPr lang="en-GB" sz="2400" dirty="0" smtClean="0"/>
              <a:t>web-site</a:t>
            </a:r>
          </a:p>
          <a:p>
            <a:pPr>
              <a:lnSpc>
                <a:spcPct val="120000"/>
              </a:lnSpc>
              <a:spcBef>
                <a:spcPts val="0"/>
              </a:spcBef>
            </a:pPr>
            <a:r>
              <a:rPr lang="en-GB" sz="2400" dirty="0"/>
              <a:t>Research group formed and, at second attempt, secured funding for ShIMME project</a:t>
            </a:r>
          </a:p>
          <a:p>
            <a:pPr>
              <a:lnSpc>
                <a:spcPct val="120000"/>
              </a:lnSpc>
              <a:spcBef>
                <a:spcPts val="0"/>
              </a:spcBef>
            </a:pPr>
            <a:r>
              <a:rPr lang="en-GB" sz="2400" dirty="0" smtClean="0"/>
              <a:t>A </a:t>
            </a:r>
            <a:r>
              <a:rPr lang="en-GB" sz="2400" dirty="0"/>
              <a:t>project initiated by service users and with a very collaborative ethos </a:t>
            </a:r>
          </a:p>
          <a:p>
            <a:pPr>
              <a:lnSpc>
                <a:spcPct val="120000"/>
              </a:lnSpc>
              <a:spcBef>
                <a:spcPts val="0"/>
              </a:spcBef>
            </a:pPr>
            <a:endParaRPr lang="en-GB" sz="2400" dirty="0"/>
          </a:p>
          <a:p>
            <a:pPr marL="0" indent="0">
              <a:lnSpc>
                <a:spcPct val="120000"/>
              </a:lnSpc>
              <a:spcBef>
                <a:spcPts val="0"/>
              </a:spcBef>
              <a:buNone/>
            </a:pPr>
            <a:endParaRPr lang="en-US" sz="1000" dirty="0"/>
          </a:p>
          <a:p>
            <a:pPr>
              <a:lnSpc>
                <a:spcPct val="120000"/>
              </a:lnSpc>
              <a:spcBef>
                <a:spcPts val="0"/>
              </a:spcBef>
            </a:pPr>
            <a:endParaRPr lang="en-GB" dirty="0"/>
          </a:p>
        </p:txBody>
      </p:sp>
    </p:spTree>
    <p:extLst>
      <p:ext uri="{BB962C8B-B14F-4D97-AF65-F5344CB8AC3E}">
        <p14:creationId xmlns:p14="http://schemas.microsoft.com/office/powerpoint/2010/main" val="37311628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p>
            <a:pPr eaLnBrk="1" fontAlgn="auto" hangingPunct="1">
              <a:spcAft>
                <a:spcPts val="0"/>
              </a:spcAft>
              <a:defRPr/>
            </a:pPr>
            <a:r>
              <a:rPr lang="en-GB" sz="3500" b="1" dirty="0" smtClean="0"/>
              <a:t>Local consultation groups: </a:t>
            </a:r>
            <a:br>
              <a:rPr lang="en-GB" sz="3500" b="1" dirty="0" smtClean="0"/>
            </a:br>
            <a:r>
              <a:rPr lang="en-GB" sz="3500" b="1" dirty="0" smtClean="0"/>
              <a:t>Key points that informed the training  </a:t>
            </a:r>
            <a:endParaRPr lang="en-GB" sz="3500" b="1" dirty="0"/>
          </a:p>
        </p:txBody>
      </p:sp>
      <p:sp>
        <p:nvSpPr>
          <p:cNvPr id="24578" name="Content Placeholder 2"/>
          <p:cNvSpPr>
            <a:spLocks noGrp="1"/>
          </p:cNvSpPr>
          <p:nvPr>
            <p:ph idx="1"/>
          </p:nvPr>
        </p:nvSpPr>
        <p:spPr>
          <a:xfrm>
            <a:off x="457200" y="1600200"/>
            <a:ext cx="8229600" cy="5120504"/>
          </a:xfrm>
        </p:spPr>
        <p:txBody>
          <a:bodyPr>
            <a:spAutoFit/>
          </a:bodyPr>
          <a:lstStyle/>
          <a:p>
            <a:pPr eaLnBrk="1" hangingPunct="1">
              <a:lnSpc>
                <a:spcPct val="114000"/>
              </a:lnSpc>
              <a:spcBef>
                <a:spcPts val="0"/>
              </a:spcBef>
            </a:pPr>
            <a:r>
              <a:rPr lang="en-GB" sz="2400" dirty="0" smtClean="0"/>
              <a:t>Service users report wide range of both positive and negative experiences of medication management</a:t>
            </a:r>
          </a:p>
          <a:p>
            <a:pPr eaLnBrk="1" hangingPunct="1">
              <a:lnSpc>
                <a:spcPct val="114000"/>
              </a:lnSpc>
              <a:spcBef>
                <a:spcPts val="0"/>
              </a:spcBef>
            </a:pPr>
            <a:r>
              <a:rPr lang="en-GB" sz="2400" dirty="0" smtClean="0"/>
              <a:t>Practitioners open to idea of SDM for medication. Some e.g’s of this already happening, but variable</a:t>
            </a:r>
          </a:p>
          <a:p>
            <a:pPr eaLnBrk="1" hangingPunct="1">
              <a:lnSpc>
                <a:spcPct val="114000"/>
              </a:lnSpc>
              <a:spcBef>
                <a:spcPts val="0"/>
              </a:spcBef>
            </a:pPr>
            <a:r>
              <a:rPr lang="en-GB" sz="2400" dirty="0" smtClean="0"/>
              <a:t>Respectful relationships seen as main facilitator to SDM by service users</a:t>
            </a:r>
          </a:p>
          <a:p>
            <a:pPr eaLnBrk="1" hangingPunct="1">
              <a:lnSpc>
                <a:spcPct val="114000"/>
              </a:lnSpc>
              <a:spcBef>
                <a:spcPts val="0"/>
              </a:spcBef>
            </a:pPr>
            <a:r>
              <a:rPr lang="en-GB" sz="2400" dirty="0" smtClean="0"/>
              <a:t>Information needs: user-friendly terms; comparative info; info on impact of reducing medication</a:t>
            </a:r>
          </a:p>
          <a:p>
            <a:pPr eaLnBrk="1" hangingPunct="1">
              <a:lnSpc>
                <a:spcPct val="114000"/>
              </a:lnSpc>
              <a:spcBef>
                <a:spcPts val="0"/>
              </a:spcBef>
            </a:pPr>
            <a:r>
              <a:rPr lang="en-GB" sz="2400" dirty="0" smtClean="0"/>
              <a:t>One size does not fit all: preferences for involvement can change; some service users lack confidence </a:t>
            </a:r>
          </a:p>
          <a:p>
            <a:pPr eaLnBrk="1" hangingPunct="1">
              <a:lnSpc>
                <a:spcPct val="114000"/>
              </a:lnSpc>
              <a:spcBef>
                <a:spcPts val="0"/>
              </a:spcBef>
            </a:pPr>
            <a:r>
              <a:rPr lang="en-GB" sz="2400" dirty="0" smtClean="0"/>
              <a:t>Role of CPN / care co-ordinator as mediator between service user and psychiatrist</a:t>
            </a:r>
          </a:p>
        </p:txBody>
      </p:sp>
    </p:spTree>
    <p:extLst>
      <p:ext uri="{BB962C8B-B14F-4D97-AF65-F5344CB8AC3E}">
        <p14:creationId xmlns:p14="http://schemas.microsoft.com/office/powerpoint/2010/main" val="26842041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500" b="1" dirty="0"/>
              <a:t>Planning the training programme</a:t>
            </a:r>
          </a:p>
        </p:txBody>
      </p:sp>
      <p:sp>
        <p:nvSpPr>
          <p:cNvPr id="3" name="Content Placeholder 2"/>
          <p:cNvSpPr>
            <a:spLocks noGrp="1"/>
          </p:cNvSpPr>
          <p:nvPr>
            <p:ph idx="1"/>
          </p:nvPr>
        </p:nvSpPr>
        <p:spPr>
          <a:xfrm>
            <a:off x="457200" y="1600200"/>
            <a:ext cx="8435280" cy="4525963"/>
          </a:xfrm>
        </p:spPr>
        <p:txBody>
          <a:bodyPr>
            <a:normAutofit/>
          </a:bodyPr>
          <a:lstStyle/>
          <a:p>
            <a:pPr>
              <a:lnSpc>
                <a:spcPct val="120000"/>
              </a:lnSpc>
              <a:spcBef>
                <a:spcPts val="0"/>
              </a:spcBef>
            </a:pPr>
            <a:r>
              <a:rPr lang="en-GB" sz="2400" dirty="0"/>
              <a:t>Working group established comprising key stakeholders to plan training</a:t>
            </a:r>
          </a:p>
          <a:p>
            <a:pPr>
              <a:lnSpc>
                <a:spcPct val="120000"/>
              </a:lnSpc>
              <a:spcBef>
                <a:spcPts val="0"/>
              </a:spcBef>
            </a:pPr>
            <a:r>
              <a:rPr lang="en-GB" sz="2400" dirty="0"/>
              <a:t>Findings of consultation groups and literature review fed into the process</a:t>
            </a:r>
          </a:p>
          <a:p>
            <a:pPr>
              <a:lnSpc>
                <a:spcPct val="120000"/>
              </a:lnSpc>
              <a:spcBef>
                <a:spcPts val="0"/>
              </a:spcBef>
            </a:pPr>
            <a:r>
              <a:rPr lang="en-GB" sz="2400" dirty="0"/>
              <a:t>30 large/small group meetings July 2011 - June 2013</a:t>
            </a:r>
          </a:p>
          <a:p>
            <a:pPr>
              <a:lnSpc>
                <a:spcPct val="120000"/>
              </a:lnSpc>
              <a:spcBef>
                <a:spcPts val="0"/>
              </a:spcBef>
            </a:pPr>
            <a:r>
              <a:rPr lang="en-GB" sz="2400" dirty="0"/>
              <a:t>4 scenarios based on real dilemmas about psychiatric drugs performed by actors and filmed</a:t>
            </a:r>
          </a:p>
          <a:p>
            <a:pPr>
              <a:lnSpc>
                <a:spcPct val="120000"/>
              </a:lnSpc>
              <a:spcBef>
                <a:spcPts val="0"/>
              </a:spcBef>
            </a:pPr>
            <a:r>
              <a:rPr lang="en-GB" sz="2400" dirty="0"/>
              <a:t>Website developed alongside training programmes </a:t>
            </a:r>
          </a:p>
          <a:p>
            <a:pPr>
              <a:lnSpc>
                <a:spcPct val="120000"/>
              </a:lnSpc>
              <a:spcBef>
                <a:spcPts val="0"/>
              </a:spcBef>
            </a:pPr>
            <a:r>
              <a:rPr lang="en-GB" sz="2400" dirty="0"/>
              <a:t>3 tools to promote SDM devised</a:t>
            </a:r>
          </a:p>
        </p:txBody>
      </p:sp>
    </p:spTree>
    <p:extLst>
      <p:ext uri="{BB962C8B-B14F-4D97-AF65-F5344CB8AC3E}">
        <p14:creationId xmlns:p14="http://schemas.microsoft.com/office/powerpoint/2010/main" val="1541470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500" b="1" dirty="0" smtClean="0"/>
              <a:t>Key elements</a:t>
            </a:r>
            <a:endParaRPr lang="en-GB" sz="3500" b="1" dirty="0"/>
          </a:p>
        </p:txBody>
      </p:sp>
      <p:sp>
        <p:nvSpPr>
          <p:cNvPr id="3" name="Content Placeholder 2"/>
          <p:cNvSpPr>
            <a:spLocks noGrp="1"/>
          </p:cNvSpPr>
          <p:nvPr>
            <p:ph idx="1"/>
          </p:nvPr>
        </p:nvSpPr>
        <p:spPr>
          <a:xfrm>
            <a:off x="457200" y="1600200"/>
            <a:ext cx="8435280" cy="4525963"/>
          </a:xfrm>
        </p:spPr>
        <p:txBody>
          <a:bodyPr>
            <a:normAutofit lnSpcReduction="10000"/>
          </a:bodyPr>
          <a:lstStyle/>
          <a:p>
            <a:pPr>
              <a:lnSpc>
                <a:spcPct val="120000"/>
              </a:lnSpc>
              <a:spcBef>
                <a:spcPts val="0"/>
              </a:spcBef>
            </a:pPr>
            <a:r>
              <a:rPr lang="en-GB" sz="2400" dirty="0"/>
              <a:t>Aim to train key stakeholders involved in medication decisions to ensure maximum impact. Hoped to train all professionals in team</a:t>
            </a:r>
          </a:p>
          <a:p>
            <a:pPr>
              <a:lnSpc>
                <a:spcPct val="120000"/>
              </a:lnSpc>
              <a:spcBef>
                <a:spcPts val="0"/>
              </a:spcBef>
            </a:pPr>
            <a:r>
              <a:rPr lang="en-GB" sz="2400" dirty="0"/>
              <a:t>Separate programmes recognising each group has different training needs, though much overlap too</a:t>
            </a:r>
          </a:p>
          <a:p>
            <a:pPr>
              <a:lnSpc>
                <a:spcPct val="120000"/>
              </a:lnSpc>
              <a:spcBef>
                <a:spcPts val="0"/>
              </a:spcBef>
            </a:pPr>
            <a:r>
              <a:rPr lang="en-GB" sz="2400" dirty="0"/>
              <a:t>Recognition of power issues was important to encourage openness and feelings of safety</a:t>
            </a:r>
          </a:p>
          <a:p>
            <a:pPr>
              <a:lnSpc>
                <a:spcPct val="120000"/>
              </a:lnSpc>
              <a:spcBef>
                <a:spcPts val="0"/>
              </a:spcBef>
            </a:pPr>
            <a:r>
              <a:rPr lang="en-GB" sz="2400" dirty="0"/>
              <a:t>Peterborough and Cambridge first, followed by different format in Huntingdon</a:t>
            </a:r>
          </a:p>
          <a:p>
            <a:pPr>
              <a:lnSpc>
                <a:spcPct val="120000"/>
              </a:lnSpc>
              <a:spcBef>
                <a:spcPts val="0"/>
              </a:spcBef>
            </a:pPr>
            <a:r>
              <a:rPr lang="en-GB" sz="2400" dirty="0"/>
              <a:t>Participative sessions, lots of time for small and large group discussions</a:t>
            </a:r>
          </a:p>
          <a:p>
            <a:pPr>
              <a:lnSpc>
                <a:spcPct val="120000"/>
              </a:lnSpc>
              <a:spcBef>
                <a:spcPts val="0"/>
              </a:spcBef>
            </a:pPr>
            <a:endParaRPr lang="en-GB" sz="2400" dirty="0"/>
          </a:p>
          <a:p>
            <a:pPr>
              <a:lnSpc>
                <a:spcPct val="120000"/>
              </a:lnSpc>
              <a:spcBef>
                <a:spcPts val="0"/>
              </a:spcBef>
            </a:pPr>
            <a:endParaRPr lang="en-GB" sz="2400" dirty="0"/>
          </a:p>
        </p:txBody>
      </p:sp>
    </p:spTree>
    <p:extLst>
      <p:ext uri="{BB962C8B-B14F-4D97-AF65-F5344CB8AC3E}">
        <p14:creationId xmlns:p14="http://schemas.microsoft.com/office/powerpoint/2010/main" val="28043635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3399</TotalTime>
  <Words>5292</Words>
  <Application>Microsoft Office PowerPoint</Application>
  <PresentationFormat>On-screen Show (4:3)</PresentationFormat>
  <Paragraphs>478</Paragraphs>
  <Slides>58</Slides>
  <Notes>26</Notes>
  <HiddenSlides>0</HiddenSlides>
  <MMClips>0</MMClips>
  <ScaleCrop>false</ScaleCrop>
  <HeadingPairs>
    <vt:vector size="4" baseType="variant">
      <vt:variant>
        <vt:lpstr>Theme</vt:lpstr>
      </vt:variant>
      <vt:variant>
        <vt:i4>1</vt:i4>
      </vt:variant>
      <vt:variant>
        <vt:lpstr>Slide Titles</vt:lpstr>
      </vt:variant>
      <vt:variant>
        <vt:i4>58</vt:i4>
      </vt:variant>
    </vt:vector>
  </HeadingPairs>
  <TitlesOfParts>
    <vt:vector size="59" baseType="lpstr">
      <vt:lpstr>Office Theme</vt:lpstr>
      <vt:lpstr>Shared Involvement in Medication Management Education (ShiMME)</vt:lpstr>
      <vt:lpstr>Disclaimer</vt:lpstr>
      <vt:lpstr>Aims of the ShiMME Project</vt:lpstr>
      <vt:lpstr>Design of the ShIMME Project</vt:lpstr>
      <vt:lpstr>Evaluating ShiMME</vt:lpstr>
      <vt:lpstr>The local context</vt:lpstr>
      <vt:lpstr>Local consultation groups:  Key points that informed the training  </vt:lpstr>
      <vt:lpstr>Planning the training programme</vt:lpstr>
      <vt:lpstr>Key elements</vt:lpstr>
      <vt:lpstr>Service users’ training</vt:lpstr>
      <vt:lpstr>Psychiatrists’ training</vt:lpstr>
      <vt:lpstr>Care coordinators’ training</vt:lpstr>
      <vt:lpstr>1. Quantitative data</vt:lpstr>
      <vt:lpstr>Practitioners</vt:lpstr>
      <vt:lpstr>Service users: profile</vt:lpstr>
      <vt:lpstr>Service users - education</vt:lpstr>
      <vt:lpstr>Service users - employment</vt:lpstr>
      <vt:lpstr>Service users’ clinical characteristics - diagnosis</vt:lpstr>
      <vt:lpstr>Service users’ clinical characteristics – engagement with services</vt:lpstr>
      <vt:lpstr>Service users’ medication profiles  – type of medication(s) taken</vt:lpstr>
      <vt:lpstr>Service users’ medication profiles - number of medications taken</vt:lpstr>
      <vt:lpstr>Participant response rates</vt:lpstr>
      <vt:lpstr>Service User Results:  Decisional Conflict Scale (DCS) (O’Connor, 2005)</vt:lpstr>
      <vt:lpstr>Service user results: OPTION, STAR, DAI</vt:lpstr>
      <vt:lpstr>Practitioner results: STAR</vt:lpstr>
      <vt:lpstr>Control Preferences Scale: Usual</vt:lpstr>
      <vt:lpstr>Control Preferences Scale: Preferred</vt:lpstr>
      <vt:lpstr>2.  Programme feedback</vt:lpstr>
      <vt:lpstr>Attendance rates at training programmes</vt:lpstr>
      <vt:lpstr>Service user programme feedback (N=32).  Major themes</vt:lpstr>
      <vt:lpstr>Care coordinator programme feedback (N=21). Major themes</vt:lpstr>
      <vt:lpstr>Psychiatrist programme feedback (N=6). Major themes</vt:lpstr>
      <vt:lpstr>Facilitator programme feedback:  Major themes</vt:lpstr>
      <vt:lpstr>Facilitator programme feedback:  Major themes</vt:lpstr>
      <vt:lpstr>3.  Qualitative interviews</vt:lpstr>
      <vt:lpstr>Interview data – service users</vt:lpstr>
      <vt:lpstr>Interview data – service users</vt:lpstr>
      <vt:lpstr>Service users on the ShiMME training</vt:lpstr>
      <vt:lpstr>Service users on the ShiMME training</vt:lpstr>
      <vt:lpstr>Interview data – service users</vt:lpstr>
      <vt:lpstr>Interview data – service users</vt:lpstr>
      <vt:lpstr>Interview data – practitioners</vt:lpstr>
      <vt:lpstr>Interview data – practitioners</vt:lpstr>
      <vt:lpstr>Interview data – practitioners</vt:lpstr>
      <vt:lpstr>The significance of the findings</vt:lpstr>
      <vt:lpstr>Key findings</vt:lpstr>
      <vt:lpstr>The CPS findings</vt:lpstr>
      <vt:lpstr>Preferred CPS</vt:lpstr>
      <vt:lpstr>Practitioners results: STAR</vt:lpstr>
      <vt:lpstr>The implications of what participants liked</vt:lpstr>
      <vt:lpstr>Why focus on wellbeing in SDM?</vt:lpstr>
      <vt:lpstr>Providers’ views</vt:lpstr>
      <vt:lpstr>Use and non-use of the website</vt:lpstr>
      <vt:lpstr>The SU interview data</vt:lpstr>
      <vt:lpstr>In summary</vt:lpstr>
      <vt:lpstr>Limitations </vt:lpstr>
      <vt:lpstr>Future Options to Explore</vt:lpstr>
      <vt:lpstr>Thank you for listening.</vt:lpstr>
    </vt:vector>
  </TitlesOfParts>
  <Company>Anglia Ruskin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user response rates and attendance</dc:title>
  <dc:creator>Perry, Benjamin</dc:creator>
  <cp:lastModifiedBy>perry</cp:lastModifiedBy>
  <cp:revision>387</cp:revision>
  <cp:lastPrinted>2014-03-17T14:49:30Z</cp:lastPrinted>
  <dcterms:created xsi:type="dcterms:W3CDTF">2014-02-28T11:21:04Z</dcterms:created>
  <dcterms:modified xsi:type="dcterms:W3CDTF">2014-04-21T20:38:02Z</dcterms:modified>
</cp:coreProperties>
</file>