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0"/>
  </p:handoutMasterIdLst>
  <p:sldIdLst>
    <p:sldId id="258" r:id="rId2"/>
    <p:sldId id="303" r:id="rId3"/>
    <p:sldId id="259" r:id="rId4"/>
    <p:sldId id="262" r:id="rId5"/>
    <p:sldId id="311" r:id="rId6"/>
    <p:sldId id="308" r:id="rId7"/>
    <p:sldId id="306" r:id="rId8"/>
    <p:sldId id="263" r:id="rId9"/>
    <p:sldId id="265" r:id="rId10"/>
    <p:sldId id="307" r:id="rId11"/>
    <p:sldId id="310" r:id="rId12"/>
    <p:sldId id="267" r:id="rId13"/>
    <p:sldId id="309" r:id="rId14"/>
    <p:sldId id="294" r:id="rId15"/>
    <p:sldId id="295" r:id="rId16"/>
    <p:sldId id="296" r:id="rId17"/>
    <p:sldId id="297" r:id="rId18"/>
    <p:sldId id="298" r:id="rId19"/>
  </p:sldIdLst>
  <p:sldSz cx="9144000" cy="6858000" type="screen4x3"/>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777607" y="0"/>
            <a:ext cx="2889938" cy="496411"/>
          </a:xfrm>
          <a:prstGeom prst="rect">
            <a:avLst/>
          </a:prstGeom>
        </p:spPr>
        <p:txBody>
          <a:bodyPr vert="horz" lIns="91440" tIns="45720" rIns="91440" bIns="45720" rtlCol="0"/>
          <a:lstStyle>
            <a:lvl1pPr algn="r">
              <a:defRPr sz="1200"/>
            </a:lvl1pPr>
          </a:lstStyle>
          <a:p>
            <a:fld id="{BA13C4C5-677C-4A3E-98A9-8AF8FEB90A4B}" type="datetimeFigureOut">
              <a:rPr lang="en-GB" smtClean="0"/>
              <a:t>21/04/2014</a:t>
            </a:fld>
            <a:endParaRPr lang="en-GB" dirty="0"/>
          </a:p>
        </p:txBody>
      </p:sp>
      <p:sp>
        <p:nvSpPr>
          <p:cNvPr id="4" name="Footer Placeholder 3"/>
          <p:cNvSpPr>
            <a:spLocks noGrp="1"/>
          </p:cNvSpPr>
          <p:nvPr>
            <p:ph type="ftr" sz="quarter" idx="2"/>
          </p:nvPr>
        </p:nvSpPr>
        <p:spPr>
          <a:xfrm>
            <a:off x="0" y="9430091"/>
            <a:ext cx="2889938" cy="496411"/>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8E91F6A9-6FFE-4619-889A-FB6664807338}" type="slidenum">
              <a:rPr lang="en-GB" smtClean="0"/>
              <a:t>‹#›</a:t>
            </a:fld>
            <a:endParaRPr lang="en-GB" dirty="0"/>
          </a:p>
        </p:txBody>
      </p:sp>
    </p:spTree>
    <p:extLst>
      <p:ext uri="{BB962C8B-B14F-4D97-AF65-F5344CB8AC3E}">
        <p14:creationId xmlns:p14="http://schemas.microsoft.com/office/powerpoint/2010/main" val="19975271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accent1">
                    <a:lumMod val="50000"/>
                  </a:schemeClr>
                </a:solidFill>
              </a:defRPr>
            </a:lvl1pPr>
          </a:lstStyle>
          <a:p>
            <a:r>
              <a:rPr lang="en-GB"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GB" dirty="0"/>
          </a:p>
        </p:txBody>
      </p:sp>
      <p:pic>
        <p:nvPicPr>
          <p:cNvPr id="7" name="Picture 2" descr="C:\Users\Sarah\Pictures\leaves.png"/>
          <p:cNvPicPr>
            <a:picLocks noChangeAspect="1" noChangeArrowheads="1"/>
          </p:cNvPicPr>
          <p:nvPr userDrawn="1"/>
        </p:nvPicPr>
        <p:blipFill>
          <a:blip r:embed="rId2">
            <a:extLst>
              <a:ext uri="{28A0092B-C50C-407E-A947-70E740481C1C}">
                <a14:useLocalDpi xmlns:a14="http://schemas.microsoft.com/office/drawing/2010/main" val="0"/>
              </a:ext>
            </a:extLst>
          </a:blip>
          <a:srcRect l="16586" r="16913" b="10097"/>
          <a:stretch>
            <a:fillRect/>
          </a:stretch>
        </p:blipFill>
        <p:spPr bwMode="auto">
          <a:xfrm>
            <a:off x="-252536" y="25995"/>
            <a:ext cx="9527034" cy="167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17408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dirty="0"/>
          </a:p>
        </p:txBody>
      </p:sp>
      <p:sp>
        <p:nvSpPr>
          <p:cNvPr id="3" name="Content Placeholder 2"/>
          <p:cNvSpPr>
            <a:spLocks noGrp="1"/>
          </p:cNvSpPr>
          <p:nvPr>
            <p:ph idx="1"/>
          </p:nvPr>
        </p:nvSpPr>
        <p:spPr/>
        <p:txBody>
          <a:bodyPr/>
          <a:lstStyle>
            <a:lvl1pPr>
              <a:lnSpc>
                <a:spcPct val="120000"/>
              </a:lnSpc>
              <a:defRPr/>
            </a:lvl1pPr>
            <a:lvl2pPr>
              <a:lnSpc>
                <a:spcPct val="120000"/>
              </a:lnSpc>
              <a:defRPr/>
            </a:lvl2pPr>
          </a:lstStyle>
          <a:p>
            <a:pPr lvl="0"/>
            <a:r>
              <a:rPr lang="en-GB" smtClean="0"/>
              <a:t>Click to edit Master text styles</a:t>
            </a:r>
          </a:p>
          <a:p>
            <a:pPr lvl="1"/>
            <a:r>
              <a:rPr lang="en-GB" smtClean="0"/>
              <a:t>Second level</a:t>
            </a:r>
          </a:p>
        </p:txBody>
      </p:sp>
    </p:spTree>
    <p:extLst>
      <p:ext uri="{BB962C8B-B14F-4D97-AF65-F5344CB8AC3E}">
        <p14:creationId xmlns:p14="http://schemas.microsoft.com/office/powerpoint/2010/main" val="30176843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Tree>
    <p:extLst>
      <p:ext uri="{BB962C8B-B14F-4D97-AF65-F5344CB8AC3E}">
        <p14:creationId xmlns:p14="http://schemas.microsoft.com/office/powerpoint/2010/main" val="11110344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554104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http://www.festivalofleadership.co.uk/2011/Images/CPFT%20-%20White.pn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484784"/>
            <a:ext cx="8229600" cy="1143000"/>
          </a:xfrm>
          <a:prstGeom prst="rect">
            <a:avLst/>
          </a:prstGeom>
        </p:spPr>
        <p:txBody>
          <a:bodyPr vert="horz" lIns="91440" tIns="45720" rIns="91440" bIns="45720" rtlCol="0" anchor="ctr">
            <a:normAutofit/>
          </a:bodyPr>
          <a:lstStyle/>
          <a:p>
            <a:r>
              <a:rPr lang="en-GB" smtClean="0"/>
              <a:t>Click to edit Master title style</a:t>
            </a:r>
            <a:endParaRPr lang="en-GB" dirty="0"/>
          </a:p>
        </p:txBody>
      </p:sp>
      <p:sp>
        <p:nvSpPr>
          <p:cNvPr id="3" name="Text Placeholder 2"/>
          <p:cNvSpPr>
            <a:spLocks noGrp="1"/>
          </p:cNvSpPr>
          <p:nvPr>
            <p:ph type="body" idx="1"/>
          </p:nvPr>
        </p:nvSpPr>
        <p:spPr>
          <a:xfrm>
            <a:off x="457200" y="2780928"/>
            <a:ext cx="8229600" cy="334523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p:txBody>
      </p:sp>
      <p:pic>
        <p:nvPicPr>
          <p:cNvPr id="7" name="Picture 2" descr="C:\Users\Sarah\Pictures\leaves.png"/>
          <p:cNvPicPr>
            <a:picLocks noChangeAspect="1" noChangeArrowheads="1"/>
          </p:cNvPicPr>
          <p:nvPr/>
        </p:nvPicPr>
        <p:blipFill>
          <a:blip r:embed="rId6">
            <a:extLst>
              <a:ext uri="{28A0092B-C50C-407E-A947-70E740481C1C}">
                <a14:useLocalDpi xmlns:a14="http://schemas.microsoft.com/office/drawing/2010/main" val="0"/>
              </a:ext>
            </a:extLst>
          </a:blip>
          <a:srcRect l="16586" r="16913" b="10097"/>
          <a:stretch>
            <a:fillRect/>
          </a:stretch>
        </p:blipFill>
        <p:spPr bwMode="auto">
          <a:xfrm>
            <a:off x="-252536" y="25995"/>
            <a:ext cx="9527034" cy="167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2"/>
          <p:cNvPicPr>
            <a:picLocks noChangeAspect="1"/>
          </p:cNvPicPr>
          <p:nvPr/>
        </p:nvPicPr>
        <p:blipFill>
          <a:blip r:embed="rId7">
            <a:extLst>
              <a:ext uri="{28A0092B-C50C-407E-A947-70E740481C1C}">
                <a14:useLocalDpi xmlns:a14="http://schemas.microsoft.com/office/drawing/2010/main" val="0"/>
              </a:ext>
            </a:extLst>
          </a:blip>
          <a:srcRect r="62746"/>
          <a:stretch>
            <a:fillRect/>
          </a:stretch>
        </p:blipFill>
        <p:spPr bwMode="auto">
          <a:xfrm>
            <a:off x="467544" y="6208538"/>
            <a:ext cx="1566863"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4"/>
          <p:cNvSpPr txBox="1">
            <a:spLocks noChangeArrowheads="1"/>
          </p:cNvSpPr>
          <p:nvPr/>
        </p:nvSpPr>
        <p:spPr bwMode="auto">
          <a:xfrm>
            <a:off x="2196752" y="6210126"/>
            <a:ext cx="4535488" cy="603250"/>
          </a:xfrm>
          <a:prstGeom prst="rect">
            <a:avLst/>
          </a:prstGeom>
          <a:gradFill rotWithShape="0">
            <a:gsLst>
              <a:gs pos="0">
                <a:srgbClr val="00B1F0"/>
              </a:gs>
              <a:gs pos="100000">
                <a:srgbClr val="0099C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tIns="82800" bIns="8280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dirty="0">
                <a:solidFill>
                  <a:srgbClr val="FFFFFF"/>
                </a:solidFill>
              </a:rPr>
              <a:t>ShIMME</a:t>
            </a:r>
          </a:p>
          <a:p>
            <a:pPr algn="ctr" eaLnBrk="1" hangingPunct="1">
              <a:spcAft>
                <a:spcPts val="1000"/>
              </a:spcAft>
            </a:pPr>
            <a:r>
              <a:rPr lang="en-GB" sz="1100" dirty="0">
                <a:solidFill>
                  <a:srgbClr val="FFFFFF"/>
                </a:solidFill>
                <a:latin typeface="Verdana" pitchFamily="34" charset="0"/>
              </a:rPr>
              <a:t>(Shared Involvement in Medication Management Education)</a:t>
            </a:r>
            <a:endParaRPr lang="en-US" dirty="0"/>
          </a:p>
        </p:txBody>
      </p:sp>
      <p:pic>
        <p:nvPicPr>
          <p:cNvPr id="10" name="il_fi" descr="http://www.festivalofleadership.co.uk/2011/Images/CPFT%20-%20White.png"/>
          <p:cNvPicPr>
            <a:picLocks noChangeAspect="1" noChangeArrowheads="1"/>
          </p:cNvPicPr>
          <p:nvPr/>
        </p:nvPicPr>
        <p:blipFill>
          <a:blip r:embed="rId8" r:link="rId9">
            <a:extLst>
              <a:ext uri="{28A0092B-C50C-407E-A947-70E740481C1C}">
                <a14:useLocalDpi xmlns:a14="http://schemas.microsoft.com/office/drawing/2010/main" val="0"/>
              </a:ext>
            </a:extLst>
          </a:blip>
          <a:srcRect/>
          <a:stretch>
            <a:fillRect/>
          </a:stretch>
        </p:blipFill>
        <p:spPr bwMode="auto">
          <a:xfrm>
            <a:off x="7020272" y="6237312"/>
            <a:ext cx="201295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4728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txStyles>
    <p:titleStyle>
      <a:lvl1pPr algn="ctr" defTabSz="914400" rtl="0" eaLnBrk="1" latinLnBrk="0" hangingPunct="1">
        <a:spcBef>
          <a:spcPct val="0"/>
        </a:spcBef>
        <a:buNone/>
        <a:defRPr sz="4000" b="1" kern="1200">
          <a:solidFill>
            <a:schemeClr val="accent1">
              <a:lumMod val="50000"/>
            </a:schemeClr>
          </a:solidFill>
          <a:latin typeface="+mj-lt"/>
          <a:ea typeface="+mj-ea"/>
          <a:cs typeface="+mj-cs"/>
        </a:defRPr>
      </a:lvl1pPr>
    </p:titleStyle>
    <p:bodyStyle>
      <a:lvl1pPr marL="342900" indent="-342900" algn="l" defTabSz="914400" rtl="0" eaLnBrk="1" latinLnBrk="0" hangingPunct="1">
        <a:lnSpc>
          <a:spcPct val="120000"/>
        </a:lnSpc>
        <a:spcBef>
          <a:spcPct val="20000"/>
        </a:spcBef>
        <a:buFont typeface="Arial" pitchFamily="34" charset="0"/>
        <a:buChar char="•"/>
        <a:defRPr sz="2800" kern="1200">
          <a:solidFill>
            <a:schemeClr val="accent1">
              <a:lumMod val="50000"/>
            </a:schemeClr>
          </a:solidFill>
          <a:latin typeface="+mn-lt"/>
          <a:ea typeface="+mn-ea"/>
          <a:cs typeface="+mn-cs"/>
        </a:defRPr>
      </a:lvl1pPr>
      <a:lvl2pPr marL="742950" indent="-285750" algn="l" defTabSz="914400" rtl="0" eaLnBrk="1" latinLnBrk="0" hangingPunct="1">
        <a:lnSpc>
          <a:spcPct val="120000"/>
        </a:lnSpc>
        <a:spcBef>
          <a:spcPct val="20000"/>
        </a:spcBef>
        <a:buClr>
          <a:schemeClr val="accent1">
            <a:lumMod val="50000"/>
          </a:schemeClr>
        </a:buClr>
        <a:buFont typeface="Arial" pitchFamily="34" charset="0"/>
        <a:buChar char="•"/>
        <a:defRPr sz="2200" kern="1200">
          <a:solidFill>
            <a:schemeClr val="accent1">
              <a:lumMod val="5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himme.arcusglobal.com" TargetMode="External"/><Relationship Id="rId2" Type="http://schemas.openxmlformats.org/officeDocument/2006/relationships/hyperlink" Target="mailto:shula.ramon@anglia.ac.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844824"/>
            <a:ext cx="7772400" cy="1470025"/>
          </a:xfrm>
        </p:spPr>
        <p:txBody>
          <a:bodyPr>
            <a:normAutofit fontScale="90000"/>
          </a:bodyPr>
          <a:lstStyle/>
          <a:p>
            <a:r>
              <a:rPr lang="en-US" dirty="0" smtClean="0"/>
              <a:t>Shared Decision Making in Psychiatric Medication Management: The Challenges   </a:t>
            </a:r>
            <a:endParaRPr lang="en-US" dirty="0"/>
          </a:p>
        </p:txBody>
      </p:sp>
      <p:sp>
        <p:nvSpPr>
          <p:cNvPr id="3" name="Subtitle 2"/>
          <p:cNvSpPr>
            <a:spLocks noGrp="1"/>
          </p:cNvSpPr>
          <p:nvPr>
            <p:ph type="subTitle" idx="1"/>
          </p:nvPr>
        </p:nvSpPr>
        <p:spPr>
          <a:xfrm>
            <a:off x="1331640" y="3501008"/>
            <a:ext cx="6400800" cy="2232248"/>
          </a:xfrm>
        </p:spPr>
        <p:txBody>
          <a:bodyPr>
            <a:normAutofit fontScale="85000" lnSpcReduction="20000"/>
          </a:bodyPr>
          <a:lstStyle/>
          <a:p>
            <a:r>
              <a:rPr lang="en-US" dirty="0" smtClean="0"/>
              <a:t>Prof. Shula Ramon </a:t>
            </a:r>
          </a:p>
          <a:p>
            <a:r>
              <a:rPr lang="en-US" dirty="0" smtClean="0"/>
              <a:t> March 2014</a:t>
            </a:r>
          </a:p>
          <a:p>
            <a:r>
              <a:rPr lang="en-US" dirty="0" smtClean="0">
                <a:hlinkClick r:id="rId2"/>
              </a:rPr>
              <a:t>shula.ramon@anglia.ac.uk</a:t>
            </a:r>
            <a:r>
              <a:rPr lang="en-US" dirty="0" smtClean="0"/>
              <a:t> </a:t>
            </a:r>
          </a:p>
          <a:p>
            <a:endParaRPr lang="en-US" b="1" u="sng" dirty="0" smtClean="0"/>
          </a:p>
          <a:p>
            <a:r>
              <a:rPr lang="en-GB" dirty="0" smtClean="0">
                <a:hlinkClick r:id="rId3"/>
              </a:rPr>
              <a:t>www.shimme.arcusglobal.com</a:t>
            </a:r>
            <a:r>
              <a:rPr lang="en-GB" dirty="0" smtClean="0"/>
              <a:t> </a:t>
            </a:r>
            <a:endParaRPr lang="en-GB" dirty="0"/>
          </a:p>
          <a:p>
            <a:endParaRPr lang="en-US" dirty="0" smtClean="0"/>
          </a:p>
          <a:p>
            <a:endParaRPr lang="en-US" dirty="0"/>
          </a:p>
        </p:txBody>
      </p:sp>
    </p:spTree>
    <p:extLst>
      <p:ext uri="{BB962C8B-B14F-4D97-AF65-F5344CB8AC3E}">
        <p14:creationId xmlns:p14="http://schemas.microsoft.com/office/powerpoint/2010/main" val="31613810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40768"/>
            <a:ext cx="8229600" cy="1143000"/>
          </a:xfrm>
        </p:spPr>
        <p:txBody>
          <a:bodyPr>
            <a:normAutofit/>
          </a:bodyPr>
          <a:lstStyle/>
          <a:p>
            <a:r>
              <a:rPr lang="en-GB" dirty="0" smtClean="0"/>
              <a:t>Underlying Principles of our project</a:t>
            </a:r>
            <a:endParaRPr lang="en-GB" dirty="0"/>
          </a:p>
        </p:txBody>
      </p:sp>
      <p:sp>
        <p:nvSpPr>
          <p:cNvPr id="3" name="Content Placeholder 2"/>
          <p:cNvSpPr>
            <a:spLocks noGrp="1"/>
          </p:cNvSpPr>
          <p:nvPr>
            <p:ph idx="1"/>
          </p:nvPr>
        </p:nvSpPr>
        <p:spPr>
          <a:xfrm>
            <a:off x="467544" y="2276872"/>
            <a:ext cx="8229600" cy="3816429"/>
          </a:xfrm>
        </p:spPr>
        <p:txBody>
          <a:bodyPr>
            <a:spAutoFit/>
          </a:bodyPr>
          <a:lstStyle/>
          <a:p>
            <a:pPr>
              <a:lnSpc>
                <a:spcPct val="110000"/>
              </a:lnSpc>
              <a:spcBef>
                <a:spcPts val="0"/>
              </a:spcBef>
            </a:pPr>
            <a:r>
              <a:rPr lang="en-GB" sz="2200" dirty="0" smtClean="0"/>
              <a:t>Ensuring non-tokenistic involvement of service users:</a:t>
            </a:r>
          </a:p>
          <a:p>
            <a:pPr>
              <a:lnSpc>
                <a:spcPct val="110000"/>
              </a:lnSpc>
              <a:spcBef>
                <a:spcPts val="0"/>
              </a:spcBef>
            </a:pPr>
            <a:r>
              <a:rPr lang="en-GB" sz="2200" dirty="0" smtClean="0"/>
              <a:t>As co-leads from the bid stage onward to membership in all of the project working groups</a:t>
            </a:r>
          </a:p>
          <a:p>
            <a:pPr>
              <a:lnSpc>
                <a:spcPct val="110000"/>
              </a:lnSpc>
              <a:spcBef>
                <a:spcPts val="0"/>
              </a:spcBef>
            </a:pPr>
            <a:r>
              <a:rPr lang="en-GB" sz="2200" dirty="0" smtClean="0"/>
              <a:t>As trainers alongside professional providers</a:t>
            </a:r>
          </a:p>
          <a:p>
            <a:pPr>
              <a:lnSpc>
                <a:spcPct val="110000"/>
              </a:lnSpc>
              <a:spcBef>
                <a:spcPts val="0"/>
              </a:spcBef>
            </a:pPr>
            <a:r>
              <a:rPr lang="en-GB" sz="2200" dirty="0" smtClean="0"/>
              <a:t>As presenters</a:t>
            </a:r>
          </a:p>
          <a:p>
            <a:pPr>
              <a:lnSpc>
                <a:spcPct val="110000"/>
              </a:lnSpc>
              <a:spcBef>
                <a:spcPts val="0"/>
              </a:spcBef>
            </a:pPr>
            <a:r>
              <a:rPr lang="en-GB" sz="2200" dirty="0" smtClean="0"/>
              <a:t>As co-researchers</a:t>
            </a:r>
          </a:p>
          <a:p>
            <a:pPr>
              <a:lnSpc>
                <a:spcPct val="110000"/>
              </a:lnSpc>
              <a:spcBef>
                <a:spcPts val="0"/>
              </a:spcBef>
            </a:pPr>
            <a:r>
              <a:rPr lang="en-GB" sz="2200" dirty="0" smtClean="0"/>
              <a:t>Focus on the process of SDM in the context of medication, not on individual advise giving</a:t>
            </a:r>
          </a:p>
          <a:p>
            <a:pPr>
              <a:lnSpc>
                <a:spcPct val="110000"/>
              </a:lnSpc>
              <a:spcBef>
                <a:spcPts val="0"/>
              </a:spcBef>
            </a:pPr>
            <a:r>
              <a:rPr lang="en-GB" sz="2200" dirty="0" smtClean="0"/>
              <a:t>The project does not take a position as to whether individuals need or do not need to take medication</a:t>
            </a:r>
            <a:endParaRPr lang="en-GB" dirty="0"/>
          </a:p>
        </p:txBody>
      </p:sp>
    </p:spTree>
    <p:extLst>
      <p:ext uri="{BB962C8B-B14F-4D97-AF65-F5344CB8AC3E}">
        <p14:creationId xmlns:p14="http://schemas.microsoft.com/office/powerpoint/2010/main" val="1059456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challenges to be faced</a:t>
            </a:r>
            <a:endParaRPr lang="en-GB" dirty="0"/>
          </a:p>
        </p:txBody>
      </p:sp>
      <p:sp>
        <p:nvSpPr>
          <p:cNvPr id="3" name="Content Placeholder 2"/>
          <p:cNvSpPr>
            <a:spLocks noGrp="1"/>
          </p:cNvSpPr>
          <p:nvPr>
            <p:ph idx="1"/>
          </p:nvPr>
        </p:nvSpPr>
        <p:spPr>
          <a:xfrm>
            <a:off x="467544" y="2492896"/>
            <a:ext cx="8229600" cy="3576877"/>
          </a:xfrm>
        </p:spPr>
        <p:txBody>
          <a:bodyPr>
            <a:spAutoFit/>
          </a:bodyPr>
          <a:lstStyle/>
          <a:p>
            <a:pPr>
              <a:lnSpc>
                <a:spcPct val="110000"/>
              </a:lnSpc>
              <a:spcBef>
                <a:spcPts val="0"/>
              </a:spcBef>
            </a:pPr>
            <a:r>
              <a:rPr lang="en-GB" sz="2300" dirty="0" smtClean="0"/>
              <a:t>Meeting </a:t>
            </a:r>
            <a:r>
              <a:rPr lang="en-GB" sz="2300" dirty="0"/>
              <a:t>of two different </a:t>
            </a:r>
            <a:r>
              <a:rPr lang="en-GB" sz="2300" dirty="0" smtClean="0"/>
              <a:t>types </a:t>
            </a:r>
            <a:r>
              <a:rPr lang="en-GB" sz="2300" dirty="0"/>
              <a:t>of knowledge or gap in knowledge?</a:t>
            </a:r>
          </a:p>
          <a:p>
            <a:pPr>
              <a:lnSpc>
                <a:spcPct val="110000"/>
              </a:lnSpc>
              <a:spcBef>
                <a:spcPts val="0"/>
              </a:spcBef>
            </a:pPr>
            <a:r>
              <a:rPr lang="en-GB" sz="2300" dirty="0"/>
              <a:t>Accessing and understanding information about psychiatric medication</a:t>
            </a:r>
          </a:p>
          <a:p>
            <a:pPr>
              <a:lnSpc>
                <a:spcPct val="110000"/>
              </a:lnSpc>
              <a:spcBef>
                <a:spcPts val="0"/>
              </a:spcBef>
            </a:pPr>
            <a:r>
              <a:rPr lang="en-GB" sz="2300" dirty="0"/>
              <a:t>Sharing power between unequal partners to </a:t>
            </a:r>
            <a:r>
              <a:rPr lang="en-GB" sz="2300" dirty="0" smtClean="0"/>
              <a:t>SDM</a:t>
            </a:r>
          </a:p>
          <a:p>
            <a:pPr>
              <a:lnSpc>
                <a:spcPct val="110000"/>
              </a:lnSpc>
              <a:spcBef>
                <a:spcPts val="0"/>
              </a:spcBef>
            </a:pPr>
            <a:r>
              <a:rPr lang="en-GB" sz="2300" dirty="0" smtClean="0"/>
              <a:t>Introducing innovation in a climate of complex and difficult change process for the practitioners</a:t>
            </a:r>
          </a:p>
          <a:p>
            <a:pPr>
              <a:lnSpc>
                <a:spcPct val="110000"/>
              </a:lnSpc>
              <a:spcBef>
                <a:spcPts val="0"/>
              </a:spcBef>
            </a:pPr>
            <a:r>
              <a:rPr lang="en-GB" sz="2300" dirty="0" smtClean="0"/>
              <a:t>The impact of introducing innovation within a  climate of cuts in welfare benefits and budgets of mental health services</a:t>
            </a:r>
            <a:endParaRPr lang="en-GB" sz="2300" dirty="0"/>
          </a:p>
        </p:txBody>
      </p:sp>
    </p:spTree>
    <p:extLst>
      <p:ext uri="{BB962C8B-B14F-4D97-AF65-F5344CB8AC3E}">
        <p14:creationId xmlns:p14="http://schemas.microsoft.com/office/powerpoint/2010/main" val="5743134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988840"/>
            <a:ext cx="8496944" cy="4281339"/>
          </a:xfrm>
        </p:spPr>
        <p:txBody>
          <a:bodyPr>
            <a:noAutofit/>
          </a:bodyPr>
          <a:lstStyle/>
          <a:p>
            <a:pPr>
              <a:spcBef>
                <a:spcPts val="0"/>
              </a:spcBef>
            </a:pPr>
            <a:r>
              <a:rPr lang="en-GB" sz="2200" dirty="0"/>
              <a:t>Several other, equally important, related projects and initiatives will be presented today and I am sure we will become much better informed about the options, the barriers, and the facilitators of SDM in relation to medication and to mental health in general.</a:t>
            </a:r>
          </a:p>
          <a:p>
            <a:pPr>
              <a:spcBef>
                <a:spcPts val="0"/>
              </a:spcBef>
            </a:pPr>
            <a:r>
              <a:rPr lang="en-GB" sz="2200" dirty="0"/>
              <a:t>The </a:t>
            </a:r>
            <a:r>
              <a:rPr lang="en-GB" sz="2200" dirty="0" smtClean="0"/>
              <a:t>day is designed to enable interaction, especially in the workshop part: </a:t>
            </a:r>
            <a:r>
              <a:rPr lang="en-GB" sz="2200" dirty="0"/>
              <a:t>ENJOY</a:t>
            </a:r>
          </a:p>
          <a:p>
            <a:pPr>
              <a:spcBef>
                <a:spcPts val="0"/>
              </a:spcBef>
            </a:pPr>
            <a:r>
              <a:rPr lang="en-GB" sz="2200" dirty="0"/>
              <a:t>I also hope we will come up with implementation ideas in the CPFT and in the NHS, as well as for further research.</a:t>
            </a:r>
          </a:p>
          <a:p>
            <a:pPr>
              <a:spcBef>
                <a:spcPts val="0"/>
              </a:spcBef>
            </a:pPr>
            <a:r>
              <a:rPr lang="en-GB" sz="2200" dirty="0"/>
              <a:t>My thanks list: too long to list here, but very important!</a:t>
            </a:r>
          </a:p>
          <a:p>
            <a:pPr>
              <a:spcBef>
                <a:spcPts val="0"/>
              </a:spcBef>
            </a:pPr>
            <a:r>
              <a:rPr lang="en-GB" sz="2200" dirty="0"/>
              <a:t>House Keeping notes</a:t>
            </a:r>
          </a:p>
          <a:p>
            <a:pPr marL="0" indent="0">
              <a:lnSpc>
                <a:spcPct val="110000"/>
              </a:lnSpc>
              <a:spcBef>
                <a:spcPts val="0"/>
              </a:spcBef>
              <a:buNone/>
            </a:pPr>
            <a:endParaRPr lang="en-US" sz="2200" dirty="0" smtClean="0"/>
          </a:p>
        </p:txBody>
      </p:sp>
    </p:spTree>
    <p:extLst>
      <p:ext uri="{BB962C8B-B14F-4D97-AF65-F5344CB8AC3E}">
        <p14:creationId xmlns:p14="http://schemas.microsoft.com/office/powerpoint/2010/main" val="16215667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916832"/>
            <a:ext cx="8229600" cy="3608360"/>
          </a:xfrm>
        </p:spPr>
        <p:txBody>
          <a:bodyPr>
            <a:spAutoFit/>
          </a:bodyPr>
          <a:lstStyle/>
          <a:p>
            <a:pPr marL="0" indent="0">
              <a:spcBef>
                <a:spcPts val="0"/>
              </a:spcBef>
              <a:buNone/>
            </a:pPr>
            <a:r>
              <a:rPr lang="en-GB" sz="2400" dirty="0" smtClean="0"/>
              <a:t>Thanks are due in particular to:</a:t>
            </a:r>
          </a:p>
          <a:p>
            <a:pPr>
              <a:spcBef>
                <a:spcPts val="0"/>
              </a:spcBef>
            </a:pPr>
            <a:r>
              <a:rPr lang="en-GB" sz="2400" dirty="0" smtClean="0"/>
              <a:t>The RfPB and the NIHR</a:t>
            </a:r>
          </a:p>
          <a:p>
            <a:pPr>
              <a:spcBef>
                <a:spcPts val="0"/>
              </a:spcBef>
            </a:pPr>
            <a:r>
              <a:rPr lang="en-GB" sz="2400" dirty="0" smtClean="0"/>
              <a:t>The CPFT and ARU</a:t>
            </a:r>
          </a:p>
          <a:p>
            <a:pPr>
              <a:spcBef>
                <a:spcPts val="0"/>
              </a:spcBef>
            </a:pPr>
            <a:r>
              <a:rPr lang="en-GB" sz="2400" dirty="0" smtClean="0"/>
              <a:t>Our clinical studies officers (Alison Stribling and Sallyann Hurford, led by Lorna Jacobs)</a:t>
            </a:r>
          </a:p>
          <a:p>
            <a:pPr>
              <a:spcBef>
                <a:spcPts val="0"/>
              </a:spcBef>
            </a:pPr>
            <a:r>
              <a:rPr lang="en-GB" sz="2400" dirty="0" smtClean="0"/>
              <a:t>The participants</a:t>
            </a:r>
          </a:p>
          <a:p>
            <a:pPr>
              <a:spcBef>
                <a:spcPts val="0"/>
              </a:spcBef>
            </a:pPr>
            <a:r>
              <a:rPr lang="en-GB" sz="2400" dirty="0" smtClean="0"/>
              <a:t>Members of the working groups of the ShiMME project</a:t>
            </a:r>
          </a:p>
          <a:p>
            <a:pPr>
              <a:spcBef>
                <a:spcPts val="0"/>
              </a:spcBef>
            </a:pPr>
            <a:r>
              <a:rPr lang="en-GB" sz="2400" dirty="0" smtClean="0"/>
              <a:t>Alex and Ben</a:t>
            </a:r>
            <a:endParaRPr lang="en-GB" sz="2400" dirty="0"/>
          </a:p>
        </p:txBody>
      </p:sp>
    </p:spTree>
    <p:extLst>
      <p:ext uri="{BB962C8B-B14F-4D97-AF65-F5344CB8AC3E}">
        <p14:creationId xmlns:p14="http://schemas.microsoft.com/office/powerpoint/2010/main" val="19169765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84784"/>
            <a:ext cx="8229600" cy="864096"/>
          </a:xfrm>
        </p:spPr>
        <p:txBody>
          <a:bodyPr>
            <a:normAutofit/>
          </a:bodyPr>
          <a:lstStyle/>
          <a:p>
            <a:r>
              <a:rPr lang="en-GB" sz="3600" dirty="0" smtClean="0"/>
              <a:t>References</a:t>
            </a:r>
            <a:endParaRPr lang="en-GB" sz="3600" dirty="0"/>
          </a:p>
        </p:txBody>
      </p:sp>
      <p:sp>
        <p:nvSpPr>
          <p:cNvPr id="3" name="Content Placeholder 2"/>
          <p:cNvSpPr>
            <a:spLocks noGrp="1"/>
          </p:cNvSpPr>
          <p:nvPr>
            <p:ph idx="1"/>
          </p:nvPr>
        </p:nvSpPr>
        <p:spPr>
          <a:xfrm>
            <a:off x="457200" y="2420888"/>
            <a:ext cx="8229600" cy="3705275"/>
          </a:xfrm>
        </p:spPr>
        <p:txBody>
          <a:bodyPr>
            <a:normAutofit fontScale="85000" lnSpcReduction="10000"/>
          </a:bodyPr>
          <a:lstStyle/>
          <a:p>
            <a:r>
              <a:rPr lang="en-GB" sz="1800" dirty="0"/>
              <a:t>Charles, C.,Gafni, A., Wealan, T. 1999 Decision-making in the physician-consumer encounter : revisiting the shared treatment decision-making model. Social Science and Medicine, 49 :651-61</a:t>
            </a:r>
          </a:p>
          <a:p>
            <a:r>
              <a:rPr lang="en-GB" sz="1800" dirty="0"/>
              <a:t>Calton T, Ferriter M, et al (2008) A systematic review of the Soteria paradigm for the treatment of people diagnosed with schizophrenia. Schizophrenia  Bulletin., 34: 181–192</a:t>
            </a:r>
          </a:p>
          <a:p>
            <a:r>
              <a:rPr lang="en-GB" sz="1800" dirty="0"/>
              <a:t>Cooper C, Bebbington P, et al (2007) Why people do not take their psychotropic drugs as prescribed: Results of the 2000 National Psychiatric Morbidity Survey. Acta Psych. Scand., 116: 47-53 </a:t>
            </a:r>
          </a:p>
          <a:p>
            <a:r>
              <a:rPr lang="en-GB" sz="1800" dirty="0"/>
              <a:t>Curtis, L.C., Milstrey Wills S, D.J., Penney, S.S. Ghose, S.S., Mistler, L.A., Noahone, I.H., M. Delphin-Rittmon, Del Vecchio,P., Lesko,S. (2010) Pushing the Envelope: Shared Decision Making in Mental Health. Psychiatric Rehabilitation </a:t>
            </a:r>
            <a:r>
              <a:rPr lang="en-GB" sz="1800" dirty="0" smtClean="0"/>
              <a:t>Journal 34</a:t>
            </a:r>
            <a:r>
              <a:rPr lang="en-GB" sz="1800" dirty="0"/>
              <a:t>, 1, 14-22</a:t>
            </a:r>
          </a:p>
          <a:p>
            <a:r>
              <a:rPr lang="en-GB" sz="1800" dirty="0"/>
              <a:t>Day J, Bentall R, Roberts C et al (2005) Attitudes towards antipsychotic medication: The impact of clinical variables and relationships with health professionals. Arch. Gen. Psychiatry, 62: </a:t>
            </a:r>
            <a:r>
              <a:rPr lang="en-GB" sz="1800" dirty="0" smtClean="0"/>
              <a:t>717-724</a:t>
            </a:r>
            <a:endParaRPr lang="en-GB" sz="1800" dirty="0"/>
          </a:p>
        </p:txBody>
      </p:sp>
    </p:spTree>
    <p:extLst>
      <p:ext uri="{BB962C8B-B14F-4D97-AF65-F5344CB8AC3E}">
        <p14:creationId xmlns:p14="http://schemas.microsoft.com/office/powerpoint/2010/main" val="2773862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84784"/>
            <a:ext cx="8229600" cy="864096"/>
          </a:xfrm>
        </p:spPr>
        <p:txBody>
          <a:bodyPr>
            <a:normAutofit/>
          </a:bodyPr>
          <a:lstStyle/>
          <a:p>
            <a:r>
              <a:rPr lang="en-GB" sz="3600" dirty="0" smtClean="0"/>
              <a:t>References</a:t>
            </a:r>
            <a:endParaRPr lang="en-GB" sz="3600" dirty="0"/>
          </a:p>
        </p:txBody>
      </p:sp>
      <p:sp>
        <p:nvSpPr>
          <p:cNvPr id="3" name="Content Placeholder 2"/>
          <p:cNvSpPr>
            <a:spLocks noGrp="1"/>
          </p:cNvSpPr>
          <p:nvPr>
            <p:ph idx="1"/>
          </p:nvPr>
        </p:nvSpPr>
        <p:spPr>
          <a:xfrm>
            <a:off x="457200" y="2420888"/>
            <a:ext cx="8229600" cy="3705275"/>
          </a:xfrm>
        </p:spPr>
        <p:txBody>
          <a:bodyPr>
            <a:normAutofit/>
          </a:bodyPr>
          <a:lstStyle/>
          <a:p>
            <a:r>
              <a:rPr lang="en-GB" sz="1500" dirty="0"/>
              <a:t>Deegan, P.E. (2005)The Importance of personal medicine: A qualitative resilience in people with psychiatric disabilities, Scandinavian Journal of Public Health Services, 66, 29-35.</a:t>
            </a:r>
          </a:p>
          <a:p>
            <a:r>
              <a:rPr lang="en-GB" sz="1500" dirty="0"/>
              <a:t>Deegan, P.E., &amp; Drake, E.R. (2006). Shared decision making and medication management in the recovery process. Psychiatric Services, 5: 1636-1639</a:t>
            </a:r>
          </a:p>
          <a:p>
            <a:r>
              <a:rPr lang="en-GB" sz="1500" dirty="0"/>
              <a:t>Deegan P, Rapp C, Holter M, Riefer M (2008) A program to support shared decision making in an outpatient psychiatric medication clinic. Psych. Services, 59: 603-605</a:t>
            </a:r>
          </a:p>
          <a:p>
            <a:r>
              <a:rPr lang="en-GB" sz="1500" dirty="0"/>
              <a:t>Deegan, P. (2010) A web application to support recovery and shared decision making in psychiatric medication clinics. Psychiatric Rehabilitation Journal, 34, </a:t>
            </a:r>
            <a:r>
              <a:rPr lang="en-GB" sz="1500" dirty="0" smtClean="0"/>
              <a:t>23-28</a:t>
            </a:r>
          </a:p>
          <a:p>
            <a:r>
              <a:rPr lang="en-GB" sz="1500" dirty="0"/>
              <a:t>Dept. of Health (2008) Medicines Management: Everybody’s Business. DH: London</a:t>
            </a:r>
          </a:p>
          <a:p>
            <a:r>
              <a:rPr lang="en-GB" sz="1500" dirty="0"/>
              <a:t>Dept. of Health (2011) Liberating the NHS: Choice and Control. DH, Choice Team.</a:t>
            </a:r>
          </a:p>
          <a:p>
            <a:r>
              <a:rPr lang="en-GB" sz="1500" dirty="0"/>
              <a:t>Drake, R., Deegan,P., Rapp, C., (2010) The </a:t>
            </a:r>
            <a:r>
              <a:rPr lang="en-GB" sz="1500" dirty="0" smtClean="0"/>
              <a:t>Promise of </a:t>
            </a:r>
            <a:r>
              <a:rPr lang="en-GB" sz="1500" dirty="0"/>
              <a:t>Shared Decision Making in Mental Health. Guest Editorial. Psychiatric Rehabilitation Journal, 34,1,7-13.</a:t>
            </a:r>
          </a:p>
          <a:p>
            <a:endParaRPr lang="en-GB" sz="1500" dirty="0"/>
          </a:p>
        </p:txBody>
      </p:sp>
    </p:spTree>
    <p:extLst>
      <p:ext uri="{BB962C8B-B14F-4D97-AF65-F5344CB8AC3E}">
        <p14:creationId xmlns:p14="http://schemas.microsoft.com/office/powerpoint/2010/main" val="10662387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84784"/>
            <a:ext cx="8229600" cy="864096"/>
          </a:xfrm>
        </p:spPr>
        <p:txBody>
          <a:bodyPr>
            <a:normAutofit/>
          </a:bodyPr>
          <a:lstStyle/>
          <a:p>
            <a:r>
              <a:rPr lang="en-GB" sz="3600" dirty="0" smtClean="0"/>
              <a:t>References</a:t>
            </a:r>
            <a:endParaRPr lang="en-GB" sz="3600" dirty="0"/>
          </a:p>
        </p:txBody>
      </p:sp>
      <p:sp>
        <p:nvSpPr>
          <p:cNvPr id="3" name="Content Placeholder 2"/>
          <p:cNvSpPr>
            <a:spLocks noGrp="1"/>
          </p:cNvSpPr>
          <p:nvPr>
            <p:ph idx="1"/>
          </p:nvPr>
        </p:nvSpPr>
        <p:spPr>
          <a:xfrm>
            <a:off x="457200" y="2420888"/>
            <a:ext cx="8435280" cy="3705275"/>
          </a:xfrm>
        </p:spPr>
        <p:txBody>
          <a:bodyPr>
            <a:normAutofit fontScale="77500" lnSpcReduction="20000"/>
          </a:bodyPr>
          <a:lstStyle/>
          <a:p>
            <a:r>
              <a:rPr lang="en-GB" sz="1500" dirty="0"/>
              <a:t>Duncan, E., Best, C., Hagen, S. (2010) Shared decision making interventions for people with mental health conditions (Review) . Chichester: John Wiley and Sons, Ltd. The </a:t>
            </a:r>
            <a:r>
              <a:rPr lang="en-GB" sz="1500" dirty="0" smtClean="0"/>
              <a:t>Cochrane </a:t>
            </a:r>
            <a:r>
              <a:rPr lang="en-GB" sz="1500" dirty="0"/>
              <a:t>Library, Issue 1.</a:t>
            </a:r>
          </a:p>
          <a:p>
            <a:r>
              <a:rPr lang="en-GB" sz="1500" dirty="0"/>
              <a:t>Edwards A &amp; Elwyn G (2009) Shared decision-making in healthcare: Achieving evidence-based patient choice. (2nd ed). OUP: Oxford </a:t>
            </a:r>
          </a:p>
          <a:p>
            <a:r>
              <a:rPr lang="en-GB" sz="1500" dirty="0"/>
              <a:t>Hamann J, Cohen R, Leucht S, et al (2005) Do patients with schizophrenia wish to be involved in decisions about their medical treatment? Amer. J. Psychiatry, 162: 2382-4</a:t>
            </a:r>
          </a:p>
          <a:p>
            <a:r>
              <a:rPr lang="en-GB" sz="1500" dirty="0"/>
              <a:t>Hamann, J., Cohen, R., Leucht, S., Buschm, R., Kissling, W.(2007) shared decision making and long termoutcome in </a:t>
            </a:r>
            <a:r>
              <a:rPr lang="en-GB" sz="1500" dirty="0" smtClean="0"/>
              <a:t>schizophrenia </a:t>
            </a:r>
            <a:r>
              <a:rPr lang="en-GB" sz="1500" dirty="0"/>
              <a:t>treatment. Journal of Clinical Psychiatry, 2007, 68(7) : </a:t>
            </a:r>
            <a:r>
              <a:rPr lang="en-GB" sz="1500" dirty="0" smtClean="0"/>
              <a:t>992-7</a:t>
            </a:r>
          </a:p>
          <a:p>
            <a:r>
              <a:rPr lang="en-GB" sz="1500" dirty="0"/>
              <a:t>Harding, C.M., Zahnister, J.M. (1994) Empirical corrections of seven myths about Schizophrenia with implications for Treatment. Acta </a:t>
            </a:r>
            <a:r>
              <a:rPr lang="en-GB" sz="1500" dirty="0" smtClean="0"/>
              <a:t>Scandinavia </a:t>
            </a:r>
            <a:r>
              <a:rPr lang="en-GB" sz="1500" dirty="0"/>
              <a:t>Psychiatrica, 90, </a:t>
            </a:r>
            <a:r>
              <a:rPr lang="en-GB" sz="1500" dirty="0" smtClean="0"/>
              <a:t>supplement </a:t>
            </a:r>
            <a:r>
              <a:rPr lang="en-GB" sz="1500" dirty="0"/>
              <a:t>3-4, 140-146</a:t>
            </a:r>
            <a:r>
              <a:rPr lang="en-GB" sz="1500" dirty="0" smtClean="0"/>
              <a:t>.</a:t>
            </a:r>
            <a:endParaRPr lang="en-GB" sz="1500" dirty="0"/>
          </a:p>
          <a:p>
            <a:r>
              <a:rPr lang="en-GB" sz="1500" dirty="0" smtClean="0"/>
              <a:t>Harrow </a:t>
            </a:r>
            <a:r>
              <a:rPr lang="en-GB" sz="1500" dirty="0"/>
              <a:t>M &amp; Jobe T (2007) Factors involved in outcome and recovery in Schizophrenia patients not on antipsychotic medications: A 15-year multifollow-up study. J. Nerv. &amp; Ment. Disease 195: 406-414</a:t>
            </a:r>
          </a:p>
          <a:p>
            <a:r>
              <a:rPr lang="en-GB" sz="1500" dirty="0"/>
              <a:t>Joosten E, DeFuentes-Merillas L, et al (2008) Systematic review of the effects of shared decision-making on patient satisfaction, treatment adherence and health status. Psychotherapy and Psychosomatics, 77: </a:t>
            </a:r>
            <a:r>
              <a:rPr lang="en-GB" sz="1500" dirty="0" smtClean="0"/>
              <a:t>219–226</a:t>
            </a:r>
          </a:p>
          <a:p>
            <a:r>
              <a:rPr lang="en-GB" sz="1500" dirty="0" smtClean="0"/>
              <a:t>Kaminskiy, e. Ramon, S., Morant, N. (2013) Exploring Shared Decision Making for Psychiatric Medication Management. In: Walker, S. (ed) Modern Mental Health: Critical Perspectives on Psychiatric Practice. London: critical Publishing, 33-48.</a:t>
            </a:r>
            <a:endParaRPr lang="en-GB" sz="1500" dirty="0"/>
          </a:p>
          <a:p>
            <a:endParaRPr lang="en-GB" sz="1500" dirty="0"/>
          </a:p>
        </p:txBody>
      </p:sp>
    </p:spTree>
    <p:extLst>
      <p:ext uri="{BB962C8B-B14F-4D97-AF65-F5344CB8AC3E}">
        <p14:creationId xmlns:p14="http://schemas.microsoft.com/office/powerpoint/2010/main" val="9499193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12776"/>
            <a:ext cx="8229600" cy="864096"/>
          </a:xfrm>
        </p:spPr>
        <p:txBody>
          <a:bodyPr>
            <a:normAutofit/>
          </a:bodyPr>
          <a:lstStyle/>
          <a:p>
            <a:r>
              <a:rPr lang="en-GB" sz="3600" dirty="0" smtClean="0"/>
              <a:t>References</a:t>
            </a:r>
            <a:endParaRPr lang="en-GB" sz="3600" dirty="0"/>
          </a:p>
        </p:txBody>
      </p:sp>
      <p:sp>
        <p:nvSpPr>
          <p:cNvPr id="3" name="Content Placeholder 2"/>
          <p:cNvSpPr>
            <a:spLocks noGrp="1"/>
          </p:cNvSpPr>
          <p:nvPr>
            <p:ph idx="1"/>
          </p:nvPr>
        </p:nvSpPr>
        <p:spPr>
          <a:xfrm>
            <a:off x="457200" y="2276872"/>
            <a:ext cx="8435280" cy="3849291"/>
          </a:xfrm>
        </p:spPr>
        <p:txBody>
          <a:bodyPr>
            <a:normAutofit/>
          </a:bodyPr>
          <a:lstStyle/>
          <a:p>
            <a:r>
              <a:rPr lang="en-GB" sz="1500" dirty="0"/>
              <a:t>Loh, A., Simon, d., Wills CE Kristen,I., (2007a) The effects of a </a:t>
            </a:r>
            <a:r>
              <a:rPr lang="en-GB" sz="1500" dirty="0" smtClean="0"/>
              <a:t>shared decision-making </a:t>
            </a:r>
            <a:r>
              <a:rPr lang="en-GB" sz="1500" dirty="0"/>
              <a:t>intervention in primary care of depression: </a:t>
            </a:r>
            <a:r>
              <a:rPr lang="en-GB" sz="1500" dirty="0" smtClean="0"/>
              <a:t>a cluster-randomised </a:t>
            </a:r>
            <a:r>
              <a:rPr lang="en-GB" sz="1500" dirty="0"/>
              <a:t>controlled trial. Patient </a:t>
            </a:r>
            <a:r>
              <a:rPr lang="en-GB" sz="1500" dirty="0" smtClean="0"/>
              <a:t>Education </a:t>
            </a:r>
            <a:r>
              <a:rPr lang="en-GB" sz="1500" dirty="0"/>
              <a:t>and </a:t>
            </a:r>
            <a:r>
              <a:rPr lang="en-GB" sz="1500" dirty="0" smtClean="0"/>
              <a:t>Counselling </a:t>
            </a:r>
            <a:r>
              <a:rPr lang="en-GB" sz="1500" dirty="0"/>
              <a:t>67, 324-32</a:t>
            </a:r>
          </a:p>
          <a:p>
            <a:r>
              <a:rPr lang="en-GB" sz="1500" dirty="0"/>
              <a:t>Loh, A. </a:t>
            </a:r>
            <a:r>
              <a:rPr lang="en-GB" sz="1500" dirty="0" smtClean="0"/>
              <a:t>Leonhard, </a:t>
            </a:r>
            <a:r>
              <a:rPr lang="en-GB" sz="1500" dirty="0"/>
              <a:t>R., Simon, D.., Wills, CE., ., Harter, M. (2007b) The impact of patient </a:t>
            </a:r>
            <a:r>
              <a:rPr lang="en-GB" sz="1500" dirty="0" smtClean="0"/>
              <a:t>participation on </a:t>
            </a:r>
            <a:r>
              <a:rPr lang="en-GB" sz="1500" dirty="0"/>
              <a:t>adherence and </a:t>
            </a:r>
            <a:r>
              <a:rPr lang="en-GB" sz="1500" dirty="0" smtClean="0"/>
              <a:t>conical </a:t>
            </a:r>
            <a:r>
              <a:rPr lang="en-GB" sz="1500" dirty="0"/>
              <a:t>outcome in primary care of depression. Patient Education and </a:t>
            </a:r>
            <a:r>
              <a:rPr lang="en-GB" sz="1500" dirty="0" smtClean="0"/>
              <a:t>Counselling, </a:t>
            </a:r>
            <a:r>
              <a:rPr lang="en-GB" sz="1500" dirty="0"/>
              <a:t>65, 69-78. </a:t>
            </a:r>
          </a:p>
          <a:p>
            <a:r>
              <a:rPr lang="en-GB" sz="1500" dirty="0"/>
              <a:t>Malpass, A., Shaw, A., Sharp, D., Walter, F., Feder,G., Ridd, M., Kessler, D. (2009) “Medication career” or “Moral Career”? The two sides of managing antidepressants: A meta-ethnography of patients’ experience of antidepressants. Social Science and Medicine, 68, 154-168</a:t>
            </a:r>
            <a:r>
              <a:rPr lang="en-GB" sz="1500" dirty="0" smtClean="0"/>
              <a:t>.</a:t>
            </a:r>
          </a:p>
          <a:p>
            <a:r>
              <a:rPr lang="en-GB" sz="1500" dirty="0" smtClean="0"/>
              <a:t>Morrison, A.P., Hutton, P., Shiers, D, Turkington, D. (2012) Antipsychotics: Is it time to introduce patient choice? British Journal of Psychiatry, 2011, 83-84.</a:t>
            </a:r>
            <a:endParaRPr lang="en-GB" sz="1500" dirty="0"/>
          </a:p>
          <a:p>
            <a:r>
              <a:rPr lang="en-GB" sz="1500" dirty="0"/>
              <a:t>NICE (2009) Medicine adherence: Involving patients in decision about prescribed medication and supporting adherence. London: NICE </a:t>
            </a:r>
          </a:p>
        </p:txBody>
      </p:sp>
    </p:spTree>
    <p:extLst>
      <p:ext uri="{BB962C8B-B14F-4D97-AF65-F5344CB8AC3E}">
        <p14:creationId xmlns:p14="http://schemas.microsoft.com/office/powerpoint/2010/main" val="38624138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12776"/>
            <a:ext cx="8229600" cy="864096"/>
          </a:xfrm>
        </p:spPr>
        <p:txBody>
          <a:bodyPr>
            <a:normAutofit/>
          </a:bodyPr>
          <a:lstStyle/>
          <a:p>
            <a:r>
              <a:rPr lang="en-GB" sz="3600" dirty="0" smtClean="0"/>
              <a:t>References</a:t>
            </a:r>
            <a:endParaRPr lang="en-GB" sz="3600" dirty="0"/>
          </a:p>
        </p:txBody>
      </p:sp>
      <p:sp>
        <p:nvSpPr>
          <p:cNvPr id="3" name="Content Placeholder 2"/>
          <p:cNvSpPr>
            <a:spLocks noGrp="1"/>
          </p:cNvSpPr>
          <p:nvPr>
            <p:ph idx="1"/>
          </p:nvPr>
        </p:nvSpPr>
        <p:spPr>
          <a:xfrm>
            <a:off x="457200" y="2276872"/>
            <a:ext cx="8435280" cy="3849291"/>
          </a:xfrm>
        </p:spPr>
        <p:txBody>
          <a:bodyPr>
            <a:normAutofit/>
          </a:bodyPr>
          <a:lstStyle/>
          <a:p>
            <a:pPr marL="0" indent="0">
              <a:buNone/>
            </a:pPr>
            <a:r>
              <a:rPr lang="en-GB" sz="1500" dirty="0" smtClean="0"/>
              <a:t>Nose, M., Barbui, c. Tansella,M. (2003) How often do patients with psychosis fail to adhere to treatment programmes? A systematic review. Psychological Medicine 33, 1149-1160.</a:t>
            </a:r>
          </a:p>
          <a:p>
            <a:pPr marL="0" indent="0">
              <a:buNone/>
            </a:pPr>
            <a:r>
              <a:rPr lang="en-GB" sz="1500" dirty="0" smtClean="0"/>
              <a:t>O’Connor, A.M., Bennett, C.L. Stacey, D.,Barry, M., Col, N.F., Eden, K.B. (2006) Decision aids for people facing health problems or screening decisions. Cochrane Database of Systematic reviews, issue 3.</a:t>
            </a:r>
          </a:p>
          <a:p>
            <a:pPr marL="0" indent="0">
              <a:buNone/>
            </a:pPr>
            <a:r>
              <a:rPr lang="en-CA" sz="1400" dirty="0"/>
              <a:t>Priebe, S. McCabe, R., Bullenkamp, J. (2007) Structured </a:t>
            </a:r>
            <a:r>
              <a:rPr lang="en-CA" sz="1400" dirty="0" smtClean="0"/>
              <a:t>patient-clinician </a:t>
            </a:r>
            <a:r>
              <a:rPr lang="en-CA" sz="1400" dirty="0"/>
              <a:t>communication: 1 year outcome in community mental health care: Cluster Randomised Control Trial. British Journal of Psychiatry, 191:420-422.</a:t>
            </a:r>
            <a:endParaRPr lang="en-GB" sz="1400" dirty="0"/>
          </a:p>
          <a:p>
            <a:pPr marL="0" indent="0">
              <a:buNone/>
              <a:defRPr/>
            </a:pPr>
            <a:r>
              <a:rPr lang="en-CA" sz="1600" dirty="0"/>
              <a:t>Roe, D., Goldblatt, H., Balush-Klienman, V., Swarbrick. M., &amp; </a:t>
            </a:r>
          </a:p>
          <a:p>
            <a:pPr marL="0" indent="0">
              <a:buFontTx/>
              <a:buNone/>
              <a:defRPr/>
            </a:pPr>
            <a:r>
              <a:rPr lang="en-CA" sz="1600" dirty="0" smtClean="0"/>
              <a:t>Davidson</a:t>
            </a:r>
            <a:r>
              <a:rPr lang="en-CA" sz="1600" dirty="0"/>
              <a:t>, L. (2009). Why and how people decide to stop taking prescribed psychiatric </a:t>
            </a:r>
            <a:r>
              <a:rPr lang="en-CA" sz="1600" dirty="0" smtClean="0"/>
              <a:t>      medication</a:t>
            </a:r>
            <a:r>
              <a:rPr lang="en-CA" sz="1600" dirty="0"/>
              <a:t>: Exploring the </a:t>
            </a:r>
            <a:r>
              <a:rPr lang="en-CA" sz="1600" dirty="0" smtClean="0"/>
              <a:t>subjective </a:t>
            </a:r>
            <a:r>
              <a:rPr lang="en-CA" sz="1600" dirty="0"/>
              <a:t>process of choice. </a:t>
            </a:r>
            <a:r>
              <a:rPr lang="en-CA" sz="1600" i="1" dirty="0"/>
              <a:t>Psychiatric Rehabilitation Journal, 33</a:t>
            </a:r>
            <a:r>
              <a:rPr lang="en-CA" sz="1600" dirty="0"/>
              <a:t>(1), 38-46.</a:t>
            </a:r>
            <a:endParaRPr lang="en-GB" sz="1600" dirty="0"/>
          </a:p>
          <a:p>
            <a:pPr marL="0" indent="0">
              <a:buNone/>
            </a:pPr>
            <a:endParaRPr lang="en-GB" sz="1500" dirty="0" smtClean="0"/>
          </a:p>
          <a:p>
            <a:endParaRPr lang="en-GB" sz="1500" dirty="0"/>
          </a:p>
        </p:txBody>
      </p:sp>
    </p:spTree>
    <p:extLst>
      <p:ext uri="{BB962C8B-B14F-4D97-AF65-F5344CB8AC3E}">
        <p14:creationId xmlns:p14="http://schemas.microsoft.com/office/powerpoint/2010/main" val="1061433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Welcome</a:t>
            </a:r>
            <a:endParaRPr lang="en-GB" dirty="0"/>
          </a:p>
        </p:txBody>
      </p:sp>
      <p:sp>
        <p:nvSpPr>
          <p:cNvPr id="3" name="Content Placeholder 2"/>
          <p:cNvSpPr>
            <a:spLocks noGrp="1"/>
          </p:cNvSpPr>
          <p:nvPr>
            <p:ph idx="1"/>
          </p:nvPr>
        </p:nvSpPr>
        <p:spPr/>
        <p:txBody>
          <a:bodyPr>
            <a:normAutofit fontScale="55000" lnSpcReduction="20000"/>
          </a:bodyPr>
          <a:lstStyle/>
          <a:p>
            <a:pPr>
              <a:lnSpc>
                <a:spcPct val="140000"/>
              </a:lnSpc>
              <a:spcBef>
                <a:spcPts val="0"/>
              </a:spcBef>
            </a:pPr>
            <a:r>
              <a:rPr lang="en-GB" sz="3800" dirty="0"/>
              <a:t>To this unique conference</a:t>
            </a:r>
          </a:p>
          <a:p>
            <a:pPr>
              <a:lnSpc>
                <a:spcPct val="140000"/>
              </a:lnSpc>
              <a:spcBef>
                <a:spcPts val="0"/>
              </a:spcBef>
            </a:pPr>
            <a:r>
              <a:rPr lang="en-GB" sz="3800" dirty="0"/>
              <a:t>To what is promising to be a fascinating range of interactive presentations and workshops</a:t>
            </a:r>
          </a:p>
          <a:p>
            <a:pPr>
              <a:lnSpc>
                <a:spcPct val="140000"/>
              </a:lnSpc>
              <a:spcBef>
                <a:spcPts val="0"/>
              </a:spcBef>
            </a:pPr>
            <a:r>
              <a:rPr lang="en-GB" sz="3800" dirty="0"/>
              <a:t>SHIMME is a co-production between the CPFT and Anglia Ruskin University, the first of its kind,  hopefully leading to more such co-productions</a:t>
            </a:r>
          </a:p>
          <a:p>
            <a:pPr>
              <a:lnSpc>
                <a:spcPct val="140000"/>
              </a:lnSpc>
              <a:spcBef>
                <a:spcPts val="0"/>
              </a:spcBef>
            </a:pPr>
            <a:r>
              <a:rPr lang="en-GB" sz="3800" dirty="0"/>
              <a:t>It is also a co-production between different stakeholders: service users, practitioners from varied mental health disciplines, and researchers</a:t>
            </a:r>
          </a:p>
          <a:p>
            <a:endParaRPr lang="en-GB" dirty="0"/>
          </a:p>
        </p:txBody>
      </p:sp>
    </p:spTree>
    <p:extLst>
      <p:ext uri="{BB962C8B-B14F-4D97-AF65-F5344CB8AC3E}">
        <p14:creationId xmlns:p14="http://schemas.microsoft.com/office/powerpoint/2010/main" val="38179861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600" y="1268760"/>
            <a:ext cx="8229600" cy="646331"/>
          </a:xfrm>
        </p:spPr>
        <p:txBody>
          <a:bodyPr>
            <a:spAutoFit/>
          </a:bodyPr>
          <a:lstStyle/>
          <a:p>
            <a:r>
              <a:rPr lang="en-US" sz="3600" dirty="0" smtClean="0"/>
              <a:t>What is SDM?</a:t>
            </a:r>
            <a:endParaRPr lang="en-US" sz="3600" dirty="0"/>
          </a:p>
        </p:txBody>
      </p:sp>
      <p:sp>
        <p:nvSpPr>
          <p:cNvPr id="3" name="Content Placeholder 2"/>
          <p:cNvSpPr>
            <a:spLocks noGrp="1"/>
          </p:cNvSpPr>
          <p:nvPr>
            <p:ph idx="1"/>
          </p:nvPr>
        </p:nvSpPr>
        <p:spPr>
          <a:xfrm>
            <a:off x="467544" y="2060848"/>
            <a:ext cx="8229600" cy="4592026"/>
          </a:xfrm>
        </p:spPr>
        <p:txBody>
          <a:bodyPr>
            <a:spAutoFit/>
          </a:bodyPr>
          <a:lstStyle/>
          <a:p>
            <a:pPr marL="0" indent="0">
              <a:spcBef>
                <a:spcPts val="0"/>
              </a:spcBef>
              <a:buNone/>
            </a:pPr>
            <a:r>
              <a:rPr lang="en-US" sz="2200" dirty="0"/>
              <a:t>SDM is a process of sharing information, experience, and preferences, in which the decision is not known in advance</a:t>
            </a:r>
            <a:r>
              <a:rPr lang="en-US" sz="2200" dirty="0" smtClean="0"/>
              <a:t>.</a:t>
            </a:r>
          </a:p>
          <a:p>
            <a:pPr marL="0" indent="0">
              <a:spcBef>
                <a:spcPts val="0"/>
              </a:spcBef>
              <a:buNone/>
            </a:pPr>
            <a:endParaRPr lang="en-US" sz="1000" dirty="0" smtClean="0"/>
          </a:p>
          <a:p>
            <a:pPr marL="0" indent="0">
              <a:spcBef>
                <a:spcPts val="0"/>
              </a:spcBef>
              <a:buNone/>
            </a:pPr>
            <a:r>
              <a:rPr lang="en-US" sz="2200" dirty="0" smtClean="0"/>
              <a:t>According </a:t>
            </a:r>
            <a:r>
              <a:rPr lang="en-US" sz="2200" dirty="0"/>
              <a:t>to Charles et al Gafni (1999) it entails:</a:t>
            </a:r>
          </a:p>
          <a:p>
            <a:pPr marL="457200" indent="-457200">
              <a:spcBef>
                <a:spcPts val="0"/>
              </a:spcBef>
              <a:buFont typeface="+mj-lt"/>
              <a:buAutoNum type="arabicPeriod"/>
            </a:pPr>
            <a:r>
              <a:rPr lang="en-US" sz="2200" dirty="0" smtClean="0"/>
              <a:t>the inclusion of at least two people, patient and clinician</a:t>
            </a:r>
          </a:p>
          <a:p>
            <a:pPr marL="457200" indent="-457200">
              <a:spcBef>
                <a:spcPts val="0"/>
              </a:spcBef>
              <a:buFont typeface="+mj-lt"/>
              <a:buAutoNum type="arabicPeriod"/>
            </a:pPr>
            <a:r>
              <a:rPr lang="en-US" sz="2200" dirty="0"/>
              <a:t>who share </a:t>
            </a:r>
            <a:r>
              <a:rPr lang="en-US" sz="2200" dirty="0" smtClean="0"/>
              <a:t>information</a:t>
            </a:r>
          </a:p>
          <a:p>
            <a:pPr marL="457200" indent="-457200">
              <a:spcBef>
                <a:spcPts val="0"/>
              </a:spcBef>
              <a:buFont typeface="+mj-lt"/>
              <a:buAutoNum type="arabicPeriod"/>
            </a:pPr>
            <a:r>
              <a:rPr lang="en-US" sz="2200" dirty="0"/>
              <a:t>take steps to build a consensus about preferred </a:t>
            </a:r>
            <a:r>
              <a:rPr lang="en-US" sz="2200" dirty="0" smtClean="0"/>
              <a:t>treatment</a:t>
            </a:r>
          </a:p>
          <a:p>
            <a:pPr marL="457200" indent="-457200">
              <a:spcBef>
                <a:spcPts val="0"/>
              </a:spcBef>
              <a:buFont typeface="+mj-lt"/>
              <a:buAutoNum type="arabicPeriod"/>
            </a:pPr>
            <a:r>
              <a:rPr lang="en-US" sz="2200" dirty="0"/>
              <a:t>reach agreement on the treatment to </a:t>
            </a:r>
            <a:r>
              <a:rPr lang="en-US" sz="2200" dirty="0" smtClean="0"/>
              <a:t>implement</a:t>
            </a:r>
          </a:p>
          <a:p>
            <a:pPr marL="0" indent="0">
              <a:spcBef>
                <a:spcPts val="0"/>
              </a:spcBef>
              <a:buNone/>
            </a:pPr>
            <a:endParaRPr lang="en-US" sz="1000" dirty="0" smtClean="0"/>
          </a:p>
          <a:p>
            <a:pPr marL="0" indent="0">
              <a:spcBef>
                <a:spcPts val="0"/>
              </a:spcBef>
              <a:buNone/>
            </a:pPr>
            <a:r>
              <a:rPr lang="en-US" sz="2200" dirty="0" smtClean="0"/>
              <a:t>Deegan</a:t>
            </a:r>
            <a:r>
              <a:rPr lang="en-US" sz="2200" dirty="0"/>
              <a:t>, Drake and Rapp (2010) add that the two participants are experts, though in different aspects</a:t>
            </a:r>
          </a:p>
          <a:p>
            <a:pPr marL="0" indent="0">
              <a:buNone/>
            </a:pPr>
            <a:endParaRPr lang="en-US" sz="2200" dirty="0"/>
          </a:p>
        </p:txBody>
      </p:sp>
    </p:spTree>
    <p:extLst>
      <p:ext uri="{BB962C8B-B14F-4D97-AF65-F5344CB8AC3E}">
        <p14:creationId xmlns:p14="http://schemas.microsoft.com/office/powerpoint/2010/main" val="2376985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5" name="Object 4"/>
          <p:cNvGraphicFramePr>
            <a:graphicFrameLocks noGrp="1" noChangeAspect="1"/>
          </p:cNvGraphicFramePr>
          <p:nvPr>
            <p:ph idx="1"/>
            <p:extLst>
              <p:ext uri="{D42A27DB-BD31-4B8C-83A1-F6EECF244321}">
                <p14:modId xmlns:p14="http://schemas.microsoft.com/office/powerpoint/2010/main" val="821660090"/>
              </p:ext>
            </p:extLst>
          </p:nvPr>
        </p:nvGraphicFramePr>
        <p:xfrm>
          <a:off x="1547813" y="765175"/>
          <a:ext cx="6042025" cy="5322888"/>
        </p:xfrm>
        <a:graphic>
          <a:graphicData uri="http://schemas.openxmlformats.org/presentationml/2006/ole">
            <mc:AlternateContent xmlns:mc="http://schemas.openxmlformats.org/markup-compatibility/2006">
              <mc:Choice xmlns:v="urn:schemas-microsoft-com:vml" Requires="v">
                <p:oleObj spid="_x0000_s1159" name="Photo Editor Photo" r:id="rId3" imgW="9142857" imgH="6857143" progId="MSPhotoEd.3">
                  <p:embed/>
                </p:oleObj>
              </mc:Choice>
              <mc:Fallback>
                <p:oleObj name="Photo Editor Photo" r:id="rId3" imgW="9142857" imgH="6857143"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813" y="765175"/>
                        <a:ext cx="6042025" cy="5322888"/>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2679665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2616" y="1484784"/>
            <a:ext cx="8229600" cy="646331"/>
          </a:xfrm>
        </p:spPr>
        <p:txBody>
          <a:bodyPr>
            <a:spAutoFit/>
          </a:bodyPr>
          <a:lstStyle/>
          <a:p>
            <a:r>
              <a:rPr lang="en-US" sz="3600" dirty="0" smtClean="0"/>
              <a:t>Why opt for SDM?</a:t>
            </a:r>
            <a:endParaRPr lang="en-US" sz="3600" dirty="0"/>
          </a:p>
        </p:txBody>
      </p:sp>
      <p:sp>
        <p:nvSpPr>
          <p:cNvPr id="3" name="Content Placeholder 2"/>
          <p:cNvSpPr>
            <a:spLocks noGrp="1"/>
          </p:cNvSpPr>
          <p:nvPr>
            <p:ph idx="1"/>
          </p:nvPr>
        </p:nvSpPr>
        <p:spPr>
          <a:xfrm>
            <a:off x="467544" y="2276872"/>
            <a:ext cx="8496944" cy="3639138"/>
          </a:xfrm>
        </p:spPr>
        <p:txBody>
          <a:bodyPr wrap="square">
            <a:spAutoFit/>
          </a:bodyPr>
          <a:lstStyle/>
          <a:p>
            <a:pPr>
              <a:spcBef>
                <a:spcPts val="0"/>
              </a:spcBef>
            </a:pPr>
            <a:r>
              <a:rPr lang="en-GB" sz="2150" dirty="0"/>
              <a:t>The belief in the value of shared decision in mental health is not new, and has been also expressed by NICE (2009) and the DH (2011).</a:t>
            </a:r>
          </a:p>
          <a:p>
            <a:pPr>
              <a:spcBef>
                <a:spcPts val="0"/>
              </a:spcBef>
            </a:pPr>
            <a:r>
              <a:rPr lang="en-GB" sz="2150" dirty="0"/>
              <a:t>SDM is valued as a tool that would enhance good working relationships, trust, and motivation to recover, as well as mutual learning from the different expertise that professionals and service users bring with them.</a:t>
            </a:r>
          </a:p>
          <a:p>
            <a:pPr>
              <a:spcBef>
                <a:spcPts val="0"/>
              </a:spcBef>
            </a:pPr>
            <a:r>
              <a:rPr lang="en-GB" sz="2150" dirty="0"/>
              <a:t>It sits well within the recovery oriented framework, in which enhancing control over one’s life and taking responsibility are key aims.</a:t>
            </a:r>
          </a:p>
          <a:p>
            <a:pPr>
              <a:spcBef>
                <a:spcPts val="0"/>
              </a:spcBef>
            </a:pPr>
            <a:r>
              <a:rPr lang="en-GB" sz="2150" dirty="0"/>
              <a:t>Yet while there are individual practitioner who practice it, it does not happen systematically  in the NHS.</a:t>
            </a:r>
          </a:p>
        </p:txBody>
      </p:sp>
    </p:spTree>
    <p:extLst>
      <p:ext uri="{BB962C8B-B14F-4D97-AF65-F5344CB8AC3E}">
        <p14:creationId xmlns:p14="http://schemas.microsoft.com/office/powerpoint/2010/main" val="74239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Why focus on SDM?</a:t>
            </a:r>
            <a:endParaRPr lang="en-GB" sz="3600" dirty="0"/>
          </a:p>
        </p:txBody>
      </p:sp>
      <p:sp>
        <p:nvSpPr>
          <p:cNvPr id="3" name="Content Placeholder 2"/>
          <p:cNvSpPr>
            <a:spLocks noGrp="1"/>
          </p:cNvSpPr>
          <p:nvPr>
            <p:ph idx="1"/>
          </p:nvPr>
        </p:nvSpPr>
        <p:spPr>
          <a:xfrm>
            <a:off x="457200" y="2780928"/>
            <a:ext cx="8229600" cy="2877070"/>
          </a:xfrm>
        </p:spPr>
        <p:txBody>
          <a:bodyPr>
            <a:spAutoFit/>
          </a:bodyPr>
          <a:lstStyle/>
          <a:p>
            <a:pPr marL="0" indent="0">
              <a:spcBef>
                <a:spcPts val="0"/>
              </a:spcBef>
              <a:buNone/>
            </a:pPr>
            <a:r>
              <a:rPr lang="en-GB" sz="2400" dirty="0" smtClean="0"/>
              <a:t>In addition:</a:t>
            </a:r>
          </a:p>
          <a:p>
            <a:pPr>
              <a:spcBef>
                <a:spcPts val="0"/>
              </a:spcBef>
            </a:pPr>
            <a:r>
              <a:rPr lang="en-GB" sz="2400" dirty="0" smtClean="0"/>
              <a:t>Too many people do not take their medication regularly (50%), for a variety of reasons</a:t>
            </a:r>
          </a:p>
          <a:p>
            <a:pPr>
              <a:spcBef>
                <a:spcPts val="0"/>
              </a:spcBef>
            </a:pPr>
            <a:r>
              <a:rPr lang="en-GB" sz="2400" dirty="0" smtClean="0"/>
              <a:t> There are growing doubts as to the efficacy of anti-psychotic medication (Morrison et al, 2012)</a:t>
            </a:r>
          </a:p>
          <a:p>
            <a:endParaRPr lang="en-GB" dirty="0"/>
          </a:p>
        </p:txBody>
      </p:sp>
    </p:spTree>
    <p:extLst>
      <p:ext uri="{BB962C8B-B14F-4D97-AF65-F5344CB8AC3E}">
        <p14:creationId xmlns:p14="http://schemas.microsoft.com/office/powerpoint/2010/main" val="705195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Previous attempts</a:t>
            </a:r>
            <a:endParaRPr lang="en-GB" dirty="0"/>
          </a:p>
        </p:txBody>
      </p:sp>
      <p:sp>
        <p:nvSpPr>
          <p:cNvPr id="3" name="Content Placeholder 2"/>
          <p:cNvSpPr>
            <a:spLocks noGrp="1"/>
          </p:cNvSpPr>
          <p:nvPr>
            <p:ph idx="1"/>
          </p:nvPr>
        </p:nvSpPr>
        <p:spPr/>
        <p:txBody>
          <a:bodyPr>
            <a:normAutofit/>
          </a:bodyPr>
          <a:lstStyle/>
          <a:p>
            <a:pPr>
              <a:spcBef>
                <a:spcPts val="0"/>
              </a:spcBef>
            </a:pPr>
            <a:r>
              <a:rPr lang="en-GB" sz="2400" dirty="0"/>
              <a:t> </a:t>
            </a:r>
            <a:r>
              <a:rPr lang="en-GB" sz="2400" dirty="0" smtClean="0"/>
              <a:t>Attempts </a:t>
            </a:r>
            <a:r>
              <a:rPr lang="en-GB" sz="2400" dirty="0"/>
              <a:t>to introduce systematic SDM in the context of medication exist in the form of two German RCT studies (Hamann, 2006, </a:t>
            </a:r>
            <a:r>
              <a:rPr lang="en-GB" sz="2400" dirty="0" smtClean="0"/>
              <a:t>Loh </a:t>
            </a:r>
            <a:r>
              <a:rPr lang="en-GB" sz="2400" dirty="0"/>
              <a:t>2007), some on going experimental projects in the US (</a:t>
            </a:r>
            <a:r>
              <a:rPr lang="en-GB" sz="2400" dirty="0" smtClean="0"/>
              <a:t>Deegan, Drake and Rapp, 2010),  </a:t>
            </a:r>
            <a:r>
              <a:rPr lang="en-GB" sz="2400" dirty="0"/>
              <a:t>some therapeutic communities (Soteria) and in the Open Dialogue approach (Seikkula, 2011</a:t>
            </a:r>
            <a:r>
              <a:rPr lang="en-GB" sz="2400" dirty="0" smtClean="0"/>
              <a:t>).</a:t>
            </a:r>
            <a:endParaRPr lang="en-GB" sz="2400" dirty="0"/>
          </a:p>
        </p:txBody>
      </p:sp>
    </p:spTree>
    <p:extLst>
      <p:ext uri="{BB962C8B-B14F-4D97-AF65-F5344CB8AC3E}">
        <p14:creationId xmlns:p14="http://schemas.microsoft.com/office/powerpoint/2010/main" val="10788741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Outcomes</a:t>
            </a:r>
            <a:endParaRPr lang="en-GB" dirty="0"/>
          </a:p>
        </p:txBody>
      </p:sp>
      <p:sp>
        <p:nvSpPr>
          <p:cNvPr id="3" name="Content Placeholder 2"/>
          <p:cNvSpPr>
            <a:spLocks noGrp="1"/>
          </p:cNvSpPr>
          <p:nvPr>
            <p:ph idx="1"/>
          </p:nvPr>
        </p:nvSpPr>
        <p:spPr/>
        <p:txBody>
          <a:bodyPr>
            <a:normAutofit/>
          </a:bodyPr>
          <a:lstStyle/>
          <a:p>
            <a:pPr>
              <a:spcBef>
                <a:spcPts val="0"/>
              </a:spcBef>
            </a:pPr>
            <a:r>
              <a:rPr lang="en-GB" sz="2400" dirty="0" smtClean="0"/>
              <a:t>No </a:t>
            </a:r>
            <a:r>
              <a:rPr lang="en-GB" sz="2400" dirty="0"/>
              <a:t>harm occurred as a result of the introduction of </a:t>
            </a:r>
            <a:r>
              <a:rPr lang="en-GB" sz="2400" dirty="0" smtClean="0"/>
              <a:t>SDM</a:t>
            </a:r>
          </a:p>
          <a:p>
            <a:pPr>
              <a:spcBef>
                <a:spcPts val="0"/>
              </a:spcBef>
            </a:pPr>
            <a:r>
              <a:rPr lang="en-GB" sz="2400" dirty="0" smtClean="0"/>
              <a:t>The introduction of the SDM did not require extra time</a:t>
            </a:r>
            <a:endParaRPr lang="en-GB" sz="2400" dirty="0"/>
          </a:p>
          <a:p>
            <a:pPr>
              <a:spcBef>
                <a:spcPts val="0"/>
              </a:spcBef>
            </a:pPr>
            <a:r>
              <a:rPr lang="en-GB" sz="2400" dirty="0"/>
              <a:t>Patients in acute </a:t>
            </a:r>
            <a:r>
              <a:rPr lang="en-GB" sz="2400" dirty="0" smtClean="0"/>
              <a:t>wards </a:t>
            </a:r>
            <a:r>
              <a:rPr lang="en-GB" sz="2400" dirty="0"/>
              <a:t>were able to follow the procedure and participate in the SDM process</a:t>
            </a:r>
          </a:p>
          <a:p>
            <a:pPr>
              <a:spcBef>
                <a:spcPts val="0"/>
              </a:spcBef>
            </a:pPr>
            <a:r>
              <a:rPr lang="en-GB" sz="2400" dirty="0"/>
              <a:t>Soteria and the Open Dialogue are reporting minimal use of medication, or no use at all, as part of the recovery process.</a:t>
            </a:r>
          </a:p>
          <a:p>
            <a:pPr>
              <a:spcBef>
                <a:spcPts val="0"/>
              </a:spcBef>
            </a:pPr>
            <a:r>
              <a:rPr lang="en-GB" sz="2400" dirty="0"/>
              <a:t>Service users satisfaction is reported.</a:t>
            </a:r>
          </a:p>
          <a:p>
            <a:pPr>
              <a:lnSpc>
                <a:spcPct val="110000"/>
              </a:lnSpc>
            </a:pPr>
            <a:endParaRPr lang="en-US" sz="2400" dirty="0"/>
          </a:p>
        </p:txBody>
      </p:sp>
    </p:spTree>
    <p:extLst>
      <p:ext uri="{BB962C8B-B14F-4D97-AF65-F5344CB8AC3E}">
        <p14:creationId xmlns:p14="http://schemas.microsoft.com/office/powerpoint/2010/main" val="31454209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Underlying assumptions</a:t>
            </a:r>
            <a:endParaRPr lang="en-GB" dirty="0"/>
          </a:p>
        </p:txBody>
      </p:sp>
      <p:sp>
        <p:nvSpPr>
          <p:cNvPr id="4" name="Content Placeholder 3"/>
          <p:cNvSpPr>
            <a:spLocks noGrp="1"/>
          </p:cNvSpPr>
          <p:nvPr>
            <p:ph idx="1"/>
          </p:nvPr>
        </p:nvSpPr>
        <p:spPr/>
        <p:txBody>
          <a:bodyPr>
            <a:normAutofit fontScale="92500" lnSpcReduction="10000"/>
          </a:bodyPr>
          <a:lstStyle/>
          <a:p>
            <a:r>
              <a:rPr lang="en-GB" sz="2400" dirty="0"/>
              <a:t> </a:t>
            </a:r>
            <a:r>
              <a:rPr lang="en-GB" sz="2400" dirty="0" smtClean="0"/>
              <a:t>These </a:t>
            </a:r>
            <a:r>
              <a:rPr lang="en-GB" sz="2400" dirty="0"/>
              <a:t>projects are not based on the assumption that medication should not be given, but on the assumption that prescribing medication needs to be based on shared decision in which the scientific knowledge of the prescriber is related to the experiential knowledge of the service user. </a:t>
            </a:r>
          </a:p>
          <a:p>
            <a:r>
              <a:rPr lang="en-GB" sz="2400" dirty="0"/>
              <a:t>Our study is the first UK attempt to focus on the process of achieving SDM and the process required to achieve it in psychiatric medication management, which we will share with you </a:t>
            </a:r>
            <a:r>
              <a:rPr lang="en-GB" sz="2400" dirty="0" smtClean="0"/>
              <a:t>today.</a:t>
            </a:r>
            <a:endParaRPr lang="en-GB" sz="2400" dirty="0"/>
          </a:p>
        </p:txBody>
      </p:sp>
    </p:spTree>
    <p:extLst>
      <p:ext uri="{BB962C8B-B14F-4D97-AF65-F5344CB8AC3E}">
        <p14:creationId xmlns:p14="http://schemas.microsoft.com/office/powerpoint/2010/main" val="964991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ShiMME_Presentation_Master (0804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ShiMME_Presentation_Master %28080413%29.potx</Template>
  <TotalTime>301</TotalTime>
  <Words>1747</Words>
  <Application>Microsoft Office PowerPoint</Application>
  <PresentationFormat>On-screen Show (4:3)</PresentationFormat>
  <Paragraphs>102</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ShiMME_Presentation_Master (080413)</vt:lpstr>
      <vt:lpstr>Photo Editor Photo</vt:lpstr>
      <vt:lpstr>Shared Decision Making in Psychiatric Medication Management: The Challenges   </vt:lpstr>
      <vt:lpstr>Welcome</vt:lpstr>
      <vt:lpstr>What is SDM?</vt:lpstr>
      <vt:lpstr>PowerPoint Presentation</vt:lpstr>
      <vt:lpstr>Why opt for SDM?</vt:lpstr>
      <vt:lpstr>Why focus on SDM?</vt:lpstr>
      <vt:lpstr>Previous attempts</vt:lpstr>
      <vt:lpstr>Outcomes</vt:lpstr>
      <vt:lpstr>Underlying assumptions</vt:lpstr>
      <vt:lpstr>Underlying Principles of our project</vt:lpstr>
      <vt:lpstr>The challenges to be faced</vt:lpstr>
      <vt:lpstr>PowerPoint Presentation</vt:lpstr>
      <vt:lpstr>PowerPoint Presentation</vt:lpstr>
      <vt:lpstr>References</vt:lpstr>
      <vt:lpstr>References</vt:lpstr>
      <vt:lpstr>References</vt:lpstr>
      <vt:lpstr>References</vt:lpstr>
      <vt:lpstr>References</vt:lpstr>
    </vt:vector>
  </TitlesOfParts>
  <Company>Anglia Ruskin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Collis, Alex</dc:creator>
  <cp:lastModifiedBy>perry</cp:lastModifiedBy>
  <cp:revision>130</cp:revision>
  <cp:lastPrinted>2013-08-23T06:28:47Z</cp:lastPrinted>
  <dcterms:created xsi:type="dcterms:W3CDTF">2013-04-08T12:03:19Z</dcterms:created>
  <dcterms:modified xsi:type="dcterms:W3CDTF">2014-04-21T20:37:43Z</dcterms:modified>
</cp:coreProperties>
</file>