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3" r:id="rId5"/>
    <p:sldId id="265" r:id="rId6"/>
    <p:sldId id="266" r:id="rId7"/>
    <p:sldId id="267" r:id="rId8"/>
    <p:sldId id="268" r:id="rId9"/>
    <p:sldId id="269" r:id="rId10"/>
    <p:sldId id="270" r:id="rId11"/>
    <p:sldId id="271" r:id="rId12"/>
    <p:sldId id="272" r:id="rId13"/>
    <p:sldId id="275" r:id="rId14"/>
    <p:sldId id="276" r:id="rId15"/>
    <p:sldId id="280" r:id="rId16"/>
    <p:sldId id="299" r:id="rId17"/>
    <p:sldId id="30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302" r:id="rId32"/>
    <p:sldId id="301" r:id="rId33"/>
    <p:sldId id="294" r:id="rId34"/>
    <p:sldId id="295" r:id="rId35"/>
    <p:sldId id="296" r:id="rId36"/>
    <p:sldId id="29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accent1">
                    <a:lumMod val="50000"/>
                  </a:schemeClr>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pic>
        <p:nvPicPr>
          <p:cNvPr id="7" name="Picture 2" descr="C:\Users\Sarah\Pictures\leaves.png"/>
          <p:cNvPicPr>
            <a:picLocks noChangeAspect="1" noChangeArrowheads="1"/>
          </p:cNvPicPr>
          <p:nvPr userDrawn="1"/>
        </p:nvPicPr>
        <p:blipFill>
          <a:blip r:embed="rId2">
            <a:extLst>
              <a:ext uri="{28A0092B-C50C-407E-A947-70E740481C1C}">
                <a14:useLocalDpi xmlns:a14="http://schemas.microsoft.com/office/drawing/2010/main" val="0"/>
              </a:ext>
            </a:extLst>
          </a:blip>
          <a:srcRect l="16586" r="16913" b="10097"/>
          <a:stretch>
            <a:fillRect/>
          </a:stretch>
        </p:blipFill>
        <p:spPr bwMode="auto">
          <a:xfrm>
            <a:off x="-252536" y="25995"/>
            <a:ext cx="9527034"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7408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idx="1"/>
          </p:nvPr>
        </p:nvSpPr>
        <p:spPr/>
        <p:txBody>
          <a:bodyPr/>
          <a:lstStyle>
            <a:lvl1pPr>
              <a:lnSpc>
                <a:spcPct val="120000"/>
              </a:lnSpc>
              <a:defRPr/>
            </a:lvl1pPr>
            <a:lvl2pPr>
              <a:lnSpc>
                <a:spcPct val="120000"/>
              </a:lnSpc>
              <a:defRPr/>
            </a:lvl2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3017684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110344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41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http://www.festivalofleadership.co.uk/2011/Images/CPFT%20-%20White.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484784"/>
            <a:ext cx="8229600" cy="1143000"/>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457200" y="2780928"/>
            <a:ext cx="8229600" cy="33452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pic>
        <p:nvPicPr>
          <p:cNvPr id="7" name="Picture 2" descr="C:\Users\Sarah\Pictures\leaves.png"/>
          <p:cNvPicPr>
            <a:picLocks noChangeAspect="1" noChangeArrowheads="1"/>
          </p:cNvPicPr>
          <p:nvPr/>
        </p:nvPicPr>
        <p:blipFill>
          <a:blip r:embed="rId6">
            <a:extLst>
              <a:ext uri="{28A0092B-C50C-407E-A947-70E740481C1C}">
                <a14:useLocalDpi xmlns:a14="http://schemas.microsoft.com/office/drawing/2010/main" val="0"/>
              </a:ext>
            </a:extLst>
          </a:blip>
          <a:srcRect l="16586" r="16913" b="10097"/>
          <a:stretch>
            <a:fillRect/>
          </a:stretch>
        </p:blipFill>
        <p:spPr bwMode="auto">
          <a:xfrm>
            <a:off x="-252536" y="25995"/>
            <a:ext cx="9527034"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p:nvPicPr>
        <p:blipFill>
          <a:blip r:embed="rId7">
            <a:extLst>
              <a:ext uri="{28A0092B-C50C-407E-A947-70E740481C1C}">
                <a14:useLocalDpi xmlns:a14="http://schemas.microsoft.com/office/drawing/2010/main" val="0"/>
              </a:ext>
            </a:extLst>
          </a:blip>
          <a:srcRect r="62746"/>
          <a:stretch>
            <a:fillRect/>
          </a:stretch>
        </p:blipFill>
        <p:spPr bwMode="auto">
          <a:xfrm>
            <a:off x="467544" y="6208538"/>
            <a:ext cx="156686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2196752" y="6210126"/>
            <a:ext cx="4535488" cy="603250"/>
          </a:xfrm>
          <a:prstGeom prst="rect">
            <a:avLst/>
          </a:prstGeom>
          <a:gradFill rotWithShape="0">
            <a:gsLst>
              <a:gs pos="0">
                <a:srgbClr val="00B1F0"/>
              </a:gs>
              <a:gs pos="100000">
                <a:srgbClr val="0099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tIns="82800" bIns="828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b="1" dirty="0">
                <a:solidFill>
                  <a:srgbClr val="FFFFFF"/>
                </a:solidFill>
              </a:rPr>
              <a:t>ShIMME</a:t>
            </a:r>
          </a:p>
          <a:p>
            <a:pPr algn="ctr" eaLnBrk="1" hangingPunct="1">
              <a:spcAft>
                <a:spcPts val="1000"/>
              </a:spcAft>
            </a:pPr>
            <a:r>
              <a:rPr lang="en-GB" sz="1100" dirty="0">
                <a:solidFill>
                  <a:srgbClr val="FFFFFF"/>
                </a:solidFill>
                <a:latin typeface="Verdana" pitchFamily="34" charset="0"/>
              </a:rPr>
              <a:t>(Shared Involvement in Medication Management Education)</a:t>
            </a:r>
            <a:endParaRPr lang="en-US" dirty="0"/>
          </a:p>
        </p:txBody>
      </p:sp>
      <p:pic>
        <p:nvPicPr>
          <p:cNvPr id="10" name="il_fi" descr="http://www.festivalofleadership.co.uk/2011/Images/CPFT%20-%20White.pn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020272" y="6237312"/>
            <a:ext cx="20129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72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accent1">
              <a:lumMod val="50000"/>
            </a:schemeClr>
          </a:solidFill>
          <a:latin typeface="+mj-lt"/>
          <a:ea typeface="+mj-ea"/>
          <a:cs typeface="+mj-cs"/>
        </a:defRPr>
      </a:lvl1pPr>
    </p:titleStyle>
    <p:bodyStyle>
      <a:lvl1pPr marL="342900" indent="-342900" algn="l" defTabSz="914400" rtl="0" eaLnBrk="1" latinLnBrk="0" hangingPunct="1">
        <a:lnSpc>
          <a:spcPct val="120000"/>
        </a:lnSpc>
        <a:spcBef>
          <a:spcPct val="20000"/>
        </a:spcBef>
        <a:buFont typeface="Arial" pitchFamily="34" charset="0"/>
        <a:buChar char="•"/>
        <a:defRPr sz="2800" kern="1200">
          <a:solidFill>
            <a:schemeClr val="accent1">
              <a:lumMod val="50000"/>
            </a:schemeClr>
          </a:solidFill>
          <a:latin typeface="+mn-lt"/>
          <a:ea typeface="+mn-ea"/>
          <a:cs typeface="+mn-cs"/>
        </a:defRPr>
      </a:lvl1pPr>
      <a:lvl2pPr marL="742950" indent="-285750" algn="l" defTabSz="914400" rtl="0" eaLnBrk="1" latinLnBrk="0" hangingPunct="1">
        <a:lnSpc>
          <a:spcPct val="120000"/>
        </a:lnSpc>
        <a:spcBef>
          <a:spcPct val="20000"/>
        </a:spcBef>
        <a:buClr>
          <a:schemeClr val="accent1">
            <a:lumMod val="50000"/>
          </a:schemeClr>
        </a:buClr>
        <a:buFont typeface="Arial"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imme.arcusglobal.com" TargetMode="External"/><Relationship Id="rId2" Type="http://schemas.openxmlformats.org/officeDocument/2006/relationships/hyperlink" Target="mailto:shula.ramon@anglia.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rmAutofit fontScale="90000"/>
          </a:bodyPr>
          <a:lstStyle/>
          <a:p>
            <a:r>
              <a:rPr lang="en-US" dirty="0" smtClean="0"/>
              <a:t>Shared Decision Making: The Challenge of introducing it in Psychiatric Medication Management in the UK  </a:t>
            </a:r>
            <a:endParaRPr lang="en-US" dirty="0"/>
          </a:p>
        </p:txBody>
      </p:sp>
      <p:sp>
        <p:nvSpPr>
          <p:cNvPr id="3" name="Subtitle 2"/>
          <p:cNvSpPr>
            <a:spLocks noGrp="1"/>
          </p:cNvSpPr>
          <p:nvPr>
            <p:ph type="subTitle" idx="1"/>
          </p:nvPr>
        </p:nvSpPr>
        <p:spPr>
          <a:xfrm>
            <a:off x="1331640" y="3501008"/>
            <a:ext cx="6400800" cy="2232248"/>
          </a:xfrm>
        </p:spPr>
        <p:txBody>
          <a:bodyPr>
            <a:normAutofit fontScale="85000" lnSpcReduction="20000"/>
          </a:bodyPr>
          <a:lstStyle/>
          <a:p>
            <a:r>
              <a:rPr lang="en-US" dirty="0" smtClean="0"/>
              <a:t>Prof. Shula Ramon and Sheena Mooney</a:t>
            </a:r>
          </a:p>
          <a:p>
            <a:r>
              <a:rPr lang="en-US" dirty="0" smtClean="0"/>
              <a:t>19 July 2013</a:t>
            </a:r>
          </a:p>
          <a:p>
            <a:r>
              <a:rPr lang="en-US" dirty="0" smtClean="0">
                <a:hlinkClick r:id="rId2"/>
              </a:rPr>
              <a:t>shula.ramon@anglia.ac.uk</a:t>
            </a:r>
            <a:r>
              <a:rPr lang="en-US" dirty="0" smtClean="0"/>
              <a:t> </a:t>
            </a:r>
          </a:p>
          <a:p>
            <a:r>
              <a:rPr lang="en-US" b="1" u="sng" dirty="0" smtClean="0"/>
              <a:t>Sheena.mooney@cpft.nhs.uk</a:t>
            </a:r>
          </a:p>
          <a:p>
            <a:r>
              <a:rPr lang="en-GB" dirty="0" smtClean="0">
                <a:hlinkClick r:id="rId3"/>
              </a:rPr>
              <a:t>www.shimme.arcusglobal.com</a:t>
            </a:r>
            <a:r>
              <a:rPr lang="en-GB" dirty="0" smtClean="0"/>
              <a:t> </a:t>
            </a:r>
            <a:endParaRPr lang="en-GB" dirty="0"/>
          </a:p>
          <a:p>
            <a:endParaRPr lang="en-US" dirty="0" smtClean="0"/>
          </a:p>
          <a:p>
            <a:endParaRPr lang="en-US" dirty="0"/>
          </a:p>
        </p:txBody>
      </p:sp>
    </p:spTree>
    <p:extLst>
      <p:ext uri="{BB962C8B-B14F-4D97-AF65-F5344CB8AC3E}">
        <p14:creationId xmlns:p14="http://schemas.microsoft.com/office/powerpoint/2010/main" val="316138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646331"/>
          </a:xfrm>
        </p:spPr>
        <p:txBody>
          <a:bodyPr>
            <a:spAutoFit/>
          </a:bodyPr>
          <a:lstStyle/>
          <a:p>
            <a:r>
              <a:rPr lang="en-US" sz="3600" dirty="0" smtClean="0"/>
              <a:t>Existing Evidence</a:t>
            </a:r>
            <a:endParaRPr lang="en-US" sz="3600" dirty="0"/>
          </a:p>
        </p:txBody>
      </p:sp>
      <p:sp>
        <p:nvSpPr>
          <p:cNvPr id="3" name="Content Placeholder 2"/>
          <p:cNvSpPr>
            <a:spLocks noGrp="1"/>
          </p:cNvSpPr>
          <p:nvPr>
            <p:ph idx="1"/>
          </p:nvPr>
        </p:nvSpPr>
        <p:spPr>
          <a:xfrm>
            <a:off x="467544" y="2636912"/>
            <a:ext cx="8496944" cy="3293722"/>
          </a:xfrm>
        </p:spPr>
        <p:txBody>
          <a:bodyPr wrap="square">
            <a:spAutoFit/>
          </a:bodyPr>
          <a:lstStyle/>
          <a:p>
            <a:pPr>
              <a:lnSpc>
                <a:spcPct val="110000"/>
              </a:lnSpc>
            </a:pPr>
            <a:r>
              <a:rPr lang="en-US" sz="2200" dirty="0"/>
              <a:t>The Open Dialogue approach (Seikkula et al, 2011) : exercising SDM not only with the index patient but also with family and neighbours for over 10 years in Finland: high rate of recovery, minimal use of medication; those without medication do better, reduction in the prevalence of new cases of Schizophrenia </a:t>
            </a:r>
            <a:endParaRPr lang="en-US" sz="2200" dirty="0" smtClean="0"/>
          </a:p>
          <a:p>
            <a:pPr>
              <a:lnSpc>
                <a:spcPct val="110000"/>
              </a:lnSpc>
            </a:pPr>
            <a:endParaRPr lang="en-US" sz="800" dirty="0"/>
          </a:p>
          <a:p>
            <a:pPr>
              <a:lnSpc>
                <a:spcPct val="110000"/>
              </a:lnSpc>
            </a:pPr>
            <a:r>
              <a:rPr lang="en-US" sz="2200" dirty="0"/>
              <a:t>The lessons from the longitudinal studies on recovery from Schizophrenia pertaining to psychiatric symptoms and medication </a:t>
            </a:r>
            <a:r>
              <a:rPr lang="en-US" sz="2200" dirty="0" smtClean="0"/>
              <a:t>(Harding and </a:t>
            </a:r>
            <a:r>
              <a:rPr lang="en-US" sz="2200" dirty="0" err="1" smtClean="0"/>
              <a:t>Zahinster</a:t>
            </a:r>
            <a:r>
              <a:rPr lang="en-US" sz="2200" dirty="0" smtClean="0"/>
              <a:t>, 1994, Harrow </a:t>
            </a:r>
            <a:r>
              <a:rPr lang="en-US" sz="2200" dirty="0"/>
              <a:t>and Jobe, 2007) </a:t>
            </a:r>
          </a:p>
        </p:txBody>
      </p:sp>
    </p:spTree>
    <p:extLst>
      <p:ext uri="{BB962C8B-B14F-4D97-AF65-F5344CB8AC3E}">
        <p14:creationId xmlns:p14="http://schemas.microsoft.com/office/powerpoint/2010/main" val="171247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646331"/>
          </a:xfrm>
        </p:spPr>
        <p:txBody>
          <a:bodyPr>
            <a:spAutoFit/>
          </a:bodyPr>
          <a:lstStyle/>
          <a:p>
            <a:r>
              <a:rPr lang="en-US" sz="3600" dirty="0" smtClean="0"/>
              <a:t>Existing Evidence</a:t>
            </a:r>
            <a:endParaRPr lang="en-US" sz="3600" dirty="0"/>
          </a:p>
        </p:txBody>
      </p:sp>
      <p:sp>
        <p:nvSpPr>
          <p:cNvPr id="3" name="Content Placeholder 2"/>
          <p:cNvSpPr>
            <a:spLocks noGrp="1"/>
          </p:cNvSpPr>
          <p:nvPr>
            <p:ph idx="1"/>
          </p:nvPr>
        </p:nvSpPr>
        <p:spPr>
          <a:xfrm>
            <a:off x="467544" y="2924944"/>
            <a:ext cx="8496944" cy="1804084"/>
          </a:xfrm>
        </p:spPr>
        <p:txBody>
          <a:bodyPr wrap="square">
            <a:spAutoFit/>
          </a:bodyPr>
          <a:lstStyle/>
          <a:p>
            <a:pPr>
              <a:lnSpc>
                <a:spcPct val="110000"/>
              </a:lnSpc>
            </a:pPr>
            <a:r>
              <a:rPr lang="en-US" sz="2200" dirty="0"/>
              <a:t>The lessons from the Hearing Voices Network (Australia, The Netherlands, the UK) (Romme et al, 2011) </a:t>
            </a:r>
          </a:p>
          <a:p>
            <a:pPr>
              <a:lnSpc>
                <a:spcPct val="110000"/>
              </a:lnSpc>
            </a:pPr>
            <a:endParaRPr lang="en-US" sz="800" dirty="0"/>
          </a:p>
          <a:p>
            <a:pPr>
              <a:lnSpc>
                <a:spcPct val="110000"/>
              </a:lnSpc>
            </a:pPr>
            <a:r>
              <a:rPr lang="en-US" sz="2200" dirty="0"/>
              <a:t>Training 100 staff members in West London to apply the HVN approach (Dec 2012) (Prof. Steve Trenchard)</a:t>
            </a:r>
          </a:p>
        </p:txBody>
      </p:sp>
    </p:spTree>
    <p:extLst>
      <p:ext uri="{BB962C8B-B14F-4D97-AF65-F5344CB8AC3E}">
        <p14:creationId xmlns:p14="http://schemas.microsoft.com/office/powerpoint/2010/main" val="233212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646331"/>
          </a:xfrm>
        </p:spPr>
        <p:txBody>
          <a:bodyPr>
            <a:spAutoFit/>
          </a:bodyPr>
          <a:lstStyle/>
          <a:p>
            <a:r>
              <a:rPr lang="en-US" sz="3600" dirty="0" smtClean="0"/>
              <a:t>Experimental projects of SDM</a:t>
            </a:r>
            <a:endParaRPr lang="en-US" sz="3600" dirty="0"/>
          </a:p>
        </p:txBody>
      </p:sp>
      <p:sp>
        <p:nvSpPr>
          <p:cNvPr id="3" name="Content Placeholder 2"/>
          <p:cNvSpPr>
            <a:spLocks noGrp="1"/>
          </p:cNvSpPr>
          <p:nvPr>
            <p:ph idx="1"/>
          </p:nvPr>
        </p:nvSpPr>
        <p:spPr>
          <a:xfrm>
            <a:off x="467544" y="2636912"/>
            <a:ext cx="8676456" cy="2739211"/>
          </a:xfrm>
        </p:spPr>
        <p:txBody>
          <a:bodyPr wrap="square">
            <a:spAutoFit/>
          </a:bodyPr>
          <a:lstStyle/>
          <a:p>
            <a:pPr>
              <a:lnSpc>
                <a:spcPct val="110000"/>
              </a:lnSpc>
            </a:pPr>
            <a:r>
              <a:rPr lang="en-US" sz="2400" dirty="0"/>
              <a:t>(Deegan and Drake, 2006, Deegan et al, 2008, Deegan et al, 2010</a:t>
            </a:r>
            <a:r>
              <a:rPr lang="en-US" sz="2400" dirty="0" smtClean="0"/>
              <a:t>)</a:t>
            </a:r>
          </a:p>
          <a:p>
            <a:pPr marL="0" indent="0">
              <a:lnSpc>
                <a:spcPct val="110000"/>
              </a:lnSpc>
              <a:buNone/>
            </a:pPr>
            <a:endParaRPr lang="en-US" sz="400" dirty="0" smtClean="0"/>
          </a:p>
          <a:p>
            <a:pPr>
              <a:lnSpc>
                <a:spcPct val="110000"/>
              </a:lnSpc>
            </a:pPr>
            <a:r>
              <a:rPr lang="en-US" sz="2400" dirty="0" smtClean="0"/>
              <a:t>Systematic </a:t>
            </a:r>
            <a:r>
              <a:rPr lang="en-US" sz="2400" dirty="0"/>
              <a:t>use of simple </a:t>
            </a:r>
            <a:r>
              <a:rPr lang="en-US" sz="2400" dirty="0" smtClean="0"/>
              <a:t>tools</a:t>
            </a:r>
          </a:p>
          <a:p>
            <a:pPr>
              <a:lnSpc>
                <a:spcPct val="110000"/>
              </a:lnSpc>
            </a:pPr>
            <a:endParaRPr lang="en-US" sz="400" dirty="0"/>
          </a:p>
          <a:p>
            <a:pPr>
              <a:lnSpc>
                <a:spcPct val="110000"/>
              </a:lnSpc>
            </a:pPr>
            <a:r>
              <a:rPr lang="en-US" sz="2400" dirty="0"/>
              <a:t>Being supported by peers </a:t>
            </a:r>
            <a:endParaRPr lang="en-US" sz="2400" dirty="0" smtClean="0"/>
          </a:p>
          <a:p>
            <a:pPr marL="0" indent="0">
              <a:lnSpc>
                <a:spcPct val="110000"/>
              </a:lnSpc>
              <a:buNone/>
            </a:pPr>
            <a:endParaRPr lang="en-US" sz="400" dirty="0"/>
          </a:p>
          <a:p>
            <a:pPr>
              <a:lnSpc>
                <a:spcPct val="110000"/>
              </a:lnSpc>
            </a:pPr>
            <a:r>
              <a:rPr lang="en-US" sz="2400" dirty="0"/>
              <a:t>Use of electronic </a:t>
            </a:r>
            <a:r>
              <a:rPr lang="en-US" sz="2400" dirty="0" smtClean="0"/>
              <a:t>means (www.patdeeegan.com/commonground)</a:t>
            </a:r>
          </a:p>
          <a:p>
            <a:pPr marL="0" indent="0">
              <a:lnSpc>
                <a:spcPct val="110000"/>
              </a:lnSpc>
              <a:buNone/>
            </a:pPr>
            <a:endParaRPr lang="en-US" sz="400" dirty="0"/>
          </a:p>
          <a:p>
            <a:pPr>
              <a:lnSpc>
                <a:spcPct val="110000"/>
              </a:lnSpc>
            </a:pPr>
            <a:r>
              <a:rPr lang="en-US" sz="2400" dirty="0"/>
              <a:t>Use of the concept of Personal Medicine (Deegan, 2005)</a:t>
            </a:r>
          </a:p>
        </p:txBody>
      </p:sp>
    </p:spTree>
    <p:extLst>
      <p:ext uri="{BB962C8B-B14F-4D97-AF65-F5344CB8AC3E}">
        <p14:creationId xmlns:p14="http://schemas.microsoft.com/office/powerpoint/2010/main" val="15261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496944" cy="4019562"/>
          </a:xfrm>
        </p:spPr>
        <p:txBody>
          <a:bodyPr wrap="square">
            <a:spAutoFit/>
          </a:bodyPr>
          <a:lstStyle/>
          <a:p>
            <a:pPr>
              <a:lnSpc>
                <a:spcPct val="110000"/>
              </a:lnSpc>
            </a:pPr>
            <a:r>
              <a:rPr lang="en-US" sz="2200" dirty="0" smtClean="0"/>
              <a:t>ShiMME is an </a:t>
            </a:r>
            <a:r>
              <a:rPr lang="en-GB" sz="2200" dirty="0"/>
              <a:t>independent research project funded by the NIHR under its Research for Patient Benefit (RFPB) programme (grant reference PB-PG 0909-</a:t>
            </a:r>
            <a:r>
              <a:rPr lang="en-GB" sz="2200" dirty="0" smtClean="0"/>
              <a:t>20054)</a:t>
            </a:r>
          </a:p>
          <a:p>
            <a:pPr>
              <a:lnSpc>
                <a:spcPct val="110000"/>
              </a:lnSpc>
            </a:pPr>
            <a:r>
              <a:rPr lang="en-GB" sz="2200" dirty="0"/>
              <a:t>Views expressed are those of the authors and do not necessarily represent those of the NHS, the </a:t>
            </a:r>
            <a:r>
              <a:rPr lang="en-GB" sz="2200" dirty="0" smtClean="0"/>
              <a:t>National Institute of Health Research, </a:t>
            </a:r>
            <a:r>
              <a:rPr lang="en-GB" sz="2200" dirty="0"/>
              <a:t>or the Department of </a:t>
            </a:r>
            <a:r>
              <a:rPr lang="en-GB" sz="2200" dirty="0" smtClean="0"/>
              <a:t>Health</a:t>
            </a:r>
            <a:endParaRPr lang="en-US" sz="2200" dirty="0" smtClean="0"/>
          </a:p>
          <a:p>
            <a:pPr>
              <a:lnSpc>
                <a:spcPct val="110000"/>
              </a:lnSpc>
            </a:pPr>
            <a:r>
              <a:rPr lang="en-US" sz="2200" dirty="0"/>
              <a:t>It is a partnership between Cambridgeshire and Peterborough Foundation Trust and Anglia Ruskin University, including service users, providers, and researchers.</a:t>
            </a:r>
          </a:p>
          <a:p>
            <a:pPr>
              <a:lnSpc>
                <a:spcPct val="110000"/>
              </a:lnSpc>
            </a:pPr>
            <a:r>
              <a:rPr lang="en-GB" sz="2200" dirty="0"/>
              <a:t>It is the only </a:t>
            </a:r>
            <a:r>
              <a:rPr lang="en-GB" sz="2200" dirty="0" smtClean="0"/>
              <a:t>MH SDM piloted </a:t>
            </a:r>
            <a:r>
              <a:rPr lang="en-GB" sz="2200" dirty="0"/>
              <a:t>intervention in the </a:t>
            </a:r>
            <a:r>
              <a:rPr lang="en-GB" sz="2200" dirty="0" smtClean="0"/>
              <a:t>UK.</a:t>
            </a:r>
            <a:endParaRPr lang="en-GB" sz="2200" dirty="0"/>
          </a:p>
        </p:txBody>
      </p:sp>
    </p:spTree>
    <p:extLst>
      <p:ext uri="{BB962C8B-B14F-4D97-AF65-F5344CB8AC3E}">
        <p14:creationId xmlns:p14="http://schemas.microsoft.com/office/powerpoint/2010/main" val="36793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496944" cy="3382464"/>
          </a:xfrm>
        </p:spPr>
        <p:txBody>
          <a:bodyPr wrap="square">
            <a:spAutoFit/>
          </a:bodyPr>
          <a:lstStyle/>
          <a:p>
            <a:pPr marL="0" indent="0">
              <a:lnSpc>
                <a:spcPct val="110000"/>
              </a:lnSpc>
              <a:buNone/>
            </a:pPr>
            <a:r>
              <a:rPr lang="en-GB" sz="2200" dirty="0" smtClean="0"/>
              <a:t>The </a:t>
            </a:r>
            <a:r>
              <a:rPr lang="en-GB" sz="2200" dirty="0"/>
              <a:t>ShiMME project focuses on the process of shared decision making in psychiatric medication management in order to</a:t>
            </a:r>
            <a:r>
              <a:rPr lang="en-GB" sz="2200" dirty="0" smtClean="0"/>
              <a:t>:</a:t>
            </a:r>
          </a:p>
          <a:p>
            <a:pPr marL="0" indent="0">
              <a:lnSpc>
                <a:spcPct val="110000"/>
              </a:lnSpc>
              <a:buNone/>
            </a:pPr>
            <a:endParaRPr lang="en-GB" sz="800" dirty="0"/>
          </a:p>
          <a:p>
            <a:pPr>
              <a:lnSpc>
                <a:spcPct val="110000"/>
              </a:lnSpc>
            </a:pPr>
            <a:r>
              <a:rPr lang="en-GB" sz="2200" dirty="0"/>
              <a:t>Create a more collaborative partnership between service users and prescribers in an area of central importance to mental health </a:t>
            </a:r>
            <a:r>
              <a:rPr lang="en-GB" sz="2200" dirty="0" smtClean="0"/>
              <a:t>services</a:t>
            </a:r>
          </a:p>
          <a:p>
            <a:pPr marL="0" indent="0">
              <a:lnSpc>
                <a:spcPct val="110000"/>
              </a:lnSpc>
              <a:buNone/>
            </a:pPr>
            <a:endParaRPr lang="en-GB" sz="800" dirty="0"/>
          </a:p>
          <a:p>
            <a:pPr>
              <a:lnSpc>
                <a:spcPct val="110000"/>
              </a:lnSpc>
            </a:pPr>
            <a:r>
              <a:rPr lang="en-GB" sz="2200" dirty="0"/>
              <a:t>Enhance active participation of </a:t>
            </a:r>
            <a:r>
              <a:rPr lang="en-GB" sz="2200" dirty="0" smtClean="0"/>
              <a:t>adult service users  who have experienced psychosis </a:t>
            </a:r>
          </a:p>
          <a:p>
            <a:pPr marL="0" indent="0">
              <a:lnSpc>
                <a:spcPct val="110000"/>
              </a:lnSpc>
              <a:buNone/>
            </a:pPr>
            <a:endParaRPr lang="en-GB" sz="800" dirty="0"/>
          </a:p>
          <a:p>
            <a:pPr>
              <a:lnSpc>
                <a:spcPct val="110000"/>
              </a:lnSpc>
            </a:pPr>
            <a:r>
              <a:rPr lang="en-GB" sz="2200" dirty="0"/>
              <a:t>Use of tools developed as aid to SDM in </a:t>
            </a:r>
            <a:r>
              <a:rPr lang="en-GB" sz="2200" dirty="0" smtClean="0"/>
              <a:t>practice</a:t>
            </a:r>
            <a:endParaRPr lang="en-GB" sz="2200" dirty="0"/>
          </a:p>
        </p:txBody>
      </p:sp>
    </p:spTree>
    <p:extLst>
      <p:ext uri="{BB962C8B-B14F-4D97-AF65-F5344CB8AC3E}">
        <p14:creationId xmlns:p14="http://schemas.microsoft.com/office/powerpoint/2010/main" val="55170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7"/>
            <a:ext cx="8229600" cy="3744416"/>
          </a:xfrm>
        </p:spPr>
        <p:txBody>
          <a:bodyPr>
            <a:noAutofit/>
          </a:bodyPr>
          <a:lstStyle/>
          <a:p>
            <a:r>
              <a:rPr lang="en-GB" sz="2400" b="1" i="1" dirty="0" smtClean="0"/>
              <a:t>Phase 1</a:t>
            </a:r>
            <a:r>
              <a:rPr lang="en-GB" sz="2400" i="1" dirty="0"/>
              <a:t> - </a:t>
            </a:r>
            <a:r>
              <a:rPr lang="en-GB" sz="2400" dirty="0"/>
              <a:t>A literature scoping review and a wide-ranging consultation exercise across the Trust about the content of the training programmes </a:t>
            </a:r>
            <a:r>
              <a:rPr lang="en-GB" sz="2400" dirty="0" smtClean="0"/>
              <a:t>. Completed </a:t>
            </a:r>
            <a:r>
              <a:rPr lang="en-GB" sz="2400" b="1" dirty="0" smtClean="0"/>
              <a:t>September 2011.</a:t>
            </a:r>
            <a:endParaRPr lang="en-GB" sz="2400" dirty="0" smtClean="0"/>
          </a:p>
          <a:p>
            <a:r>
              <a:rPr lang="en-GB" sz="2400" b="1" i="1" dirty="0" smtClean="0"/>
              <a:t>Phase 2 – </a:t>
            </a:r>
            <a:r>
              <a:rPr lang="en-GB" sz="2400" dirty="0" smtClean="0"/>
              <a:t>Delivering </a:t>
            </a:r>
            <a:r>
              <a:rPr lang="en-GB" sz="2400" dirty="0"/>
              <a:t>the training programmes, based in Rehabilitation and Recovery Services, accompanied by a before and after rigorous evaluation of their </a:t>
            </a:r>
            <a:r>
              <a:rPr lang="en-GB" sz="2400" dirty="0" smtClean="0"/>
              <a:t>impact.  </a:t>
            </a:r>
            <a:r>
              <a:rPr lang="en-GB" sz="2400" b="1" dirty="0" smtClean="0"/>
              <a:t>April 2012 to March 2013, follow-up begins in July 2013.</a:t>
            </a:r>
            <a:endParaRPr lang="en-GB" sz="2400" b="1" i="1" dirty="0"/>
          </a:p>
        </p:txBody>
      </p:sp>
    </p:spTree>
    <p:extLst>
      <p:ext uri="{BB962C8B-B14F-4D97-AF65-F5344CB8AC3E}">
        <p14:creationId xmlns:p14="http://schemas.microsoft.com/office/powerpoint/2010/main" val="97428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normAutofit lnSpcReduction="10000"/>
          </a:bodyPr>
          <a:lstStyle/>
          <a:p>
            <a:r>
              <a:rPr lang="en-GB" dirty="0" smtClean="0"/>
              <a:t>Key dimensions: processes and outcomes</a:t>
            </a:r>
          </a:p>
          <a:p>
            <a:r>
              <a:rPr lang="en-GB" dirty="0" smtClean="0"/>
              <a:t>Primary outcome: reduction in </a:t>
            </a:r>
            <a:r>
              <a:rPr lang="en-GB" dirty="0" err="1" smtClean="0"/>
              <a:t>conflictual</a:t>
            </a:r>
            <a:r>
              <a:rPr lang="en-GB" dirty="0" smtClean="0"/>
              <a:t> decision making</a:t>
            </a:r>
          </a:p>
          <a:p>
            <a:r>
              <a:rPr lang="en-GB" dirty="0" smtClean="0"/>
              <a:t>Tools: </a:t>
            </a:r>
            <a:r>
              <a:rPr lang="en-GB" dirty="0" err="1" smtClean="0"/>
              <a:t>Conflictual</a:t>
            </a:r>
            <a:r>
              <a:rPr lang="en-GB" dirty="0" smtClean="0"/>
              <a:t> decision making scale, Option, CSSRI, Recovery star, Attitudes to Drugs Taking.</a:t>
            </a:r>
          </a:p>
          <a:p>
            <a:r>
              <a:rPr lang="en-GB" dirty="0" smtClean="0"/>
              <a:t>Cost effectiveness analysis </a:t>
            </a:r>
          </a:p>
          <a:p>
            <a:endParaRPr lang="en-GB" dirty="0"/>
          </a:p>
        </p:txBody>
      </p:sp>
    </p:spTree>
    <p:extLst>
      <p:ext uri="{BB962C8B-B14F-4D97-AF65-F5344CB8AC3E}">
        <p14:creationId xmlns:p14="http://schemas.microsoft.com/office/powerpoint/2010/main" val="347734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Challenges to be faced</a:t>
            </a:r>
            <a:endParaRPr lang="en-GB" dirty="0"/>
          </a:p>
        </p:txBody>
      </p:sp>
      <p:sp>
        <p:nvSpPr>
          <p:cNvPr id="3" name="Content Placeholder 2"/>
          <p:cNvSpPr>
            <a:spLocks noGrp="1"/>
          </p:cNvSpPr>
          <p:nvPr>
            <p:ph idx="1"/>
          </p:nvPr>
        </p:nvSpPr>
        <p:spPr/>
        <p:txBody>
          <a:bodyPr/>
          <a:lstStyle/>
          <a:p>
            <a:r>
              <a:rPr lang="en-GB" dirty="0" smtClean="0"/>
              <a:t>Meeting of two different types of knowledge or gap in knowledge?</a:t>
            </a:r>
          </a:p>
          <a:p>
            <a:r>
              <a:rPr lang="en-GB" dirty="0" smtClean="0"/>
              <a:t>Accessing and understanding information about psychiatric medication</a:t>
            </a:r>
          </a:p>
          <a:p>
            <a:r>
              <a:rPr lang="en-GB" dirty="0" smtClean="0"/>
              <a:t>Sharing power between unequal partners to SDM</a:t>
            </a:r>
            <a:endParaRPr lang="en-GB" dirty="0"/>
          </a:p>
        </p:txBody>
      </p:sp>
    </p:spTree>
    <p:extLst>
      <p:ext uri="{BB962C8B-B14F-4D97-AF65-F5344CB8AC3E}">
        <p14:creationId xmlns:p14="http://schemas.microsoft.com/office/powerpoint/2010/main" val="176910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7"/>
            <a:ext cx="8229600" cy="3744416"/>
          </a:xfrm>
        </p:spPr>
        <p:txBody>
          <a:bodyPr>
            <a:noAutofit/>
          </a:bodyPr>
          <a:lstStyle/>
          <a:p>
            <a:r>
              <a:rPr lang="en-GB" sz="2400" dirty="0"/>
              <a:t>We conducted 7 consultation groups: 4 with service users (27 participants in total), and one each with psychiatrists, CPNs and care co-ordinators (26) between July and September 2011. All from the R&amp;R services in </a:t>
            </a:r>
            <a:r>
              <a:rPr lang="en-GB" sz="2400" dirty="0" smtClean="0"/>
              <a:t>Cambridge</a:t>
            </a:r>
          </a:p>
          <a:p>
            <a:r>
              <a:rPr lang="en-GB" sz="2400" dirty="0"/>
              <a:t>Each group meeting lasted 90 minutes; interactive discussion methods were </a:t>
            </a:r>
            <a:r>
              <a:rPr lang="en-GB" sz="2400" dirty="0" smtClean="0"/>
              <a:t>applied</a:t>
            </a:r>
            <a:endParaRPr lang="en-GB" sz="2400" dirty="0"/>
          </a:p>
        </p:txBody>
      </p:sp>
    </p:spTree>
    <p:extLst>
      <p:ext uri="{BB962C8B-B14F-4D97-AF65-F5344CB8AC3E}">
        <p14:creationId xmlns:p14="http://schemas.microsoft.com/office/powerpoint/2010/main" val="15322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3744416"/>
          </a:xfrm>
        </p:spPr>
        <p:txBody>
          <a:bodyPr>
            <a:noAutofit/>
          </a:bodyPr>
          <a:lstStyle/>
          <a:p>
            <a:pPr marL="0" indent="0">
              <a:buNone/>
            </a:pPr>
            <a:r>
              <a:rPr lang="en-GB" sz="2200" dirty="0" smtClean="0"/>
              <a:t>Each discussion group focused on;</a:t>
            </a:r>
          </a:p>
          <a:p>
            <a:r>
              <a:rPr lang="en-GB" sz="2200" dirty="0"/>
              <a:t>Current prescription and medication management practices </a:t>
            </a:r>
            <a:endParaRPr lang="en-GB" sz="2200" dirty="0" smtClean="0"/>
          </a:p>
          <a:p>
            <a:r>
              <a:rPr lang="en-GB" sz="2200" dirty="0"/>
              <a:t>Levels of service user </a:t>
            </a:r>
            <a:r>
              <a:rPr lang="en-GB" sz="2200" dirty="0" smtClean="0"/>
              <a:t>involvement</a:t>
            </a:r>
          </a:p>
          <a:p>
            <a:r>
              <a:rPr lang="en-GB" sz="2200" dirty="0"/>
              <a:t>Satisfaction with existing practices and preferences for </a:t>
            </a:r>
            <a:r>
              <a:rPr lang="en-GB" sz="2200" dirty="0" smtClean="0"/>
              <a:t>change</a:t>
            </a:r>
          </a:p>
          <a:p>
            <a:r>
              <a:rPr lang="en-GB" sz="2200" dirty="0"/>
              <a:t>Examples of innovative initiatives to foster shared decision </a:t>
            </a:r>
            <a:r>
              <a:rPr lang="en-GB" sz="2200" dirty="0" smtClean="0"/>
              <a:t>making</a:t>
            </a:r>
          </a:p>
          <a:p>
            <a:r>
              <a:rPr lang="en-GB" sz="2200" dirty="0"/>
              <a:t>Identification of obstacles and opportunities to do with </a:t>
            </a:r>
            <a:r>
              <a:rPr lang="en-GB" sz="2200" dirty="0" smtClean="0"/>
              <a:t>SDM</a:t>
            </a:r>
          </a:p>
          <a:p>
            <a:r>
              <a:rPr lang="en-GB" sz="2200" dirty="0"/>
              <a:t>Participants’ ideas for content and format of the training programmes </a:t>
            </a:r>
          </a:p>
        </p:txBody>
      </p:sp>
    </p:spTree>
    <p:extLst>
      <p:ext uri="{BB962C8B-B14F-4D97-AF65-F5344CB8AC3E}">
        <p14:creationId xmlns:p14="http://schemas.microsoft.com/office/powerpoint/2010/main" val="233571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268760"/>
            <a:ext cx="8229600" cy="646331"/>
          </a:xfrm>
        </p:spPr>
        <p:txBody>
          <a:bodyPr>
            <a:spAutoFit/>
          </a:bodyPr>
          <a:lstStyle/>
          <a:p>
            <a:r>
              <a:rPr lang="en-US" sz="3600" dirty="0" smtClean="0"/>
              <a:t>What is SDM?</a:t>
            </a:r>
            <a:endParaRPr lang="en-US" sz="3600" dirty="0"/>
          </a:p>
        </p:txBody>
      </p:sp>
      <p:sp>
        <p:nvSpPr>
          <p:cNvPr id="3" name="Content Placeholder 2"/>
          <p:cNvSpPr>
            <a:spLocks noGrp="1"/>
          </p:cNvSpPr>
          <p:nvPr>
            <p:ph idx="1"/>
          </p:nvPr>
        </p:nvSpPr>
        <p:spPr>
          <a:xfrm>
            <a:off x="467544" y="2060848"/>
            <a:ext cx="8229600" cy="4473019"/>
          </a:xfrm>
        </p:spPr>
        <p:txBody>
          <a:bodyPr>
            <a:spAutoFit/>
          </a:bodyPr>
          <a:lstStyle/>
          <a:p>
            <a:pPr marL="0" indent="0">
              <a:lnSpc>
                <a:spcPct val="110000"/>
              </a:lnSpc>
              <a:buNone/>
            </a:pPr>
            <a:r>
              <a:rPr lang="en-US" sz="2100" dirty="0"/>
              <a:t>SDM is a </a:t>
            </a:r>
            <a:r>
              <a:rPr lang="en-US" sz="2200" dirty="0"/>
              <a:t>process of sharing information, experience, and preferences, in which the decision is not known in advance</a:t>
            </a:r>
            <a:r>
              <a:rPr lang="en-US" sz="2200" dirty="0" smtClean="0"/>
              <a:t>.</a:t>
            </a:r>
          </a:p>
          <a:p>
            <a:pPr marL="0" indent="0">
              <a:lnSpc>
                <a:spcPct val="110000"/>
              </a:lnSpc>
              <a:buNone/>
            </a:pPr>
            <a:endParaRPr lang="en-US" sz="400" dirty="0" smtClean="0"/>
          </a:p>
          <a:p>
            <a:pPr marL="0" indent="0">
              <a:lnSpc>
                <a:spcPct val="110000"/>
              </a:lnSpc>
              <a:buNone/>
            </a:pPr>
            <a:r>
              <a:rPr lang="en-US" sz="2200" dirty="0"/>
              <a:t>According to Charles et al Gafni (1999) it entails:</a:t>
            </a:r>
          </a:p>
          <a:p>
            <a:pPr marL="457200" indent="-457200">
              <a:lnSpc>
                <a:spcPct val="110000"/>
              </a:lnSpc>
              <a:buFont typeface="+mj-lt"/>
              <a:buAutoNum type="arabicPeriod"/>
            </a:pPr>
            <a:r>
              <a:rPr lang="en-US" sz="2200" dirty="0" smtClean="0"/>
              <a:t>the inclusion of at least two people, patient and clinician</a:t>
            </a:r>
          </a:p>
          <a:p>
            <a:pPr marL="457200" indent="-457200">
              <a:lnSpc>
                <a:spcPct val="110000"/>
              </a:lnSpc>
              <a:buFont typeface="+mj-lt"/>
              <a:buAutoNum type="arabicPeriod"/>
            </a:pPr>
            <a:r>
              <a:rPr lang="en-US" sz="2200" dirty="0"/>
              <a:t>who share </a:t>
            </a:r>
            <a:r>
              <a:rPr lang="en-US" sz="2200" dirty="0" smtClean="0"/>
              <a:t>information</a:t>
            </a:r>
          </a:p>
          <a:p>
            <a:pPr marL="457200" indent="-457200">
              <a:lnSpc>
                <a:spcPct val="110000"/>
              </a:lnSpc>
              <a:buFont typeface="+mj-lt"/>
              <a:buAutoNum type="arabicPeriod"/>
            </a:pPr>
            <a:r>
              <a:rPr lang="en-US" sz="2200" dirty="0"/>
              <a:t>take steps to build a consensus about preferred </a:t>
            </a:r>
            <a:r>
              <a:rPr lang="en-US" sz="2200" dirty="0" smtClean="0"/>
              <a:t>treatment</a:t>
            </a:r>
          </a:p>
          <a:p>
            <a:pPr marL="457200" indent="-457200">
              <a:lnSpc>
                <a:spcPct val="110000"/>
              </a:lnSpc>
              <a:buFont typeface="+mj-lt"/>
              <a:buAutoNum type="arabicPeriod"/>
            </a:pPr>
            <a:r>
              <a:rPr lang="en-US" sz="2200" dirty="0"/>
              <a:t>reach agreement on the treatment to </a:t>
            </a:r>
            <a:r>
              <a:rPr lang="en-US" sz="2200" dirty="0" smtClean="0"/>
              <a:t>implement</a:t>
            </a:r>
          </a:p>
          <a:p>
            <a:pPr marL="0" indent="0">
              <a:lnSpc>
                <a:spcPct val="110000"/>
              </a:lnSpc>
              <a:buNone/>
            </a:pPr>
            <a:endParaRPr lang="en-US" sz="400" dirty="0" smtClean="0"/>
          </a:p>
          <a:p>
            <a:pPr marL="0" indent="0">
              <a:lnSpc>
                <a:spcPct val="110000"/>
              </a:lnSpc>
              <a:buNone/>
            </a:pPr>
            <a:r>
              <a:rPr lang="en-US" sz="2200" dirty="0"/>
              <a:t>Deegan, Drake and Rapp (2010) add that the two participants are experts, though in different aspects</a:t>
            </a:r>
          </a:p>
          <a:p>
            <a:pPr marL="0" indent="0">
              <a:buNone/>
            </a:pPr>
            <a:endParaRPr lang="en-US" sz="2200" dirty="0"/>
          </a:p>
        </p:txBody>
      </p:sp>
    </p:spTree>
    <p:extLst>
      <p:ext uri="{BB962C8B-B14F-4D97-AF65-F5344CB8AC3E}">
        <p14:creationId xmlns:p14="http://schemas.microsoft.com/office/powerpoint/2010/main" val="237698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3744416"/>
          </a:xfrm>
        </p:spPr>
        <p:txBody>
          <a:bodyPr>
            <a:noAutofit/>
          </a:bodyPr>
          <a:lstStyle/>
          <a:p>
            <a:pPr marL="0" indent="0">
              <a:buNone/>
            </a:pPr>
            <a:r>
              <a:rPr lang="en-GB" sz="2200" dirty="0"/>
              <a:t>All groups were in favour of SDM, but aware that it is not really implemented at </a:t>
            </a:r>
            <a:r>
              <a:rPr lang="en-GB" sz="2200" dirty="0" smtClean="0"/>
              <a:t>present.  Perceived </a:t>
            </a:r>
            <a:r>
              <a:rPr lang="en-GB" sz="2200" b="1" dirty="0" smtClean="0"/>
              <a:t>barriers </a:t>
            </a:r>
            <a:r>
              <a:rPr lang="en-GB" sz="2200" dirty="0" smtClean="0"/>
              <a:t>to achieving it included;</a:t>
            </a:r>
            <a:endParaRPr lang="en-GB" sz="2200" b="1" dirty="0"/>
          </a:p>
          <a:p>
            <a:r>
              <a:rPr lang="en-GB" sz="2200" dirty="0"/>
              <a:t>Assumed difficulties people would have making decisions during an acute episode of mental illness</a:t>
            </a:r>
          </a:p>
          <a:p>
            <a:r>
              <a:rPr lang="en-GB" sz="2200" dirty="0"/>
              <a:t>Fear of risk if the wrong decision is taken</a:t>
            </a:r>
          </a:p>
          <a:p>
            <a:r>
              <a:rPr lang="en-GB" sz="2200" dirty="0"/>
              <a:t>Lack of good enough information</a:t>
            </a:r>
          </a:p>
          <a:p>
            <a:r>
              <a:rPr lang="en-GB" sz="2200" dirty="0"/>
              <a:t>Readiness to let prescribers decide on their </a:t>
            </a:r>
            <a:r>
              <a:rPr lang="en-GB" sz="2200" dirty="0" smtClean="0"/>
              <a:t>own</a:t>
            </a:r>
          </a:p>
          <a:p>
            <a:r>
              <a:rPr lang="en-GB" sz="2200" dirty="0"/>
              <a:t>Not having a trusting </a:t>
            </a:r>
            <a:r>
              <a:rPr lang="en-GB" sz="2200" dirty="0" smtClean="0"/>
              <a:t>relationship</a:t>
            </a:r>
            <a:endParaRPr lang="en-GB" sz="2200" dirty="0"/>
          </a:p>
        </p:txBody>
      </p:sp>
    </p:spTree>
    <p:extLst>
      <p:ext uri="{BB962C8B-B14F-4D97-AF65-F5344CB8AC3E}">
        <p14:creationId xmlns:p14="http://schemas.microsoft.com/office/powerpoint/2010/main" val="135678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can facilitate SDM?</a:t>
            </a:r>
            <a:endParaRPr lang="en-GB" sz="3600" dirty="0"/>
          </a:p>
        </p:txBody>
      </p:sp>
      <p:sp>
        <p:nvSpPr>
          <p:cNvPr id="3" name="Content Placeholder 2"/>
          <p:cNvSpPr>
            <a:spLocks noGrp="1"/>
          </p:cNvSpPr>
          <p:nvPr>
            <p:ph idx="1"/>
          </p:nvPr>
        </p:nvSpPr>
        <p:spPr>
          <a:xfrm>
            <a:off x="467544" y="2636912"/>
            <a:ext cx="8229600" cy="3345235"/>
          </a:xfrm>
        </p:spPr>
        <p:txBody>
          <a:bodyPr>
            <a:normAutofit lnSpcReduction="10000"/>
          </a:bodyPr>
          <a:lstStyle/>
          <a:p>
            <a:r>
              <a:rPr lang="en-GB" sz="2400" dirty="0"/>
              <a:t>Providing good enough information</a:t>
            </a:r>
          </a:p>
          <a:p>
            <a:r>
              <a:rPr lang="en-GB" sz="2400" dirty="0"/>
              <a:t>Learning to weigh the information</a:t>
            </a:r>
          </a:p>
          <a:p>
            <a:r>
              <a:rPr lang="en-GB" sz="2400" dirty="0"/>
              <a:t>Feeling listened to</a:t>
            </a:r>
          </a:p>
          <a:p>
            <a:r>
              <a:rPr lang="en-GB" sz="2400" dirty="0"/>
              <a:t>The importance of good relationships</a:t>
            </a:r>
          </a:p>
          <a:p>
            <a:r>
              <a:rPr lang="en-GB" sz="2400" dirty="0"/>
              <a:t>Taking seriously what the person has to say</a:t>
            </a:r>
          </a:p>
          <a:p>
            <a:r>
              <a:rPr lang="en-GB" sz="2400" dirty="0"/>
              <a:t>Involving the care co-ordinator, family members, and friends in the process of </a:t>
            </a:r>
            <a:r>
              <a:rPr lang="en-GB" sz="2400" dirty="0" smtClean="0"/>
              <a:t>SDM</a:t>
            </a:r>
            <a:endParaRPr lang="en-GB" sz="2400" dirty="0"/>
          </a:p>
        </p:txBody>
      </p:sp>
    </p:spTree>
    <p:extLst>
      <p:ext uri="{BB962C8B-B14F-4D97-AF65-F5344CB8AC3E}">
        <p14:creationId xmlns:p14="http://schemas.microsoft.com/office/powerpoint/2010/main" val="59470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training programmes</a:t>
            </a:r>
            <a:endParaRPr lang="en-GB" sz="3600" dirty="0"/>
          </a:p>
        </p:txBody>
      </p:sp>
      <p:sp>
        <p:nvSpPr>
          <p:cNvPr id="3" name="Content Placeholder 2"/>
          <p:cNvSpPr>
            <a:spLocks noGrp="1"/>
          </p:cNvSpPr>
          <p:nvPr>
            <p:ph idx="1"/>
          </p:nvPr>
        </p:nvSpPr>
        <p:spPr/>
        <p:txBody>
          <a:bodyPr>
            <a:normAutofit/>
          </a:bodyPr>
          <a:lstStyle/>
          <a:p>
            <a:r>
              <a:rPr lang="en-GB" sz="2400" dirty="0"/>
              <a:t>All training programmes focus on the process of SDM, we do not provide advice on medication to any individual.</a:t>
            </a:r>
          </a:p>
          <a:p>
            <a:r>
              <a:rPr lang="en-GB" sz="2400" dirty="0"/>
              <a:t>For R&amp;R staff in Cambridge, Huntingdon and </a:t>
            </a:r>
            <a:r>
              <a:rPr lang="en-GB" sz="2400" dirty="0" smtClean="0"/>
              <a:t>Peterborough.</a:t>
            </a:r>
          </a:p>
          <a:p>
            <a:r>
              <a:rPr lang="en-GB" sz="2400" dirty="0" smtClean="0"/>
              <a:t>Programmes were delivered in small, interactive, groups</a:t>
            </a:r>
          </a:p>
        </p:txBody>
      </p:sp>
    </p:spTree>
    <p:extLst>
      <p:ext uri="{BB962C8B-B14F-4D97-AF65-F5344CB8AC3E}">
        <p14:creationId xmlns:p14="http://schemas.microsoft.com/office/powerpoint/2010/main" val="365110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training programmes</a:t>
            </a:r>
            <a:endParaRPr lang="en-GB" sz="3600" dirty="0"/>
          </a:p>
        </p:txBody>
      </p:sp>
      <p:sp>
        <p:nvSpPr>
          <p:cNvPr id="3" name="Content Placeholder 2"/>
          <p:cNvSpPr>
            <a:spLocks noGrp="1"/>
          </p:cNvSpPr>
          <p:nvPr>
            <p:ph idx="1"/>
          </p:nvPr>
        </p:nvSpPr>
        <p:spPr/>
        <p:txBody>
          <a:bodyPr>
            <a:normAutofit fontScale="92500"/>
          </a:bodyPr>
          <a:lstStyle/>
          <a:p>
            <a:r>
              <a:rPr lang="en-GB" sz="2400" dirty="0" smtClean="0"/>
              <a:t>Why parallel programmes?</a:t>
            </a:r>
          </a:p>
          <a:p>
            <a:r>
              <a:rPr lang="en-GB" sz="2400" dirty="0" smtClean="0"/>
              <a:t>Trainers: co-leads: a service user trainer and a professional providers (2 psychiatrists, one CPN senior nurse)</a:t>
            </a:r>
          </a:p>
          <a:p>
            <a:r>
              <a:rPr lang="en-GB" sz="2400" dirty="0" smtClean="0"/>
              <a:t>Duration: psychiatrists</a:t>
            </a:r>
            <a:r>
              <a:rPr lang="en-GB" sz="2400" dirty="0"/>
              <a:t>: two sessions of two hours each, Some self study, using the ShIMME website.</a:t>
            </a:r>
          </a:p>
          <a:p>
            <a:r>
              <a:rPr lang="en-GB" sz="2400" dirty="0" smtClean="0"/>
              <a:t>Care co-ordinators: three sessions of 90 minutes each</a:t>
            </a:r>
          </a:p>
          <a:p>
            <a:r>
              <a:rPr lang="en-GB" sz="2400" dirty="0" smtClean="0"/>
              <a:t>Service users: 4 meetings of 2.5 hours </a:t>
            </a:r>
            <a:r>
              <a:rPr lang="en-GB" sz="2400" dirty="0" err="1" smtClean="0"/>
              <a:t>each+follow</a:t>
            </a:r>
            <a:r>
              <a:rPr lang="en-GB" sz="2400" dirty="0" smtClean="0"/>
              <a:t> up meeting</a:t>
            </a:r>
          </a:p>
          <a:p>
            <a:endParaRPr lang="en-GB" sz="2400" dirty="0"/>
          </a:p>
          <a:p>
            <a:endParaRPr lang="en-GB" sz="2400" dirty="0"/>
          </a:p>
        </p:txBody>
      </p:sp>
    </p:spTree>
    <p:extLst>
      <p:ext uri="{BB962C8B-B14F-4D97-AF65-F5344CB8AC3E}">
        <p14:creationId xmlns:p14="http://schemas.microsoft.com/office/powerpoint/2010/main" val="50491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smtClean="0"/>
              <a:t>Content : </a:t>
            </a:r>
            <a:r>
              <a:rPr lang="en-GB" sz="3600" dirty="0" smtClean="0"/>
              <a:t>providers</a:t>
            </a:r>
            <a:endParaRPr lang="en-GB" sz="3600" dirty="0"/>
          </a:p>
        </p:txBody>
      </p:sp>
      <p:sp>
        <p:nvSpPr>
          <p:cNvPr id="3" name="Content Placeholder 2"/>
          <p:cNvSpPr>
            <a:spLocks noGrp="1"/>
          </p:cNvSpPr>
          <p:nvPr>
            <p:ph idx="1"/>
          </p:nvPr>
        </p:nvSpPr>
        <p:spPr>
          <a:xfrm>
            <a:off x="467544" y="2564904"/>
            <a:ext cx="8229600" cy="3345235"/>
          </a:xfrm>
        </p:spPr>
        <p:txBody>
          <a:bodyPr>
            <a:normAutofit fontScale="92500" lnSpcReduction="10000"/>
          </a:bodyPr>
          <a:lstStyle/>
          <a:p>
            <a:r>
              <a:rPr lang="en-GB" sz="2400" dirty="0"/>
              <a:t>What does SDM mean in the context of </a:t>
            </a:r>
            <a:r>
              <a:rPr lang="en-GB" sz="2400" dirty="0" smtClean="0"/>
              <a:t>mental health services?</a:t>
            </a:r>
          </a:p>
          <a:p>
            <a:r>
              <a:rPr lang="en-GB" sz="2400" dirty="0" smtClean="0"/>
              <a:t>The process of SDM</a:t>
            </a:r>
          </a:p>
          <a:p>
            <a:r>
              <a:rPr lang="en-GB" sz="2400" dirty="0" smtClean="0"/>
              <a:t>Knowledge of </a:t>
            </a:r>
            <a:r>
              <a:rPr lang="en-GB" sz="2400" dirty="0"/>
              <a:t>research evidence, including of alternatives to medication</a:t>
            </a:r>
          </a:p>
          <a:p>
            <a:r>
              <a:rPr lang="en-GB" sz="2400" dirty="0"/>
              <a:t>Critical issues in managing psychiatric medication in collaboration with service users</a:t>
            </a:r>
          </a:p>
          <a:p>
            <a:r>
              <a:rPr lang="en-GB" sz="2400" dirty="0"/>
              <a:t>Systematic use of feedback forms (one from the patient, one from the psychiatrist) in consultation meeting with service users </a:t>
            </a:r>
          </a:p>
          <a:p>
            <a:endParaRPr lang="en-GB" sz="2400" dirty="0"/>
          </a:p>
        </p:txBody>
      </p:sp>
    </p:spTree>
    <p:extLst>
      <p:ext uri="{BB962C8B-B14F-4D97-AF65-F5344CB8AC3E}">
        <p14:creationId xmlns:p14="http://schemas.microsoft.com/office/powerpoint/2010/main" val="322070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a:bodyPr>
          <a:lstStyle/>
          <a:p>
            <a:r>
              <a:rPr lang="en-GB" sz="3600" dirty="0" smtClean="0"/>
              <a:t>Content: service users</a:t>
            </a:r>
            <a:endParaRPr lang="en-GB" sz="3600" dirty="0"/>
          </a:p>
        </p:txBody>
      </p:sp>
      <p:sp>
        <p:nvSpPr>
          <p:cNvPr id="3" name="Content Placeholder 2"/>
          <p:cNvSpPr>
            <a:spLocks noGrp="1"/>
          </p:cNvSpPr>
          <p:nvPr>
            <p:ph idx="1"/>
          </p:nvPr>
        </p:nvSpPr>
        <p:spPr>
          <a:xfrm>
            <a:off x="467544" y="2492896"/>
            <a:ext cx="8229600" cy="3345235"/>
          </a:xfrm>
        </p:spPr>
        <p:txBody>
          <a:bodyPr>
            <a:normAutofit fontScale="92500" lnSpcReduction="10000"/>
          </a:bodyPr>
          <a:lstStyle/>
          <a:p>
            <a:pPr>
              <a:defRPr/>
            </a:pPr>
            <a:r>
              <a:rPr lang="en-GB" sz="2400" dirty="0"/>
              <a:t>The process of SDM</a:t>
            </a:r>
          </a:p>
          <a:p>
            <a:pPr>
              <a:defRPr/>
            </a:pPr>
            <a:r>
              <a:rPr lang="en-GB" sz="2400" dirty="0"/>
              <a:t>Knowledge of </a:t>
            </a:r>
            <a:r>
              <a:rPr lang="en-GB" sz="2400" dirty="0" smtClean="0"/>
              <a:t>key research </a:t>
            </a:r>
            <a:r>
              <a:rPr lang="en-GB" sz="2400" dirty="0"/>
              <a:t>evidence, including of alternatives to medication</a:t>
            </a:r>
          </a:p>
          <a:p>
            <a:pPr>
              <a:defRPr/>
            </a:pPr>
            <a:r>
              <a:rPr lang="en-GB" sz="2400" dirty="0"/>
              <a:t>Critical issues in managing psychiatric medication in collaboration with service users</a:t>
            </a:r>
          </a:p>
          <a:p>
            <a:pPr>
              <a:defRPr/>
            </a:pPr>
            <a:r>
              <a:rPr lang="en-GB" sz="2400" dirty="0"/>
              <a:t>Systematic use of feedback forms (one from the patient, one from the psychiatrist) in consultation meeting with service users </a:t>
            </a:r>
            <a:endParaRPr lang="en-GB" sz="2400" dirty="0" smtClean="0"/>
          </a:p>
          <a:p>
            <a:pPr>
              <a:defRPr/>
            </a:pPr>
            <a:r>
              <a:rPr lang="en-GB" sz="2400" dirty="0"/>
              <a:t>Constructive assertiveness </a:t>
            </a:r>
            <a:r>
              <a:rPr lang="en-GB" sz="2400" dirty="0" smtClean="0"/>
              <a:t>training</a:t>
            </a:r>
            <a:endParaRPr lang="en-GB" sz="2400" dirty="0"/>
          </a:p>
        </p:txBody>
      </p:sp>
    </p:spTree>
    <p:extLst>
      <p:ext uri="{BB962C8B-B14F-4D97-AF65-F5344CB8AC3E}">
        <p14:creationId xmlns:p14="http://schemas.microsoft.com/office/powerpoint/2010/main" val="2663636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a:bodyPr>
          <a:lstStyle/>
          <a:p>
            <a:r>
              <a:rPr lang="en-GB" sz="3600" dirty="0" smtClean="0"/>
              <a:t>Content: service users</a:t>
            </a:r>
            <a:endParaRPr lang="en-GB" sz="3600" dirty="0"/>
          </a:p>
        </p:txBody>
      </p:sp>
      <p:sp>
        <p:nvSpPr>
          <p:cNvPr id="3" name="Content Placeholder 2"/>
          <p:cNvSpPr>
            <a:spLocks noGrp="1"/>
          </p:cNvSpPr>
          <p:nvPr>
            <p:ph idx="1"/>
          </p:nvPr>
        </p:nvSpPr>
        <p:spPr>
          <a:xfrm>
            <a:off x="467544" y="2492896"/>
            <a:ext cx="8229600" cy="3345235"/>
          </a:xfrm>
        </p:spPr>
        <p:txBody>
          <a:bodyPr>
            <a:normAutofit/>
          </a:bodyPr>
          <a:lstStyle/>
          <a:p>
            <a:pPr>
              <a:defRPr/>
            </a:pPr>
            <a:r>
              <a:rPr lang="en-GB" sz="2200" dirty="0"/>
              <a:t>How to articulate one’s preferences re medication: benefits vs. adverse </a:t>
            </a:r>
            <a:r>
              <a:rPr lang="en-GB" sz="2200" dirty="0" smtClean="0"/>
              <a:t>effects</a:t>
            </a:r>
          </a:p>
          <a:p>
            <a:pPr>
              <a:defRPr/>
            </a:pPr>
            <a:r>
              <a:rPr lang="en-GB" sz="2200" dirty="0"/>
              <a:t>Where to find reliable information and how to evaluate it</a:t>
            </a:r>
          </a:p>
          <a:p>
            <a:pPr>
              <a:defRPr/>
            </a:pPr>
            <a:r>
              <a:rPr lang="en-GB" sz="2200" dirty="0"/>
              <a:t>Learning to systematically share one’s experiences of taking medication and preferences with one’s prescribing psychiatrist</a:t>
            </a:r>
          </a:p>
          <a:p>
            <a:pPr>
              <a:defRPr/>
            </a:pPr>
            <a:r>
              <a:rPr lang="en-GB" sz="2200" dirty="0"/>
              <a:t>Sharing experiences and preferences with care co-ordinators, support staff, peer support </a:t>
            </a:r>
            <a:r>
              <a:rPr lang="en-GB" sz="2200" dirty="0" smtClean="0"/>
              <a:t>workers</a:t>
            </a:r>
            <a:endParaRPr lang="en-GB" sz="2200" dirty="0"/>
          </a:p>
        </p:txBody>
      </p:sp>
    </p:spTree>
    <p:extLst>
      <p:ext uri="{BB962C8B-B14F-4D97-AF65-F5344CB8AC3E}">
        <p14:creationId xmlns:p14="http://schemas.microsoft.com/office/powerpoint/2010/main" val="171863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1143000"/>
          </a:xfrm>
        </p:spPr>
        <p:txBody>
          <a:bodyPr>
            <a:normAutofit/>
          </a:bodyPr>
          <a:lstStyle/>
          <a:p>
            <a:r>
              <a:rPr lang="en-GB" sz="3600" dirty="0" smtClean="0"/>
              <a:t>Content: service users</a:t>
            </a:r>
            <a:endParaRPr lang="en-GB" sz="3600" dirty="0"/>
          </a:p>
        </p:txBody>
      </p:sp>
      <p:sp>
        <p:nvSpPr>
          <p:cNvPr id="3" name="Content Placeholder 2"/>
          <p:cNvSpPr>
            <a:spLocks noGrp="1"/>
          </p:cNvSpPr>
          <p:nvPr>
            <p:ph idx="1"/>
          </p:nvPr>
        </p:nvSpPr>
        <p:spPr>
          <a:xfrm>
            <a:off x="467544" y="2492896"/>
            <a:ext cx="8229600" cy="3345235"/>
          </a:xfrm>
        </p:spPr>
        <p:txBody>
          <a:bodyPr>
            <a:normAutofit/>
          </a:bodyPr>
          <a:lstStyle/>
          <a:p>
            <a:pPr>
              <a:defRPr/>
            </a:pPr>
            <a:r>
              <a:rPr lang="en-GB" sz="2200" dirty="0"/>
              <a:t>Developing a wellbeing plan, focused on personal medicine</a:t>
            </a:r>
          </a:p>
          <a:p>
            <a:pPr>
              <a:defRPr/>
            </a:pPr>
            <a:r>
              <a:rPr lang="en-GB" sz="2200" dirty="0"/>
              <a:t>Becoming aware of alternatives to medication</a:t>
            </a:r>
          </a:p>
        </p:txBody>
      </p:sp>
    </p:spTree>
    <p:extLst>
      <p:ext uri="{BB962C8B-B14F-4D97-AF65-F5344CB8AC3E}">
        <p14:creationId xmlns:p14="http://schemas.microsoft.com/office/powerpoint/2010/main" val="249992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Sample</a:t>
            </a:r>
            <a:endParaRPr lang="en-GB" sz="3600" dirty="0"/>
          </a:p>
        </p:txBody>
      </p:sp>
      <p:sp>
        <p:nvSpPr>
          <p:cNvPr id="3" name="Content Placeholder 2"/>
          <p:cNvSpPr>
            <a:spLocks noGrp="1"/>
          </p:cNvSpPr>
          <p:nvPr>
            <p:ph idx="1"/>
          </p:nvPr>
        </p:nvSpPr>
        <p:spPr/>
        <p:txBody>
          <a:bodyPr>
            <a:normAutofit/>
          </a:bodyPr>
          <a:lstStyle/>
          <a:p>
            <a:pPr>
              <a:defRPr/>
            </a:pPr>
            <a:r>
              <a:rPr lang="en-GB" sz="2400" dirty="0"/>
              <a:t>15 psychiatrists</a:t>
            </a:r>
          </a:p>
          <a:p>
            <a:pPr>
              <a:defRPr/>
            </a:pPr>
            <a:r>
              <a:rPr lang="en-GB" sz="2400" dirty="0"/>
              <a:t>35 care co-ordinators</a:t>
            </a:r>
          </a:p>
          <a:p>
            <a:pPr>
              <a:defRPr/>
            </a:pPr>
            <a:r>
              <a:rPr lang="en-GB" sz="2400" dirty="0"/>
              <a:t>47 service </a:t>
            </a:r>
            <a:r>
              <a:rPr lang="en-GB" sz="2400" dirty="0" smtClean="0"/>
              <a:t>users</a:t>
            </a:r>
          </a:p>
          <a:p>
            <a:pPr>
              <a:defRPr/>
            </a:pPr>
            <a:r>
              <a:rPr lang="en-GB" sz="2400" dirty="0" smtClean="0"/>
              <a:t>Difficulties in recruitment</a:t>
            </a:r>
            <a:endParaRPr lang="en-GB" sz="2400" dirty="0"/>
          </a:p>
        </p:txBody>
      </p:sp>
    </p:spTree>
    <p:extLst>
      <p:ext uri="{BB962C8B-B14F-4D97-AF65-F5344CB8AC3E}">
        <p14:creationId xmlns:p14="http://schemas.microsoft.com/office/powerpoint/2010/main" val="11023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Experience of being a service user trainer</a:t>
            </a:r>
            <a:endParaRPr lang="en-GB" sz="3600" dirty="0"/>
          </a:p>
        </p:txBody>
      </p:sp>
      <p:sp>
        <p:nvSpPr>
          <p:cNvPr id="3" name="Content Placeholder 2"/>
          <p:cNvSpPr>
            <a:spLocks noGrp="1"/>
          </p:cNvSpPr>
          <p:nvPr>
            <p:ph idx="1"/>
          </p:nvPr>
        </p:nvSpPr>
        <p:spPr/>
        <p:txBody>
          <a:bodyPr>
            <a:normAutofit/>
          </a:bodyPr>
          <a:lstStyle/>
          <a:p>
            <a:pPr>
              <a:defRPr/>
            </a:pPr>
            <a:r>
              <a:rPr lang="en-GB" sz="2400" dirty="0" smtClean="0"/>
              <a:t>Gained confidence</a:t>
            </a:r>
            <a:endParaRPr lang="en-GB" sz="2400" dirty="0"/>
          </a:p>
          <a:p>
            <a:pPr>
              <a:defRPr/>
            </a:pPr>
            <a:r>
              <a:rPr lang="en-GB" sz="2400" dirty="0"/>
              <a:t>My contribution and experience was genuinely appreciated </a:t>
            </a:r>
          </a:p>
          <a:p>
            <a:pPr>
              <a:defRPr/>
            </a:pPr>
            <a:r>
              <a:rPr lang="en-GB" sz="2400" dirty="0"/>
              <a:t>Felt valued</a:t>
            </a:r>
          </a:p>
          <a:p>
            <a:pPr>
              <a:defRPr/>
            </a:pPr>
            <a:r>
              <a:rPr lang="en-GB" sz="2400" dirty="0"/>
              <a:t>Working with a professional colleague as an equal was a refreshing experience </a:t>
            </a:r>
          </a:p>
          <a:p>
            <a:pPr>
              <a:defRPr/>
            </a:pPr>
            <a:r>
              <a:rPr lang="en-GB" sz="2400" dirty="0"/>
              <a:t>Learnt more about the difficulties that professionals face</a:t>
            </a:r>
          </a:p>
        </p:txBody>
      </p:sp>
    </p:spTree>
    <p:extLst>
      <p:ext uri="{BB962C8B-B14F-4D97-AF65-F5344CB8AC3E}">
        <p14:creationId xmlns:p14="http://schemas.microsoft.com/office/powerpoint/2010/main" val="268121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4"/>
          <p:cNvGraphicFramePr>
            <a:graphicFrameLocks noGrp="1" noChangeAspect="1"/>
          </p:cNvGraphicFramePr>
          <p:nvPr>
            <p:ph idx="1"/>
            <p:extLst>
              <p:ext uri="{D42A27DB-BD31-4B8C-83A1-F6EECF244321}">
                <p14:modId xmlns:p14="http://schemas.microsoft.com/office/powerpoint/2010/main" val="821660090"/>
              </p:ext>
            </p:extLst>
          </p:nvPr>
        </p:nvGraphicFramePr>
        <p:xfrm>
          <a:off x="1547813" y="765175"/>
          <a:ext cx="6042025" cy="5322888"/>
        </p:xfrm>
        <a:graphic>
          <a:graphicData uri="http://schemas.openxmlformats.org/presentationml/2006/ole">
            <mc:AlternateContent xmlns:mc="http://schemas.openxmlformats.org/markup-compatibility/2006">
              <mc:Choice xmlns:v="urn:schemas-microsoft-com:vml" Requires="v">
                <p:oleObj spid="_x0000_s1129" name="Photo Editor Photo" r:id="rId3" imgW="9142857" imgH="6857143" progId="MSPhotoEd.3">
                  <p:embed/>
                </p:oleObj>
              </mc:Choice>
              <mc:Fallback>
                <p:oleObj name="Photo Editor Photo" r:id="rId3" imgW="9142857" imgH="68571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765175"/>
                        <a:ext cx="6042025" cy="53228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7966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Participants’ experience</a:t>
            </a:r>
            <a:endParaRPr lang="en-GB" sz="3600" dirty="0"/>
          </a:p>
        </p:txBody>
      </p:sp>
      <p:sp>
        <p:nvSpPr>
          <p:cNvPr id="3" name="Content Placeholder 2"/>
          <p:cNvSpPr>
            <a:spLocks noGrp="1"/>
          </p:cNvSpPr>
          <p:nvPr>
            <p:ph idx="1"/>
          </p:nvPr>
        </p:nvSpPr>
        <p:spPr/>
        <p:txBody>
          <a:bodyPr>
            <a:normAutofit/>
          </a:bodyPr>
          <a:lstStyle/>
          <a:p>
            <a:pPr>
              <a:defRPr/>
            </a:pPr>
            <a:r>
              <a:rPr lang="en-GB" sz="2400" dirty="0"/>
              <a:t>Pre-conceptions were challenged</a:t>
            </a:r>
          </a:p>
          <a:p>
            <a:pPr>
              <a:defRPr/>
            </a:pPr>
            <a:r>
              <a:rPr lang="en-GB" sz="2400" dirty="0"/>
              <a:t>Positive learning experience</a:t>
            </a:r>
          </a:p>
          <a:p>
            <a:pPr>
              <a:defRPr/>
            </a:pPr>
            <a:r>
              <a:rPr lang="en-GB" sz="2400" dirty="0"/>
              <a:t>Time was ring-fenced away from the pressures of work</a:t>
            </a:r>
          </a:p>
          <a:p>
            <a:pPr>
              <a:defRPr/>
            </a:pPr>
            <a:r>
              <a:rPr lang="en-GB" sz="2400" dirty="0"/>
              <a:t>Stimulated thought and discussion around everyday challenges</a:t>
            </a:r>
          </a:p>
          <a:p>
            <a:pPr>
              <a:defRPr/>
            </a:pPr>
            <a:r>
              <a:rPr lang="en-GB" sz="2400" dirty="0"/>
              <a:t>Opportunity to have frank discussions in a safe environment </a:t>
            </a:r>
          </a:p>
        </p:txBody>
      </p:sp>
    </p:spTree>
    <p:extLst>
      <p:ext uri="{BB962C8B-B14F-4D97-AF65-F5344CB8AC3E}">
        <p14:creationId xmlns:p14="http://schemas.microsoft.com/office/powerpoint/2010/main" val="134725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users feedback</a:t>
            </a:r>
            <a:endParaRPr lang="en-GB" dirty="0"/>
          </a:p>
        </p:txBody>
      </p:sp>
      <p:sp>
        <p:nvSpPr>
          <p:cNvPr id="3" name="Content Placeholder 2"/>
          <p:cNvSpPr>
            <a:spLocks noGrp="1"/>
          </p:cNvSpPr>
          <p:nvPr>
            <p:ph idx="1"/>
          </p:nvPr>
        </p:nvSpPr>
        <p:spPr/>
        <p:txBody>
          <a:bodyPr>
            <a:normAutofit fontScale="40000" lnSpcReduction="20000"/>
          </a:bodyPr>
          <a:lstStyle/>
          <a:p>
            <a:r>
              <a:rPr lang="en-GB" b="1" i="1" dirty="0"/>
              <a:t>‘Very interesting with lively talk and shared involvement ‘</a:t>
            </a:r>
            <a:endParaRPr lang="en-GB" b="1" dirty="0"/>
          </a:p>
          <a:p>
            <a:endParaRPr lang="en-GB" b="1" dirty="0"/>
          </a:p>
          <a:p>
            <a:r>
              <a:rPr lang="en-GB" b="1" i="1" dirty="0"/>
              <a:t>‘This was something I wish was in place 20 years ago, hopefully this will help people in the future’</a:t>
            </a:r>
            <a:endParaRPr lang="en-GB" b="1" dirty="0"/>
          </a:p>
          <a:p>
            <a:endParaRPr lang="en-GB" b="1" dirty="0"/>
          </a:p>
          <a:p>
            <a:r>
              <a:rPr lang="en-GB" b="1" i="1" dirty="0"/>
              <a:t>‘I have discussed nearly everything that does concern me, it was enjoyable and interesting’</a:t>
            </a:r>
            <a:endParaRPr lang="en-GB" b="1" dirty="0"/>
          </a:p>
          <a:p>
            <a:endParaRPr lang="en-GB" b="1" dirty="0"/>
          </a:p>
          <a:p>
            <a:r>
              <a:rPr lang="en-GB" b="1" i="1" dirty="0"/>
              <a:t>‘It will be easier to talk to my psychiatrist about changing my medication’</a:t>
            </a:r>
            <a:endParaRPr lang="en-GB" b="1" dirty="0"/>
          </a:p>
          <a:p>
            <a:endParaRPr lang="en-GB" b="1" dirty="0"/>
          </a:p>
          <a:p>
            <a:r>
              <a:rPr lang="en-GB" b="1" i="1" dirty="0"/>
              <a:t>‘You listened to our opinions, especially with the service user feedback form’</a:t>
            </a:r>
            <a:endParaRPr lang="en-GB" b="1" dirty="0"/>
          </a:p>
          <a:p>
            <a:endParaRPr lang="en-GB" b="1" dirty="0"/>
          </a:p>
          <a:p>
            <a:r>
              <a:rPr lang="en-GB" b="1" i="1" dirty="0"/>
              <a:t>‘Very well presented and very inclusive of each member of the group’</a:t>
            </a:r>
            <a:endParaRPr lang="en-GB" b="1" dirty="0"/>
          </a:p>
          <a:p>
            <a:endParaRPr lang="en-GB" b="1" dirty="0"/>
          </a:p>
          <a:p>
            <a:r>
              <a:rPr lang="en-GB" b="1" i="1" dirty="0"/>
              <a:t>‘I hope I will feel more able to make the decision with the psychiatrist regarding my medication’</a:t>
            </a:r>
            <a:endParaRPr lang="en-GB" b="1" dirty="0"/>
          </a:p>
          <a:p>
            <a:endParaRPr lang="en-GB" b="1" dirty="0"/>
          </a:p>
          <a:p>
            <a:r>
              <a:rPr lang="en-GB" b="1" i="1" dirty="0"/>
              <a:t>‘Personally, very useful and empowering’</a:t>
            </a:r>
            <a:endParaRPr lang="en-GB" b="1" dirty="0"/>
          </a:p>
          <a:p>
            <a:endParaRPr lang="en-GB" dirty="0"/>
          </a:p>
        </p:txBody>
      </p:sp>
    </p:spTree>
    <p:extLst>
      <p:ext uri="{BB962C8B-B14F-4D97-AF65-F5344CB8AC3E}">
        <p14:creationId xmlns:p14="http://schemas.microsoft.com/office/powerpoint/2010/main" val="2101723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now?</a:t>
            </a:r>
            <a:endParaRPr lang="en-GB" dirty="0"/>
          </a:p>
        </p:txBody>
      </p:sp>
      <p:sp>
        <p:nvSpPr>
          <p:cNvPr id="3" name="Content Placeholder 2"/>
          <p:cNvSpPr>
            <a:spLocks noGrp="1"/>
          </p:cNvSpPr>
          <p:nvPr>
            <p:ph idx="1"/>
          </p:nvPr>
        </p:nvSpPr>
        <p:spPr/>
        <p:txBody>
          <a:bodyPr>
            <a:normAutofit/>
          </a:bodyPr>
          <a:lstStyle/>
          <a:p>
            <a:r>
              <a:rPr lang="en-GB" dirty="0" smtClean="0"/>
              <a:t>Implementation of </a:t>
            </a:r>
            <a:r>
              <a:rPr lang="en-GB" dirty="0" err="1" smtClean="0"/>
              <a:t>ShIMME</a:t>
            </a:r>
            <a:r>
              <a:rPr lang="en-GB" dirty="0" smtClean="0"/>
              <a:t> procedure in everyday R&amp;R practice, leading to updating  feedback forms</a:t>
            </a:r>
          </a:p>
          <a:p>
            <a:r>
              <a:rPr lang="en-GB" dirty="0" smtClean="0"/>
              <a:t>Support networks</a:t>
            </a:r>
          </a:p>
          <a:p>
            <a:r>
              <a:rPr lang="en-GB" dirty="0" smtClean="0"/>
              <a:t>Post programme evaluation</a:t>
            </a:r>
          </a:p>
          <a:p>
            <a:r>
              <a:rPr lang="en-GB" dirty="0" smtClean="0"/>
              <a:t>First publication </a:t>
            </a:r>
          </a:p>
          <a:p>
            <a:endParaRPr lang="en-GB" dirty="0"/>
          </a:p>
        </p:txBody>
      </p:sp>
    </p:spTree>
    <p:extLst>
      <p:ext uri="{BB962C8B-B14F-4D97-AF65-F5344CB8AC3E}">
        <p14:creationId xmlns:p14="http://schemas.microsoft.com/office/powerpoint/2010/main" val="1161251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864096"/>
          </a:xfrm>
        </p:spPr>
        <p:txBody>
          <a:bodyPr>
            <a:normAutofit/>
          </a:bodyPr>
          <a:lstStyle/>
          <a:p>
            <a:r>
              <a:rPr lang="en-GB" sz="3600" dirty="0" smtClean="0"/>
              <a:t>References</a:t>
            </a:r>
            <a:endParaRPr lang="en-GB" sz="3600" dirty="0"/>
          </a:p>
        </p:txBody>
      </p:sp>
      <p:sp>
        <p:nvSpPr>
          <p:cNvPr id="3" name="Content Placeholder 2"/>
          <p:cNvSpPr>
            <a:spLocks noGrp="1"/>
          </p:cNvSpPr>
          <p:nvPr>
            <p:ph idx="1"/>
          </p:nvPr>
        </p:nvSpPr>
        <p:spPr>
          <a:xfrm>
            <a:off x="457200" y="2420888"/>
            <a:ext cx="8229600" cy="3705275"/>
          </a:xfrm>
        </p:spPr>
        <p:txBody>
          <a:bodyPr>
            <a:normAutofit fontScale="85000" lnSpcReduction="10000"/>
          </a:bodyPr>
          <a:lstStyle/>
          <a:p>
            <a:r>
              <a:rPr lang="en-GB" sz="1800" dirty="0"/>
              <a:t>Charles, C.,Gafni, A., Wealan, T. 1999 Decision-making in the physician-consumer encounter : revisiting the shared treatment decision-making model. Social Science and Medicine, 49 :651-61</a:t>
            </a:r>
          </a:p>
          <a:p>
            <a:r>
              <a:rPr lang="en-GB" sz="1800" dirty="0"/>
              <a:t>Calton T, Ferriter M, et al (2008) A systematic review of the Soteria paradigm for the treatment of people diagnosed with schizophrenia. Schizophrenia  Bulletin., 34: 181–192</a:t>
            </a:r>
          </a:p>
          <a:p>
            <a:r>
              <a:rPr lang="en-GB" sz="1800" dirty="0"/>
              <a:t>Cooper C, Bebbington P, et al (2007) Why people do not take their psychotropic drugs as prescribed: Results of the 2000 National Psychiatric Morbidity Survey. Acta Psych. Scand., 116: 47-53 </a:t>
            </a:r>
          </a:p>
          <a:p>
            <a:r>
              <a:rPr lang="en-GB" sz="1800" dirty="0"/>
              <a:t>Curtis, L.C., Milstrey Wills S, D.J., Penney, S.S. Ghose, S.S., Mistler, L.A., Noahone, I.H., M. Delphin-Rittmon, Del Vecchio,P., Lesko,S. (2010) Pushing the Envelope: Shared Decision Making in Mental Health. Psychiatric </a:t>
            </a:r>
            <a:r>
              <a:rPr lang="en-GB" sz="1800"/>
              <a:t>Rehabilitation </a:t>
            </a:r>
            <a:r>
              <a:rPr lang="en-GB" sz="1800" smtClean="0"/>
              <a:t>Journal 34</a:t>
            </a:r>
            <a:r>
              <a:rPr lang="en-GB" sz="1800" dirty="0"/>
              <a:t>, 1, 14-22</a:t>
            </a:r>
          </a:p>
          <a:p>
            <a:r>
              <a:rPr lang="en-GB" sz="1800" dirty="0"/>
              <a:t>Day J, Bentall R, Roberts C et al (2005) Attitudes towards antipsychotic medication: The impact of clinical variables and relationships with health professionals. Arch. Gen. Psychiatry, 62: </a:t>
            </a:r>
            <a:r>
              <a:rPr lang="en-GB" sz="1800" dirty="0" smtClean="0"/>
              <a:t>717-724</a:t>
            </a:r>
            <a:endParaRPr lang="en-GB" sz="1800" dirty="0"/>
          </a:p>
        </p:txBody>
      </p:sp>
    </p:spTree>
    <p:extLst>
      <p:ext uri="{BB962C8B-B14F-4D97-AF65-F5344CB8AC3E}">
        <p14:creationId xmlns:p14="http://schemas.microsoft.com/office/powerpoint/2010/main" val="2773862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864096"/>
          </a:xfrm>
        </p:spPr>
        <p:txBody>
          <a:bodyPr>
            <a:normAutofit/>
          </a:bodyPr>
          <a:lstStyle/>
          <a:p>
            <a:r>
              <a:rPr lang="en-GB" sz="3600" dirty="0" smtClean="0"/>
              <a:t>References</a:t>
            </a:r>
            <a:endParaRPr lang="en-GB" sz="3600" dirty="0"/>
          </a:p>
        </p:txBody>
      </p:sp>
      <p:sp>
        <p:nvSpPr>
          <p:cNvPr id="3" name="Content Placeholder 2"/>
          <p:cNvSpPr>
            <a:spLocks noGrp="1"/>
          </p:cNvSpPr>
          <p:nvPr>
            <p:ph idx="1"/>
          </p:nvPr>
        </p:nvSpPr>
        <p:spPr>
          <a:xfrm>
            <a:off x="457200" y="2420888"/>
            <a:ext cx="8229600" cy="3705275"/>
          </a:xfrm>
        </p:spPr>
        <p:txBody>
          <a:bodyPr>
            <a:normAutofit/>
          </a:bodyPr>
          <a:lstStyle/>
          <a:p>
            <a:r>
              <a:rPr lang="en-GB" sz="1500" dirty="0"/>
              <a:t>Deegan, P.E. (2005)The Importance of personal medicine: A qualitative resilience in people with psychiatric disabilities, Scandinavian Journal of Public Health Services, 66, 29-35.</a:t>
            </a:r>
          </a:p>
          <a:p>
            <a:r>
              <a:rPr lang="en-GB" sz="1500" dirty="0"/>
              <a:t>Deegan, P.E., &amp; Drake, E.R. (2006). Shared decision making and medication management in the recovery process. Psychiatric Services, 5: 1636-1639</a:t>
            </a:r>
          </a:p>
          <a:p>
            <a:r>
              <a:rPr lang="en-GB" sz="1500" dirty="0"/>
              <a:t>Deegan P, Rapp C, Holter M, Riefer M (2008) A program to support shared decision making in an outpatient psychiatric medication clinic. Psych. Services, 59: 603-605</a:t>
            </a:r>
          </a:p>
          <a:p>
            <a:r>
              <a:rPr lang="en-GB" sz="1500" dirty="0"/>
              <a:t>Deegan, P. (2010) A web application to support recovery and shared decision making in psychiatric medication clinics. Psychiatric Rehabilitation Journal, 34, </a:t>
            </a:r>
            <a:r>
              <a:rPr lang="en-GB" sz="1500" dirty="0" smtClean="0"/>
              <a:t>23-28</a:t>
            </a:r>
          </a:p>
          <a:p>
            <a:r>
              <a:rPr lang="en-GB" sz="1500" dirty="0"/>
              <a:t>Dept. of Health (2008) Medicines Management: Everybody’s Business. DH: London</a:t>
            </a:r>
          </a:p>
          <a:p>
            <a:r>
              <a:rPr lang="en-GB" sz="1500" dirty="0"/>
              <a:t>Dept. of Health (2011) Liberating the NHS: Choice and Control. DH, Choice Team.</a:t>
            </a:r>
          </a:p>
          <a:p>
            <a:r>
              <a:rPr lang="en-GB" sz="1500" dirty="0"/>
              <a:t>Drake, R., Deegan,P., Rapp, C., (2010) The </a:t>
            </a:r>
            <a:r>
              <a:rPr lang="en-GB" sz="1500" dirty="0" smtClean="0"/>
              <a:t>Promise of </a:t>
            </a:r>
            <a:r>
              <a:rPr lang="en-GB" sz="1500" dirty="0"/>
              <a:t>Shared Decision Making in Mental Health. Guest Editorial. Psychiatric Rehabilitation Journal, 34,1,7-13.</a:t>
            </a:r>
          </a:p>
          <a:p>
            <a:endParaRPr lang="en-GB" sz="1500" dirty="0"/>
          </a:p>
        </p:txBody>
      </p:sp>
    </p:spTree>
    <p:extLst>
      <p:ext uri="{BB962C8B-B14F-4D97-AF65-F5344CB8AC3E}">
        <p14:creationId xmlns:p14="http://schemas.microsoft.com/office/powerpoint/2010/main" val="1066238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864096"/>
          </a:xfrm>
        </p:spPr>
        <p:txBody>
          <a:bodyPr>
            <a:normAutofit/>
          </a:bodyPr>
          <a:lstStyle/>
          <a:p>
            <a:r>
              <a:rPr lang="en-GB" sz="3600" dirty="0" smtClean="0"/>
              <a:t>References</a:t>
            </a:r>
            <a:endParaRPr lang="en-GB" sz="3600" dirty="0"/>
          </a:p>
        </p:txBody>
      </p:sp>
      <p:sp>
        <p:nvSpPr>
          <p:cNvPr id="3" name="Content Placeholder 2"/>
          <p:cNvSpPr>
            <a:spLocks noGrp="1"/>
          </p:cNvSpPr>
          <p:nvPr>
            <p:ph idx="1"/>
          </p:nvPr>
        </p:nvSpPr>
        <p:spPr>
          <a:xfrm>
            <a:off x="457200" y="2420888"/>
            <a:ext cx="8435280" cy="3705275"/>
          </a:xfrm>
        </p:spPr>
        <p:txBody>
          <a:bodyPr>
            <a:normAutofit fontScale="77500" lnSpcReduction="20000"/>
          </a:bodyPr>
          <a:lstStyle/>
          <a:p>
            <a:r>
              <a:rPr lang="en-GB" sz="1500" dirty="0"/>
              <a:t>Duncan, E., Best, C., Hagen, S. (2010) Shared decision making interventions for people with mental health conditions (Review) . Chichester: John Wiley and Sons, Ltd. The </a:t>
            </a:r>
            <a:r>
              <a:rPr lang="en-GB" sz="1500" dirty="0" smtClean="0"/>
              <a:t>Cochrane </a:t>
            </a:r>
            <a:r>
              <a:rPr lang="en-GB" sz="1500" dirty="0"/>
              <a:t>Library, Issue 1.</a:t>
            </a:r>
          </a:p>
          <a:p>
            <a:r>
              <a:rPr lang="en-GB" sz="1500" dirty="0"/>
              <a:t>Edwards A &amp; Elwyn G (2009) Shared decision-making in healthcare: Achieving evidence-based patient choice. (2nd ed). OUP: Oxford </a:t>
            </a:r>
          </a:p>
          <a:p>
            <a:r>
              <a:rPr lang="en-GB" sz="1500" dirty="0"/>
              <a:t>Hamann J, Cohen R, Leucht S, et al (2005) Do patients with schizophrenia wish to be involved in decisions about their medical treatment? Amer. J. Psychiatry, 162: 2382-4</a:t>
            </a:r>
          </a:p>
          <a:p>
            <a:r>
              <a:rPr lang="en-GB" sz="1500" dirty="0"/>
              <a:t>Hamann, J., Cohen, R., Leucht, S., Buschm, R., Kissling, W.(2007) shared decision making and long termoutcome in </a:t>
            </a:r>
            <a:r>
              <a:rPr lang="en-GB" sz="1500" dirty="0" smtClean="0"/>
              <a:t>schizophrenia </a:t>
            </a:r>
            <a:r>
              <a:rPr lang="en-GB" sz="1500" dirty="0"/>
              <a:t>treatment. Journal of Clinical Psychiatry, 2007, 68(7) : </a:t>
            </a:r>
            <a:r>
              <a:rPr lang="en-GB" sz="1500" dirty="0" smtClean="0"/>
              <a:t>992-7</a:t>
            </a:r>
          </a:p>
          <a:p>
            <a:r>
              <a:rPr lang="en-GB" sz="1500" dirty="0"/>
              <a:t>Harding, C.M., </a:t>
            </a:r>
            <a:r>
              <a:rPr lang="en-GB" sz="1500" dirty="0" err="1"/>
              <a:t>Zahnister</a:t>
            </a:r>
            <a:r>
              <a:rPr lang="en-GB" sz="1500" dirty="0"/>
              <a:t>, J.M. (1994) Empirical corrections of seven myths about Schizophrenia with implications for Treatment. </a:t>
            </a:r>
            <a:r>
              <a:rPr lang="en-GB" sz="1500" dirty="0" err="1"/>
              <a:t>Acta</a:t>
            </a:r>
            <a:r>
              <a:rPr lang="en-GB" sz="1500" dirty="0"/>
              <a:t> </a:t>
            </a:r>
            <a:r>
              <a:rPr lang="en-GB" sz="1500" dirty="0" err="1"/>
              <a:t>Scandinavica</a:t>
            </a:r>
            <a:r>
              <a:rPr lang="en-GB" sz="1500" dirty="0"/>
              <a:t> </a:t>
            </a:r>
            <a:r>
              <a:rPr lang="en-GB" sz="1500" dirty="0" err="1"/>
              <a:t>Psychiatrica</a:t>
            </a:r>
            <a:r>
              <a:rPr lang="en-GB" sz="1500" dirty="0"/>
              <a:t>, 90, </a:t>
            </a:r>
            <a:r>
              <a:rPr lang="en-GB" sz="1500" dirty="0" err="1"/>
              <a:t>supplment</a:t>
            </a:r>
            <a:r>
              <a:rPr lang="en-GB" sz="1500" dirty="0"/>
              <a:t> 3-4, 140-146</a:t>
            </a:r>
            <a:r>
              <a:rPr lang="en-GB" sz="1500" dirty="0" smtClean="0"/>
              <a:t>.</a:t>
            </a:r>
            <a:endParaRPr lang="en-GB" sz="1500" dirty="0"/>
          </a:p>
          <a:p>
            <a:r>
              <a:rPr lang="en-GB" sz="1500" dirty="0" smtClean="0"/>
              <a:t>Harrow </a:t>
            </a:r>
            <a:r>
              <a:rPr lang="en-GB" sz="1500" dirty="0"/>
              <a:t>M &amp; Jobe T (2007) Factors involved in outcome and recovery in Schizophrenia patients not on antipsychotic medications: A 15-year multifollow-up study. J. Nerv. &amp; Ment. Disease 195: 406-414</a:t>
            </a:r>
          </a:p>
          <a:p>
            <a:r>
              <a:rPr lang="en-GB" sz="1500" dirty="0"/>
              <a:t>Joosten E, DeFuentes-Merillas L, et al (2008) Systematic review of the effects of shared decision-making on patient satisfaction, treatment adherence and health status. Psychotherapy and Psychosomatics, 77: </a:t>
            </a:r>
            <a:r>
              <a:rPr lang="en-GB" sz="1500" dirty="0" smtClean="0"/>
              <a:t>219–226</a:t>
            </a:r>
          </a:p>
          <a:p>
            <a:r>
              <a:rPr lang="en-GB" sz="1500" dirty="0" err="1" smtClean="0"/>
              <a:t>Kaminskiy</a:t>
            </a:r>
            <a:r>
              <a:rPr lang="en-GB" sz="1500" dirty="0" smtClean="0"/>
              <a:t>, e. Ramon, S., </a:t>
            </a:r>
            <a:r>
              <a:rPr lang="en-GB" sz="1500" dirty="0" err="1" smtClean="0"/>
              <a:t>Morant,N</a:t>
            </a:r>
            <a:r>
              <a:rPr lang="en-GB" sz="1500" dirty="0" smtClean="0"/>
              <a:t>. (2013) Exploring Shared Decision Making for Psychiatric Medication Management. In: Walker, S. (</a:t>
            </a:r>
            <a:r>
              <a:rPr lang="en-GB" sz="1500" dirty="0" err="1" smtClean="0"/>
              <a:t>ed</a:t>
            </a:r>
            <a:r>
              <a:rPr lang="en-GB" sz="1500" dirty="0" smtClean="0"/>
              <a:t>) Modern Mental Health: Critical Perspectives on Psychiatric Practice. London: critical Publishing, 33-48.</a:t>
            </a:r>
            <a:endParaRPr lang="en-GB" sz="1500" dirty="0"/>
          </a:p>
          <a:p>
            <a:endParaRPr lang="en-GB" sz="1500" dirty="0"/>
          </a:p>
        </p:txBody>
      </p:sp>
      <p:pic>
        <p:nvPicPr>
          <p:cNvPr id="2050" name="Picture 2" descr="\\anglia.local\fs\StaffHome\sr2\My Documents\My Desktop\RecoveryMSC2011\Raisepayments\raiseconsent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563" y="0"/>
            <a:ext cx="48488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1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864096"/>
          </a:xfrm>
        </p:spPr>
        <p:txBody>
          <a:bodyPr>
            <a:normAutofit/>
          </a:bodyPr>
          <a:lstStyle/>
          <a:p>
            <a:r>
              <a:rPr lang="en-GB" sz="3600" dirty="0" smtClean="0"/>
              <a:t>References</a:t>
            </a:r>
            <a:endParaRPr lang="en-GB" sz="3600" dirty="0"/>
          </a:p>
        </p:txBody>
      </p:sp>
      <p:sp>
        <p:nvSpPr>
          <p:cNvPr id="3" name="Content Placeholder 2"/>
          <p:cNvSpPr>
            <a:spLocks noGrp="1"/>
          </p:cNvSpPr>
          <p:nvPr>
            <p:ph idx="1"/>
          </p:nvPr>
        </p:nvSpPr>
        <p:spPr>
          <a:xfrm>
            <a:off x="457200" y="2276872"/>
            <a:ext cx="8435280" cy="3849291"/>
          </a:xfrm>
        </p:spPr>
        <p:txBody>
          <a:bodyPr>
            <a:normAutofit/>
          </a:bodyPr>
          <a:lstStyle/>
          <a:p>
            <a:r>
              <a:rPr lang="en-GB" sz="1500" dirty="0"/>
              <a:t>Loh, A., Simon, d., Wills CE Kristen,I., (2007a) The effects of a </a:t>
            </a:r>
            <a:r>
              <a:rPr lang="en-GB" sz="1500" dirty="0" smtClean="0"/>
              <a:t>shared decision-making </a:t>
            </a:r>
            <a:r>
              <a:rPr lang="en-GB" sz="1500" dirty="0"/>
              <a:t>intervention in primary care of depression: </a:t>
            </a:r>
            <a:r>
              <a:rPr lang="en-GB" sz="1500" dirty="0" smtClean="0"/>
              <a:t>a cluster-randomised </a:t>
            </a:r>
            <a:r>
              <a:rPr lang="en-GB" sz="1500" dirty="0"/>
              <a:t>controlled trial. Patient </a:t>
            </a:r>
            <a:r>
              <a:rPr lang="en-GB" sz="1500" dirty="0" smtClean="0"/>
              <a:t>Education </a:t>
            </a:r>
            <a:r>
              <a:rPr lang="en-GB" sz="1500" dirty="0"/>
              <a:t>and </a:t>
            </a:r>
            <a:r>
              <a:rPr lang="en-GB" sz="1500" dirty="0" smtClean="0"/>
              <a:t>Counselling </a:t>
            </a:r>
            <a:r>
              <a:rPr lang="en-GB" sz="1500" dirty="0"/>
              <a:t>67, 324-32</a:t>
            </a:r>
          </a:p>
          <a:p>
            <a:r>
              <a:rPr lang="en-GB" sz="1500" dirty="0"/>
              <a:t>Loh, A. </a:t>
            </a:r>
            <a:r>
              <a:rPr lang="en-GB" sz="1500" dirty="0" smtClean="0"/>
              <a:t>Leonhard, </a:t>
            </a:r>
            <a:r>
              <a:rPr lang="en-GB" sz="1500" dirty="0"/>
              <a:t>R., Simon, D.., Wills, CE., ., Harter, M. (2007b) The impact of patient </a:t>
            </a:r>
            <a:r>
              <a:rPr lang="en-GB" sz="1500" dirty="0" smtClean="0"/>
              <a:t>participation on </a:t>
            </a:r>
            <a:r>
              <a:rPr lang="en-GB" sz="1500" dirty="0"/>
              <a:t>adherence and </a:t>
            </a:r>
            <a:r>
              <a:rPr lang="en-GB" sz="1500" dirty="0" smtClean="0"/>
              <a:t>conical </a:t>
            </a:r>
            <a:r>
              <a:rPr lang="en-GB" sz="1500" dirty="0"/>
              <a:t>outcome in primary care of depression. Patient Education and </a:t>
            </a:r>
            <a:r>
              <a:rPr lang="en-GB" sz="1500" dirty="0" smtClean="0"/>
              <a:t>Counselling, </a:t>
            </a:r>
            <a:r>
              <a:rPr lang="en-GB" sz="1500" dirty="0"/>
              <a:t>65, 69-78. </a:t>
            </a:r>
          </a:p>
          <a:p>
            <a:r>
              <a:rPr lang="en-GB" sz="1500" dirty="0"/>
              <a:t>Malpass, A., Shaw, A., Sharp, D., Walter, F., Feder,G., Ridd, M., Kessler, D. (2009) “Medication career” or “Moral Career”? The two sides of managing antidepressants: A meta-ethnography of patients’ experience of antidepressants. Social Science and Medicine, 68, 154-168</a:t>
            </a:r>
            <a:r>
              <a:rPr lang="en-GB" sz="1500" dirty="0" smtClean="0"/>
              <a:t>.</a:t>
            </a:r>
          </a:p>
          <a:p>
            <a:r>
              <a:rPr lang="en-GB" sz="1500" dirty="0" smtClean="0"/>
              <a:t>Morrison, A.P., Hutton, P., </a:t>
            </a:r>
            <a:r>
              <a:rPr lang="en-GB" sz="1500" dirty="0" err="1" smtClean="0"/>
              <a:t>Shiers</a:t>
            </a:r>
            <a:r>
              <a:rPr lang="en-GB" sz="1500" dirty="0" smtClean="0"/>
              <a:t>, D, </a:t>
            </a:r>
            <a:r>
              <a:rPr lang="en-GB" sz="1500" dirty="0" err="1" smtClean="0"/>
              <a:t>Turkington</a:t>
            </a:r>
            <a:r>
              <a:rPr lang="en-GB" sz="1500" dirty="0" smtClean="0"/>
              <a:t>, D. (2012) Antipsychotics: Is it time to introduce patient choice? British Journal of Psychiatry, 2011, 83-84.</a:t>
            </a:r>
            <a:endParaRPr lang="en-GB" sz="1500" dirty="0"/>
          </a:p>
          <a:p>
            <a:r>
              <a:rPr lang="en-GB" sz="1500" dirty="0"/>
              <a:t>NICE (2009) Medicine adherence: Involving patients in decision about prescribed medication and supporting adherence. London: NICE </a:t>
            </a:r>
          </a:p>
        </p:txBody>
      </p:sp>
    </p:spTree>
    <p:extLst>
      <p:ext uri="{BB962C8B-B14F-4D97-AF65-F5344CB8AC3E}">
        <p14:creationId xmlns:p14="http://schemas.microsoft.com/office/powerpoint/2010/main" val="3862413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864096"/>
          </a:xfrm>
        </p:spPr>
        <p:txBody>
          <a:bodyPr>
            <a:normAutofit/>
          </a:bodyPr>
          <a:lstStyle/>
          <a:p>
            <a:r>
              <a:rPr lang="en-GB" sz="3600" dirty="0" smtClean="0"/>
              <a:t>References</a:t>
            </a:r>
            <a:endParaRPr lang="en-GB" sz="3600" dirty="0"/>
          </a:p>
        </p:txBody>
      </p:sp>
      <p:sp>
        <p:nvSpPr>
          <p:cNvPr id="3" name="Content Placeholder 2"/>
          <p:cNvSpPr>
            <a:spLocks noGrp="1"/>
          </p:cNvSpPr>
          <p:nvPr>
            <p:ph idx="1"/>
          </p:nvPr>
        </p:nvSpPr>
        <p:spPr>
          <a:xfrm>
            <a:off x="457200" y="2276872"/>
            <a:ext cx="8435280" cy="3849291"/>
          </a:xfrm>
        </p:spPr>
        <p:txBody>
          <a:bodyPr>
            <a:normAutofit/>
          </a:bodyPr>
          <a:lstStyle/>
          <a:p>
            <a:pPr marL="0" indent="0">
              <a:buNone/>
            </a:pPr>
            <a:r>
              <a:rPr lang="en-GB" sz="1500" dirty="0" smtClean="0"/>
              <a:t>Nose, M., Barbui, c. Tansella,M. (2003) How often do patients with psychosis fail to adhere to treatment programmes? A systematic review. Psychological Medicine 33, 1149-1160.</a:t>
            </a:r>
          </a:p>
          <a:p>
            <a:pPr marL="0" indent="0">
              <a:buNone/>
            </a:pPr>
            <a:r>
              <a:rPr lang="en-GB" sz="1500" dirty="0" smtClean="0"/>
              <a:t>O’Connor, A.M., Bennett, C.L. Stacey, D.,Barry, M., Col, N.F., Eden, K.B. (2006) Decision aids for people facing health problems or screening decisions. Cochrane Database of Systematic reviews, issue 3.</a:t>
            </a:r>
          </a:p>
          <a:p>
            <a:pPr marL="0" indent="0">
              <a:buNone/>
            </a:pPr>
            <a:r>
              <a:rPr lang="en-CA" sz="1400" dirty="0" err="1"/>
              <a:t>Priebe</a:t>
            </a:r>
            <a:r>
              <a:rPr lang="en-CA" sz="1400" dirty="0"/>
              <a:t>, S. McCabe, R., </a:t>
            </a:r>
            <a:r>
              <a:rPr lang="en-CA" sz="1400" dirty="0" err="1"/>
              <a:t>Bullenkamp</a:t>
            </a:r>
            <a:r>
              <a:rPr lang="en-CA" sz="1400" dirty="0"/>
              <a:t>, J. (2007) Structured patient-</a:t>
            </a:r>
            <a:r>
              <a:rPr lang="en-CA" sz="1400" dirty="0" err="1"/>
              <a:t>clinican</a:t>
            </a:r>
            <a:r>
              <a:rPr lang="en-CA" sz="1400" dirty="0"/>
              <a:t> communication: 1 year outcome in community mental health care: Cluster Randomised Control Trial. British Journal of Psychiatry, 191:420-422.</a:t>
            </a:r>
            <a:endParaRPr lang="en-GB" sz="1400" dirty="0"/>
          </a:p>
          <a:p>
            <a:pPr marL="0" indent="0">
              <a:buNone/>
              <a:defRPr/>
            </a:pPr>
            <a:r>
              <a:rPr lang="en-CA" sz="1600" dirty="0"/>
              <a:t>Roe, D., </a:t>
            </a:r>
            <a:r>
              <a:rPr lang="en-CA" sz="1600" dirty="0" err="1"/>
              <a:t>Goldblatt</a:t>
            </a:r>
            <a:r>
              <a:rPr lang="en-CA" sz="1600" dirty="0"/>
              <a:t>, H., </a:t>
            </a:r>
            <a:r>
              <a:rPr lang="en-CA" sz="1600" dirty="0" err="1"/>
              <a:t>Balush-Klienman</a:t>
            </a:r>
            <a:r>
              <a:rPr lang="en-CA" sz="1600" dirty="0"/>
              <a:t>, V., </a:t>
            </a:r>
            <a:r>
              <a:rPr lang="en-CA" sz="1600" dirty="0" err="1"/>
              <a:t>Swarbrick</a:t>
            </a:r>
            <a:r>
              <a:rPr lang="en-CA" sz="1600" dirty="0"/>
              <a:t>. M., &amp; </a:t>
            </a:r>
          </a:p>
          <a:p>
            <a:pPr marL="0" indent="0">
              <a:buFontTx/>
              <a:buNone/>
              <a:defRPr/>
            </a:pPr>
            <a:r>
              <a:rPr lang="en-CA" sz="1600" smtClean="0"/>
              <a:t>Davidson</a:t>
            </a:r>
            <a:r>
              <a:rPr lang="en-CA" sz="1600" dirty="0"/>
              <a:t>, L. (2009). Why and how people decide to stop taking prescribed psychiatric </a:t>
            </a:r>
            <a:r>
              <a:rPr lang="en-CA" sz="1600" dirty="0" smtClean="0"/>
              <a:t>      medication</a:t>
            </a:r>
            <a:r>
              <a:rPr lang="en-CA" sz="1600" dirty="0"/>
              <a:t>: Exploring the </a:t>
            </a:r>
            <a:r>
              <a:rPr lang="en-CA" sz="1600" dirty="0" smtClean="0"/>
              <a:t>subjective </a:t>
            </a:r>
            <a:r>
              <a:rPr lang="en-CA" sz="1600" dirty="0"/>
              <a:t>process of choice. </a:t>
            </a:r>
            <a:r>
              <a:rPr lang="en-CA" sz="1600" i="1" dirty="0"/>
              <a:t>Psychiatric Rehabilitation Journal, 33</a:t>
            </a:r>
            <a:r>
              <a:rPr lang="en-CA" sz="1600" dirty="0"/>
              <a:t>(1), 38-46.</a:t>
            </a:r>
            <a:endParaRPr lang="en-GB" sz="1600" dirty="0"/>
          </a:p>
          <a:p>
            <a:pPr marL="0" indent="0">
              <a:buNone/>
            </a:pPr>
            <a:endParaRPr lang="en-GB" sz="1500" dirty="0" smtClean="0"/>
          </a:p>
          <a:p>
            <a:endParaRPr lang="en-GB" sz="1500" dirty="0"/>
          </a:p>
        </p:txBody>
      </p:sp>
    </p:spTree>
    <p:extLst>
      <p:ext uri="{BB962C8B-B14F-4D97-AF65-F5344CB8AC3E}">
        <p14:creationId xmlns:p14="http://schemas.microsoft.com/office/powerpoint/2010/main" val="106143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4281339"/>
          </a:xfrm>
        </p:spPr>
        <p:txBody>
          <a:bodyPr>
            <a:normAutofit/>
          </a:bodyPr>
          <a:lstStyle/>
          <a:p>
            <a:pPr>
              <a:lnSpc>
                <a:spcPct val="110000"/>
              </a:lnSpc>
            </a:pPr>
            <a:r>
              <a:rPr lang="en-US" sz="2400" dirty="0"/>
              <a:t>The focus on SDM in primary care has been in existence for sometime, especially around difficult decisions such as in the case of cancer intervention (O’Connor et al, 2006), i.e. where there is a conflictual decision to be </a:t>
            </a:r>
            <a:r>
              <a:rPr lang="en-US" sz="2400" dirty="0" smtClean="0"/>
              <a:t>made</a:t>
            </a:r>
          </a:p>
          <a:p>
            <a:pPr>
              <a:lnSpc>
                <a:spcPct val="110000"/>
              </a:lnSpc>
            </a:pPr>
            <a:endParaRPr lang="en-US" sz="2400" dirty="0"/>
          </a:p>
          <a:p>
            <a:pPr>
              <a:lnSpc>
                <a:spcPct val="110000"/>
              </a:lnSpc>
            </a:pPr>
            <a:r>
              <a:rPr lang="en-US" sz="2400" dirty="0"/>
              <a:t>Elwyn and his colleagues from Cardiff have developed an observation tool of SDM in primary care in the UK (Edwards and Elwyn, 2009)</a:t>
            </a:r>
            <a:r>
              <a:rPr lang="en-US" sz="2400" dirty="0" smtClean="0"/>
              <a:t>.</a:t>
            </a:r>
            <a:endParaRPr lang="en-US" sz="2400" dirty="0"/>
          </a:p>
        </p:txBody>
      </p:sp>
    </p:spTree>
    <p:extLst>
      <p:ext uri="{BB962C8B-B14F-4D97-AF65-F5344CB8AC3E}">
        <p14:creationId xmlns:p14="http://schemas.microsoft.com/office/powerpoint/2010/main" val="314542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646331"/>
          </a:xfrm>
        </p:spPr>
        <p:txBody>
          <a:bodyPr>
            <a:spAutoFit/>
          </a:bodyPr>
          <a:lstStyle/>
          <a:p>
            <a:r>
              <a:rPr lang="en-US" sz="3600" dirty="0" smtClean="0"/>
              <a:t>The case for SDM in mental health</a:t>
            </a:r>
            <a:endParaRPr lang="en-US" sz="3600" dirty="0"/>
          </a:p>
        </p:txBody>
      </p:sp>
      <p:sp>
        <p:nvSpPr>
          <p:cNvPr id="3" name="Content Placeholder 2"/>
          <p:cNvSpPr>
            <a:spLocks noGrp="1"/>
          </p:cNvSpPr>
          <p:nvPr>
            <p:ph idx="1"/>
          </p:nvPr>
        </p:nvSpPr>
        <p:spPr>
          <a:xfrm>
            <a:off x="467544" y="2636912"/>
            <a:ext cx="8229600" cy="3723070"/>
          </a:xfrm>
        </p:spPr>
        <p:txBody>
          <a:bodyPr>
            <a:spAutoFit/>
          </a:bodyPr>
          <a:lstStyle/>
          <a:p>
            <a:pPr>
              <a:lnSpc>
                <a:spcPct val="110000"/>
              </a:lnSpc>
            </a:pPr>
            <a:r>
              <a:rPr lang="en-US" sz="2400" dirty="0"/>
              <a:t>Shared decision making is proposed as a means to improve collaboration between clinicians and service users, enhancing the journey of recovery,  self management (Schauer et al, 2007) and quality of life (Joosten, 2008</a:t>
            </a:r>
            <a:r>
              <a:rPr lang="en-US" sz="2400" dirty="0" smtClean="0"/>
              <a:t>)</a:t>
            </a:r>
          </a:p>
          <a:p>
            <a:pPr marL="0" indent="0">
              <a:lnSpc>
                <a:spcPct val="110000"/>
              </a:lnSpc>
              <a:buNone/>
            </a:pPr>
            <a:endParaRPr lang="en-US" sz="800" dirty="0" smtClean="0"/>
          </a:p>
          <a:p>
            <a:pPr>
              <a:lnSpc>
                <a:spcPct val="110000"/>
              </a:lnSpc>
            </a:pPr>
            <a:r>
              <a:rPr lang="en-US" sz="2400" dirty="0"/>
              <a:t>Priebe, McCabe et al (2007) have demonstrated the effectiveness of following the patient’s agenda in clinical consultations in six European countries.</a:t>
            </a:r>
          </a:p>
          <a:p>
            <a:pPr>
              <a:lnSpc>
                <a:spcPct val="110000"/>
              </a:lnSpc>
            </a:pPr>
            <a:endParaRPr lang="en-US" dirty="0"/>
          </a:p>
        </p:txBody>
      </p:sp>
    </p:spTree>
    <p:extLst>
      <p:ext uri="{BB962C8B-B14F-4D97-AF65-F5344CB8AC3E}">
        <p14:creationId xmlns:p14="http://schemas.microsoft.com/office/powerpoint/2010/main" val="96499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646331"/>
          </a:xfrm>
        </p:spPr>
        <p:txBody>
          <a:bodyPr>
            <a:spAutoFit/>
          </a:bodyPr>
          <a:lstStyle/>
          <a:p>
            <a:r>
              <a:rPr lang="en-US" sz="3600" dirty="0" smtClean="0"/>
              <a:t>The case for SDM in mental health</a:t>
            </a:r>
            <a:endParaRPr lang="en-US" sz="3600" dirty="0"/>
          </a:p>
        </p:txBody>
      </p:sp>
      <p:sp>
        <p:nvSpPr>
          <p:cNvPr id="3" name="Content Placeholder 2"/>
          <p:cNvSpPr>
            <a:spLocks noGrp="1"/>
          </p:cNvSpPr>
          <p:nvPr>
            <p:ph idx="1"/>
          </p:nvPr>
        </p:nvSpPr>
        <p:spPr>
          <a:xfrm>
            <a:off x="467544" y="2636912"/>
            <a:ext cx="8229600" cy="3631763"/>
          </a:xfrm>
        </p:spPr>
        <p:txBody>
          <a:bodyPr>
            <a:spAutoFit/>
          </a:bodyPr>
          <a:lstStyle/>
          <a:p>
            <a:pPr>
              <a:lnSpc>
                <a:spcPct val="110000"/>
              </a:lnSpc>
            </a:pPr>
            <a:r>
              <a:rPr lang="en-US" sz="2400" dirty="0"/>
              <a:t>The Department of Health and NICE are supportive of shared decision making as a way of working in mental health (Nice, 2009, DH 2008, DH </a:t>
            </a:r>
            <a:r>
              <a:rPr lang="en-US" sz="2400" dirty="0" smtClean="0"/>
              <a:t>2011)</a:t>
            </a:r>
          </a:p>
          <a:p>
            <a:pPr marL="0" indent="0">
              <a:lnSpc>
                <a:spcPct val="110000"/>
              </a:lnSpc>
              <a:buNone/>
            </a:pPr>
            <a:endParaRPr lang="en-US" sz="800" dirty="0"/>
          </a:p>
          <a:p>
            <a:pPr>
              <a:lnSpc>
                <a:spcPct val="110000"/>
              </a:lnSpc>
            </a:pPr>
            <a:r>
              <a:rPr lang="en-US" sz="2400" dirty="0"/>
              <a:t>Ethically, SDM is the right thing to do </a:t>
            </a:r>
            <a:endParaRPr lang="en-US" sz="2400" dirty="0" smtClean="0"/>
          </a:p>
          <a:p>
            <a:pPr marL="0" indent="0">
              <a:lnSpc>
                <a:spcPct val="110000"/>
              </a:lnSpc>
              <a:buNone/>
            </a:pPr>
            <a:endParaRPr lang="en-US" sz="800" dirty="0"/>
          </a:p>
          <a:p>
            <a:pPr>
              <a:lnSpc>
                <a:spcPct val="110000"/>
              </a:lnSpc>
            </a:pPr>
            <a:r>
              <a:rPr lang="en-US" sz="2400" dirty="0"/>
              <a:t>Thus far there are no evaluated SDM interventions in the </a:t>
            </a:r>
            <a:r>
              <a:rPr lang="en-US" sz="2400" dirty="0" smtClean="0"/>
              <a:t>UK</a:t>
            </a:r>
          </a:p>
          <a:p>
            <a:pPr marL="0" indent="0">
              <a:lnSpc>
                <a:spcPct val="110000"/>
              </a:lnSpc>
              <a:buNone/>
            </a:pPr>
            <a:r>
              <a:rPr lang="en-US" sz="2400" dirty="0"/>
              <a:t> </a:t>
            </a:r>
            <a:r>
              <a:rPr lang="en-US" sz="2400" dirty="0" smtClean="0"/>
              <a:t>    concerning to psychiatric medication</a:t>
            </a:r>
            <a:endParaRPr lang="en-US" sz="2400" dirty="0"/>
          </a:p>
          <a:p>
            <a:pPr>
              <a:lnSpc>
                <a:spcPct val="110000"/>
              </a:lnSpc>
            </a:pPr>
            <a:endParaRPr lang="en-US" dirty="0"/>
          </a:p>
        </p:txBody>
      </p:sp>
    </p:spTree>
    <p:extLst>
      <p:ext uri="{BB962C8B-B14F-4D97-AF65-F5344CB8AC3E}">
        <p14:creationId xmlns:p14="http://schemas.microsoft.com/office/powerpoint/2010/main" val="381431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496944" cy="4281339"/>
          </a:xfrm>
        </p:spPr>
        <p:txBody>
          <a:bodyPr>
            <a:normAutofit lnSpcReduction="10000"/>
          </a:bodyPr>
          <a:lstStyle/>
          <a:p>
            <a:pPr marL="0" indent="0">
              <a:lnSpc>
                <a:spcPct val="110000"/>
              </a:lnSpc>
              <a:buNone/>
            </a:pPr>
            <a:r>
              <a:rPr lang="en-US" sz="2200" dirty="0" smtClean="0"/>
              <a:t>SDM </a:t>
            </a:r>
            <a:r>
              <a:rPr lang="en-US" sz="2200" dirty="0"/>
              <a:t>in Psychiatric Medication Management </a:t>
            </a:r>
            <a:r>
              <a:rPr lang="en-US" sz="2200" dirty="0" smtClean="0"/>
              <a:t>is a problematic issue </a:t>
            </a:r>
            <a:r>
              <a:rPr lang="en-US" sz="2200" dirty="0"/>
              <a:t>given </a:t>
            </a:r>
            <a:r>
              <a:rPr lang="en-US" sz="2200" dirty="0" smtClean="0"/>
              <a:t>that:</a:t>
            </a:r>
          </a:p>
          <a:p>
            <a:pPr>
              <a:lnSpc>
                <a:spcPct val="110000"/>
              </a:lnSpc>
            </a:pPr>
            <a:r>
              <a:rPr lang="en-US" sz="2200" dirty="0"/>
              <a:t>Research evidence highlights that 50% of mental health service users do </a:t>
            </a:r>
            <a:r>
              <a:rPr lang="en-US" sz="2200" dirty="0" smtClean="0"/>
              <a:t>not:</a:t>
            </a:r>
          </a:p>
          <a:p>
            <a:pPr lvl="1">
              <a:lnSpc>
                <a:spcPct val="110000"/>
              </a:lnSpc>
            </a:pPr>
            <a:r>
              <a:rPr lang="en-US" dirty="0"/>
              <a:t>take the medication prescribed for them on a regular basis </a:t>
            </a:r>
            <a:endParaRPr lang="en-US" dirty="0" smtClean="0"/>
          </a:p>
          <a:p>
            <a:pPr lvl="1">
              <a:lnSpc>
                <a:spcPct val="110000"/>
              </a:lnSpc>
            </a:pPr>
            <a:r>
              <a:rPr lang="en-US" dirty="0"/>
              <a:t>often do not inform their prescriber of this decision (Nose, Barbui and Tansella, </a:t>
            </a:r>
            <a:r>
              <a:rPr lang="en-US" dirty="0" smtClean="0"/>
              <a:t>2003)</a:t>
            </a:r>
            <a:endParaRPr lang="en-US" dirty="0"/>
          </a:p>
          <a:p>
            <a:pPr>
              <a:lnSpc>
                <a:spcPct val="110000"/>
              </a:lnSpc>
            </a:pPr>
            <a:r>
              <a:rPr lang="en-US" sz="2200" dirty="0"/>
              <a:t>Why do people stop taking medication, given the evidence as to its effectiveness? (Roe et al, 2009</a:t>
            </a:r>
            <a:r>
              <a:rPr lang="en-US" sz="2200" dirty="0" smtClean="0"/>
              <a:t>)</a:t>
            </a:r>
          </a:p>
          <a:p>
            <a:pPr>
              <a:lnSpc>
                <a:spcPct val="110000"/>
              </a:lnSpc>
            </a:pPr>
            <a:r>
              <a:rPr lang="en-US" sz="2200" dirty="0" smtClean="0"/>
              <a:t>The growing doubts as to the efficacy of antipsychotic medication (Morrison et al, 2012)</a:t>
            </a:r>
          </a:p>
          <a:p>
            <a:pPr>
              <a:lnSpc>
                <a:spcPct val="110000"/>
              </a:lnSpc>
            </a:pPr>
            <a:endParaRPr lang="en-US" sz="2200" dirty="0"/>
          </a:p>
        </p:txBody>
      </p:sp>
    </p:spTree>
    <p:extLst>
      <p:ext uri="{BB962C8B-B14F-4D97-AF65-F5344CB8AC3E}">
        <p14:creationId xmlns:p14="http://schemas.microsoft.com/office/powerpoint/2010/main" val="162156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646331"/>
          </a:xfrm>
        </p:spPr>
        <p:txBody>
          <a:bodyPr>
            <a:spAutoFit/>
          </a:bodyPr>
          <a:lstStyle/>
          <a:p>
            <a:r>
              <a:rPr lang="en-US" sz="3600" dirty="0" smtClean="0"/>
              <a:t>Existing  Evidence</a:t>
            </a:r>
            <a:endParaRPr lang="en-US" sz="3600" dirty="0"/>
          </a:p>
        </p:txBody>
      </p:sp>
      <p:sp>
        <p:nvSpPr>
          <p:cNvPr id="3" name="Content Placeholder 2"/>
          <p:cNvSpPr>
            <a:spLocks noGrp="1"/>
          </p:cNvSpPr>
          <p:nvPr>
            <p:ph idx="1"/>
          </p:nvPr>
        </p:nvSpPr>
        <p:spPr>
          <a:xfrm>
            <a:off x="467544" y="2420888"/>
            <a:ext cx="8496944" cy="4106252"/>
          </a:xfrm>
        </p:spPr>
        <p:txBody>
          <a:bodyPr wrap="square">
            <a:spAutoFit/>
          </a:bodyPr>
          <a:lstStyle/>
          <a:p>
            <a:pPr>
              <a:lnSpc>
                <a:spcPct val="110000"/>
              </a:lnSpc>
            </a:pPr>
            <a:r>
              <a:rPr lang="en-US" sz="2200" dirty="0"/>
              <a:t>SDM in an admission ward within an RCT design (Hamann et al, </a:t>
            </a:r>
            <a:r>
              <a:rPr lang="en-US" sz="2200" dirty="0" smtClean="0"/>
              <a:t>2006). People with </a:t>
            </a:r>
            <a:r>
              <a:rPr lang="en-US" sz="2200" dirty="0"/>
              <a:t>Schizophrenia, able to make decision, no harm,  does not require more time than the usual consultation, had no impact on clinical outcomes ; one off intervention, 18 month follow up </a:t>
            </a:r>
            <a:endParaRPr lang="en-US" sz="2200" dirty="0" smtClean="0"/>
          </a:p>
          <a:p>
            <a:pPr marL="0" indent="0">
              <a:lnSpc>
                <a:spcPct val="110000"/>
              </a:lnSpc>
              <a:buNone/>
            </a:pPr>
            <a:endParaRPr lang="en-US" sz="400" dirty="0" smtClean="0"/>
          </a:p>
          <a:p>
            <a:pPr marL="0" indent="0">
              <a:lnSpc>
                <a:spcPct val="110000"/>
              </a:lnSpc>
              <a:buNone/>
            </a:pPr>
            <a:endParaRPr lang="en-US" sz="400" dirty="0" smtClean="0"/>
          </a:p>
          <a:p>
            <a:pPr>
              <a:lnSpc>
                <a:spcPct val="110000"/>
              </a:lnSpc>
            </a:pPr>
            <a:r>
              <a:rPr lang="en-US" sz="2200" dirty="0"/>
              <a:t>Loh et al (2007a and 2007 b) SDM in primary care for people with depression; also RCT design, and also in Germany: able to make decisions, no harm, increased satisfaction among patients, no impact on clinical outcomes, does not require more time. One off </a:t>
            </a:r>
            <a:r>
              <a:rPr lang="en-US" sz="2200" dirty="0" smtClean="0"/>
              <a:t>intervention.</a:t>
            </a:r>
            <a:endParaRPr lang="en-US" sz="2200" dirty="0"/>
          </a:p>
          <a:p>
            <a:pPr>
              <a:lnSpc>
                <a:spcPct val="110000"/>
              </a:lnSpc>
            </a:pPr>
            <a:endParaRPr lang="en-US" sz="2200" dirty="0" smtClean="0"/>
          </a:p>
        </p:txBody>
      </p:sp>
    </p:spTree>
    <p:extLst>
      <p:ext uri="{BB962C8B-B14F-4D97-AF65-F5344CB8AC3E}">
        <p14:creationId xmlns:p14="http://schemas.microsoft.com/office/powerpoint/2010/main" val="186471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646331"/>
          </a:xfrm>
        </p:spPr>
        <p:txBody>
          <a:bodyPr>
            <a:spAutoFit/>
          </a:bodyPr>
          <a:lstStyle/>
          <a:p>
            <a:r>
              <a:rPr lang="en-US" sz="3600" dirty="0" smtClean="0"/>
              <a:t>Existing Evidence</a:t>
            </a:r>
            <a:endParaRPr lang="en-US" sz="3600" dirty="0"/>
          </a:p>
        </p:txBody>
      </p:sp>
      <p:sp>
        <p:nvSpPr>
          <p:cNvPr id="3" name="Content Placeholder 2"/>
          <p:cNvSpPr>
            <a:spLocks noGrp="1"/>
          </p:cNvSpPr>
          <p:nvPr>
            <p:ph idx="1"/>
          </p:nvPr>
        </p:nvSpPr>
        <p:spPr>
          <a:xfrm>
            <a:off x="467544" y="2636912"/>
            <a:ext cx="8496944" cy="2828979"/>
          </a:xfrm>
        </p:spPr>
        <p:txBody>
          <a:bodyPr wrap="square">
            <a:spAutoFit/>
          </a:bodyPr>
          <a:lstStyle/>
          <a:p>
            <a:pPr>
              <a:lnSpc>
                <a:spcPct val="110000"/>
              </a:lnSpc>
            </a:pPr>
            <a:r>
              <a:rPr lang="en-US" sz="2200" dirty="0"/>
              <a:t>SDM systematic review of RCT studies (Joosten et al, 2008 vs. Duncan et al, 2010) RCT studies exist (US, Germany) SDM is effective for some people with  Schizophrenia and with Depression, the need for more research with less loss in follow </a:t>
            </a:r>
            <a:r>
              <a:rPr lang="en-US" sz="2200" dirty="0" smtClean="0"/>
              <a:t>up.</a:t>
            </a:r>
          </a:p>
          <a:p>
            <a:pPr marL="0" indent="0">
              <a:lnSpc>
                <a:spcPct val="110000"/>
              </a:lnSpc>
              <a:buNone/>
            </a:pPr>
            <a:endParaRPr lang="en-US" sz="2200" dirty="0"/>
          </a:p>
          <a:p>
            <a:pPr>
              <a:lnSpc>
                <a:spcPct val="110000"/>
              </a:lnSpc>
            </a:pPr>
            <a:r>
              <a:rPr lang="en-US" sz="2200" dirty="0"/>
              <a:t>Soteria (Calton et al, 2008) : residential therapeutic community with minimal, or no use of medication (US and Switzerland</a:t>
            </a:r>
            <a:r>
              <a:rPr lang="en-US" sz="2200" dirty="0" smtClean="0"/>
              <a:t>)</a:t>
            </a:r>
            <a:endParaRPr lang="en-US" sz="2200" dirty="0"/>
          </a:p>
        </p:txBody>
      </p:sp>
    </p:spTree>
    <p:extLst>
      <p:ext uri="{BB962C8B-B14F-4D97-AF65-F5344CB8AC3E}">
        <p14:creationId xmlns:p14="http://schemas.microsoft.com/office/powerpoint/2010/main" val="4074740405"/>
      </p:ext>
    </p:extLst>
  </p:cSld>
  <p:clrMapOvr>
    <a:masterClrMapping/>
  </p:clrMapOvr>
</p:sld>
</file>

<file path=ppt/theme/theme1.xml><?xml version="1.0" encoding="utf-8"?>
<a:theme xmlns:a="http://schemas.openxmlformats.org/drawingml/2006/main" name="ShiMME_Presentation_Master (0804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ShiMME_Presentation_Master %28080413%29.potx</Template>
  <TotalTime>272</TotalTime>
  <Words>2742</Words>
  <Application>Microsoft Office PowerPoint</Application>
  <PresentationFormat>On-screen Show (4:3)</PresentationFormat>
  <Paragraphs>210</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ShiMME_Presentation_Master (080413)</vt:lpstr>
      <vt:lpstr>Photo Editor Photo</vt:lpstr>
      <vt:lpstr>Shared Decision Making: The Challenge of introducing it in Psychiatric Medication Management in the UK  </vt:lpstr>
      <vt:lpstr>What is SDM?</vt:lpstr>
      <vt:lpstr>PowerPoint Presentation</vt:lpstr>
      <vt:lpstr>PowerPoint Presentation</vt:lpstr>
      <vt:lpstr>The case for SDM in mental health</vt:lpstr>
      <vt:lpstr>The case for SDM in mental health</vt:lpstr>
      <vt:lpstr>PowerPoint Presentation</vt:lpstr>
      <vt:lpstr>Existing  Evidence</vt:lpstr>
      <vt:lpstr>Existing Evidence</vt:lpstr>
      <vt:lpstr>Existing Evidence</vt:lpstr>
      <vt:lpstr>Existing Evidence</vt:lpstr>
      <vt:lpstr>Experimental projects of SDM</vt:lpstr>
      <vt:lpstr>PowerPoint Presentation</vt:lpstr>
      <vt:lpstr>PowerPoint Presentation</vt:lpstr>
      <vt:lpstr>PowerPoint Presentation</vt:lpstr>
      <vt:lpstr>Evaluation</vt:lpstr>
      <vt:lpstr>The Challenges to be faced</vt:lpstr>
      <vt:lpstr>PowerPoint Presentation</vt:lpstr>
      <vt:lpstr>PowerPoint Presentation</vt:lpstr>
      <vt:lpstr>PowerPoint Presentation</vt:lpstr>
      <vt:lpstr>What can facilitate SDM?</vt:lpstr>
      <vt:lpstr>The training programmes</vt:lpstr>
      <vt:lpstr>The training programmes</vt:lpstr>
      <vt:lpstr>Content : providers</vt:lpstr>
      <vt:lpstr>Content: service users</vt:lpstr>
      <vt:lpstr>Content: service users</vt:lpstr>
      <vt:lpstr>Content: service users</vt:lpstr>
      <vt:lpstr>Sample</vt:lpstr>
      <vt:lpstr>Experience of being a service user trainer</vt:lpstr>
      <vt:lpstr>Participants’ experience</vt:lpstr>
      <vt:lpstr>Service users feedback</vt:lpstr>
      <vt:lpstr>Where are we now?</vt:lpstr>
      <vt:lpstr>References</vt:lpstr>
      <vt:lpstr>References</vt:lpstr>
      <vt:lpstr>References</vt:lpstr>
      <vt:lpstr>References</vt:lpstr>
      <vt:lpstr>References</vt:lpstr>
    </vt:vector>
  </TitlesOfParts>
  <Company>Anglia Ruskin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Collis, Alex</dc:creator>
  <cp:lastModifiedBy>Perry, Benjamin</cp:lastModifiedBy>
  <cp:revision>97</cp:revision>
  <dcterms:created xsi:type="dcterms:W3CDTF">2013-04-08T12:03:19Z</dcterms:created>
  <dcterms:modified xsi:type="dcterms:W3CDTF">2013-08-02T12:07:24Z</dcterms:modified>
</cp:coreProperties>
</file>