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0" r:id="rId7"/>
    <p:sldId id="261" r:id="rId8"/>
    <p:sldId id="263" r:id="rId9"/>
    <p:sldId id="264" r:id="rId10"/>
    <p:sldId id="273" r:id="rId11"/>
    <p:sldId id="265" r:id="rId12"/>
    <p:sldId id="267" r:id="rId13"/>
    <p:sldId id="268" r:id="rId14"/>
    <p:sldId id="269" r:id="rId15"/>
    <p:sldId id="270" r:id="rId16"/>
    <p:sldId id="271" r:id="rId17"/>
    <p:sldId id="272"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2050" name="Picture 2"/>
          <p:cNvPicPr>
            <a:picLocks noChangeAspect="1" noChangeArrowheads="1"/>
          </p:cNvPicPr>
          <p:nvPr userDrawn="1"/>
        </p:nvPicPr>
        <p:blipFill>
          <a:blip r:embed="rId13" cstate="print"/>
          <a:srcRect/>
          <a:stretch>
            <a:fillRect/>
          </a:stretch>
        </p:blipFill>
        <p:spPr bwMode="auto">
          <a:xfrm>
            <a:off x="5181600" y="2590800"/>
            <a:ext cx="3600450" cy="360045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recoverydevon.co.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1"/>
            <a:ext cx="8001000" cy="2686050"/>
          </a:xfrm>
        </p:spPr>
        <p:txBody>
          <a:bodyPr>
            <a:normAutofit fontScale="90000"/>
          </a:bodyPr>
          <a:lstStyle/>
          <a:p>
            <a:pPr algn="r"/>
            <a:r>
              <a:rPr lang="en-GB" dirty="0" smtClean="0"/>
              <a:t>Introducing Shared Decision Making in Psychiatric Medicines Management as part of a Recovery Agenda</a:t>
            </a:r>
            <a:endParaRPr lang="en-GB" dirty="0"/>
          </a:p>
        </p:txBody>
      </p:sp>
      <p:sp>
        <p:nvSpPr>
          <p:cNvPr id="3" name="Subtitle 2"/>
          <p:cNvSpPr>
            <a:spLocks noGrp="1"/>
          </p:cNvSpPr>
          <p:nvPr>
            <p:ph type="subTitle" idx="1"/>
          </p:nvPr>
        </p:nvSpPr>
        <p:spPr/>
        <p:txBody>
          <a:bodyPr/>
          <a:lstStyle/>
          <a:p>
            <a:pPr algn="l"/>
            <a:r>
              <a:rPr lang="en-GB" dirty="0" smtClean="0"/>
              <a:t>Dr Elina Baker, Clinical Psychologist</a:t>
            </a:r>
          </a:p>
          <a:p>
            <a:pPr algn="l"/>
            <a:r>
              <a:rPr lang="en-GB" dirty="0" smtClean="0"/>
              <a:t>Devon Partnership NHS Trust</a:t>
            </a:r>
          </a:p>
          <a:p>
            <a:pPr algn="l"/>
            <a:r>
              <a:rPr lang="en-GB" dirty="0" smtClean="0"/>
              <a:t>UK</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Further information</a:t>
            </a:r>
            <a:endParaRPr lang="en-GB" dirty="0"/>
          </a:p>
        </p:txBody>
      </p:sp>
      <p:sp>
        <p:nvSpPr>
          <p:cNvPr id="6" name="Content Placeholder 5"/>
          <p:cNvSpPr>
            <a:spLocks noGrp="1"/>
          </p:cNvSpPr>
          <p:nvPr>
            <p:ph idx="1"/>
          </p:nvPr>
        </p:nvSpPr>
        <p:spPr/>
        <p:txBody>
          <a:bodyPr/>
          <a:lstStyle/>
          <a:p>
            <a:r>
              <a:rPr lang="en-GB" dirty="0" smtClean="0"/>
              <a:t>Baker, E., Fee, J., Bovingdon, L., et al.(2013). </a:t>
            </a:r>
            <a:r>
              <a:rPr lang="en-GB" i="1" dirty="0" smtClean="0"/>
              <a:t>From taking to using medication: recovery-focused prescribing and medicines management. Advances in Psychiatric Treatment, 19</a:t>
            </a:r>
            <a:r>
              <a:rPr lang="en-GB" dirty="0" smtClean="0"/>
              <a:t>, 2-10</a:t>
            </a:r>
          </a:p>
          <a:p>
            <a:r>
              <a:rPr lang="en-GB" i="1" dirty="0" smtClean="0">
                <a:hlinkClick r:id="rId2"/>
              </a:rPr>
              <a:t>www.recoverydevon.co.uk</a:t>
            </a:r>
            <a:endParaRPr lang="en-GB" i="1" dirty="0" smtClean="0"/>
          </a:p>
          <a:p>
            <a:pPr lvl="1"/>
            <a:r>
              <a:rPr lang="en-GB" i="1" dirty="0" smtClean="0"/>
              <a:t>Advisory paper &amp; summary report</a:t>
            </a:r>
          </a:p>
          <a:p>
            <a:pPr lvl="1"/>
            <a:r>
              <a:rPr lang="en-GB" i="1" dirty="0" smtClean="0"/>
              <a:t>Paper on survey findings</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cap="none" dirty="0" smtClean="0"/>
              <a:t>Implementation</a:t>
            </a:r>
            <a:endParaRPr lang="en-GB" cap="none" dirty="0"/>
          </a:p>
        </p:txBody>
      </p:sp>
      <p:sp>
        <p:nvSpPr>
          <p:cNvPr id="8" name="Text Placeholder 7"/>
          <p:cNvSpPr>
            <a:spLocks noGrp="1"/>
          </p:cNvSpPr>
          <p:nvPr>
            <p:ph type="body" idx="1"/>
          </p:nvPr>
        </p:nvSpPr>
        <p:spPr/>
        <p:txBody>
          <a:bodyPr/>
          <a:lstStyle/>
          <a:p>
            <a:r>
              <a:rPr lang="en-GB" dirty="0" smtClean="0"/>
              <a:t>Phase Two</a:t>
            </a:r>
          </a:p>
          <a:p>
            <a:r>
              <a:rPr lang="en-GB" dirty="0" smtClean="0"/>
              <a:t>Debbie Marriot, Liz Frayn, Elaine Hewis</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Supporting prescribers</a:t>
            </a:r>
            <a:endParaRPr lang="en-GB" dirty="0"/>
          </a:p>
        </p:txBody>
      </p:sp>
      <p:sp>
        <p:nvSpPr>
          <p:cNvPr id="5" name="Content Placeholder 4"/>
          <p:cNvSpPr>
            <a:spLocks noGrp="1"/>
          </p:cNvSpPr>
          <p:nvPr>
            <p:ph idx="1"/>
          </p:nvPr>
        </p:nvSpPr>
        <p:spPr>
          <a:xfrm>
            <a:off x="457200" y="1600200"/>
            <a:ext cx="8229600" cy="4800600"/>
          </a:xfrm>
        </p:spPr>
        <p:txBody>
          <a:bodyPr>
            <a:normAutofit lnSpcReduction="10000"/>
          </a:bodyPr>
          <a:lstStyle/>
          <a:p>
            <a:r>
              <a:rPr lang="en-GB" dirty="0" smtClean="0"/>
              <a:t>Pilot training workshops:</a:t>
            </a:r>
          </a:p>
          <a:p>
            <a:pPr lvl="1"/>
            <a:r>
              <a:rPr lang="en-GB" dirty="0" smtClean="0"/>
              <a:t>2 x 2 hour workshops, 1 month apart + homework</a:t>
            </a:r>
          </a:p>
          <a:p>
            <a:pPr lvl="1"/>
            <a:r>
              <a:rPr lang="en-GB" dirty="0" smtClean="0"/>
              <a:t>Pharmacist, Psychiatrist, Psychologist, Person with lived experience</a:t>
            </a:r>
          </a:p>
          <a:p>
            <a:pPr lvl="1"/>
            <a:r>
              <a:rPr lang="en-GB" dirty="0" smtClean="0"/>
              <a:t>Policy and evidence rationale for shared decision making</a:t>
            </a:r>
          </a:p>
          <a:p>
            <a:pPr lvl="1"/>
            <a:r>
              <a:rPr lang="en-GB" dirty="0" smtClean="0"/>
              <a:t>Problem solving around perceived barriers</a:t>
            </a:r>
          </a:p>
          <a:p>
            <a:pPr lvl="1"/>
            <a:r>
              <a:rPr lang="en-GB" dirty="0" smtClean="0"/>
              <a:t>Tools and decision aids</a:t>
            </a:r>
          </a:p>
          <a:p>
            <a:pPr lvl="1"/>
            <a:r>
              <a:rPr lang="en-GB" dirty="0" smtClean="0"/>
              <a:t>Reflective practice exercise: rating an interaction</a:t>
            </a:r>
          </a:p>
          <a:p>
            <a:pPr lvl="1"/>
            <a:r>
              <a:rPr lang="en-GB" dirty="0" smtClean="0"/>
              <a:t>Exploring ‘self-management’ alternatives</a:t>
            </a:r>
          </a:p>
          <a:p>
            <a:pPr lvl="1"/>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Barriers &amp; potential solutions</a:t>
            </a:r>
            <a:endParaRPr lang="en-GB" dirty="0"/>
          </a:p>
        </p:txBody>
      </p:sp>
      <p:sp>
        <p:nvSpPr>
          <p:cNvPr id="3" name="Content Placeholder 2"/>
          <p:cNvSpPr>
            <a:spLocks noGrp="1"/>
          </p:cNvSpPr>
          <p:nvPr>
            <p:ph idx="1"/>
          </p:nvPr>
        </p:nvSpPr>
        <p:spPr/>
        <p:txBody>
          <a:bodyPr>
            <a:normAutofit lnSpcReduction="10000"/>
          </a:bodyPr>
          <a:lstStyle/>
          <a:p>
            <a:r>
              <a:rPr lang="en-GB" dirty="0" smtClean="0"/>
              <a:t>Perception that ‘we’re doing it already’</a:t>
            </a:r>
          </a:p>
          <a:p>
            <a:endParaRPr lang="en-GB" dirty="0" smtClean="0"/>
          </a:p>
          <a:p>
            <a:r>
              <a:rPr lang="en-GB" dirty="0" smtClean="0"/>
              <a:t>Story from lived experience facilitator &amp; results of our survey</a:t>
            </a:r>
          </a:p>
          <a:p>
            <a:endParaRPr lang="en-GB" dirty="0" smtClean="0"/>
          </a:p>
          <a:p>
            <a:r>
              <a:rPr lang="en-GB" dirty="0" smtClean="0"/>
              <a:t>National </a:t>
            </a:r>
            <a:r>
              <a:rPr lang="en-GB" dirty="0" err="1" smtClean="0"/>
              <a:t>vs</a:t>
            </a:r>
            <a:r>
              <a:rPr lang="en-GB" dirty="0" smtClean="0"/>
              <a:t> local routine ‘service user experience’ survey, below average for:</a:t>
            </a:r>
          </a:p>
          <a:p>
            <a:pPr lvl="1"/>
            <a:r>
              <a:rPr lang="en-GB" dirty="0" smtClean="0"/>
              <a:t>Side effects explained</a:t>
            </a:r>
          </a:p>
          <a:p>
            <a:pPr lvl="1"/>
            <a:r>
              <a:rPr lang="en-GB" dirty="0" smtClean="0"/>
              <a:t>Purpose of medication explained</a:t>
            </a:r>
          </a:p>
          <a:p>
            <a:pPr lvl="1"/>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Barriers &amp; potential solutions</a:t>
            </a:r>
            <a:endParaRPr lang="en-GB" dirty="0"/>
          </a:p>
        </p:txBody>
      </p:sp>
      <p:sp>
        <p:nvSpPr>
          <p:cNvPr id="3" name="Content Placeholder 2"/>
          <p:cNvSpPr>
            <a:spLocks noGrp="1"/>
          </p:cNvSpPr>
          <p:nvPr>
            <p:ph idx="1"/>
          </p:nvPr>
        </p:nvSpPr>
        <p:spPr/>
        <p:txBody>
          <a:bodyPr/>
          <a:lstStyle/>
          <a:p>
            <a:r>
              <a:rPr lang="en-GB" dirty="0" smtClean="0"/>
              <a:t>Lack of ‘insight’ or shared understanding of the problem</a:t>
            </a:r>
          </a:p>
          <a:p>
            <a:pPr lvl="1"/>
            <a:r>
              <a:rPr lang="en-GB" dirty="0" smtClean="0"/>
              <a:t>Listening and keeping an open mind about what might help</a:t>
            </a:r>
          </a:p>
          <a:p>
            <a:pPr lvl="1"/>
            <a:r>
              <a:rPr lang="en-GB" dirty="0" smtClean="0"/>
              <a:t>Link to person’s own goals and prescribing for effects (e.g.: tranquilisers not anti-psychotics)</a:t>
            </a:r>
          </a:p>
          <a:p>
            <a:pPr lvl="1"/>
            <a:r>
              <a:rPr lang="en-GB" dirty="0" smtClean="0"/>
              <a:t>Identify areas of agreement / overlap of goals</a:t>
            </a:r>
          </a:p>
          <a:p>
            <a:pPr lvl="1"/>
            <a:r>
              <a:rPr lang="en-GB" dirty="0" smtClean="0"/>
              <a:t>Treat it as a trial, rate the effects and review use</a:t>
            </a:r>
          </a:p>
          <a:p>
            <a:pPr lvl="1"/>
            <a:endParaRPr lang="en-GB" dirty="0" smtClean="0"/>
          </a:p>
          <a:p>
            <a:pPr lvl="1"/>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GB" sz="4400" dirty="0" smtClean="0">
                <a:latin typeface="+mj-lt"/>
              </a:rPr>
              <a:t>Barriers &amp; potential solutions</a:t>
            </a:r>
            <a:endParaRPr lang="en-GB" sz="4400" dirty="0">
              <a:latin typeface="+mj-lt"/>
            </a:endParaRPr>
          </a:p>
        </p:txBody>
      </p:sp>
      <p:sp>
        <p:nvSpPr>
          <p:cNvPr id="3" name="Content Placeholder 2"/>
          <p:cNvSpPr>
            <a:spLocks noGrp="1"/>
          </p:cNvSpPr>
          <p:nvPr>
            <p:ph idx="1"/>
          </p:nvPr>
        </p:nvSpPr>
        <p:spPr/>
        <p:txBody>
          <a:bodyPr/>
          <a:lstStyle/>
          <a:p>
            <a:r>
              <a:rPr lang="en-GB" dirty="0" smtClean="0"/>
              <a:t>Too much information?</a:t>
            </a:r>
          </a:p>
          <a:p>
            <a:pPr lvl="1"/>
            <a:r>
              <a:rPr lang="en-GB" dirty="0" smtClean="0"/>
              <a:t>Negotiating levels of involvement</a:t>
            </a:r>
          </a:p>
          <a:p>
            <a:pPr lvl="1"/>
            <a:r>
              <a:rPr lang="en-GB" dirty="0" smtClean="0"/>
              <a:t>Evidence that access to information doesn’t reduce adherence</a:t>
            </a:r>
          </a:p>
          <a:p>
            <a:pPr lvl="1"/>
            <a:r>
              <a:rPr lang="en-GB" dirty="0" smtClean="0"/>
              <a:t>Range of sources of information at different levels of complexity: www.choiceandmedication.org</a:t>
            </a:r>
          </a:p>
          <a:p>
            <a:pPr lvl="1"/>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Barriers &amp; potential solutions</a:t>
            </a:r>
            <a:endParaRPr lang="en-GB" dirty="0"/>
          </a:p>
        </p:txBody>
      </p:sp>
      <p:sp>
        <p:nvSpPr>
          <p:cNvPr id="3" name="Content Placeholder 2"/>
          <p:cNvSpPr>
            <a:spLocks noGrp="1"/>
          </p:cNvSpPr>
          <p:nvPr>
            <p:ph idx="1"/>
          </p:nvPr>
        </p:nvSpPr>
        <p:spPr/>
        <p:txBody>
          <a:bodyPr/>
          <a:lstStyle/>
          <a:p>
            <a:r>
              <a:rPr lang="en-GB" dirty="0" smtClean="0"/>
              <a:t>Times of crisis and increased risk</a:t>
            </a:r>
          </a:p>
          <a:p>
            <a:pPr lvl="1"/>
            <a:r>
              <a:rPr lang="en-GB" dirty="0" smtClean="0"/>
              <a:t>Crisis plans and advance directives</a:t>
            </a:r>
          </a:p>
          <a:p>
            <a:pPr lvl="1"/>
            <a:r>
              <a:rPr lang="en-GB" dirty="0" smtClean="0"/>
              <a:t>Honesty about concerns</a:t>
            </a:r>
          </a:p>
          <a:p>
            <a:pPr lvl="1"/>
            <a:r>
              <a:rPr lang="en-GB" dirty="0" smtClean="0"/>
              <a:t>Choice from a more limited range of options</a:t>
            </a:r>
          </a:p>
          <a:p>
            <a:pPr lvl="1"/>
            <a:r>
              <a:rPr lang="en-GB" dirty="0" smtClean="0"/>
              <a:t>Crisis as a ‘learning opportunity’:  debrief and review</a:t>
            </a:r>
          </a:p>
          <a:p>
            <a:pPr lvl="1"/>
            <a:r>
              <a:rPr lang="en-GB" dirty="0" smtClean="0"/>
              <a:t>Involving families</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3" name="Content Placeholder 2"/>
          <p:cNvSpPr>
            <a:spLocks noGrp="1"/>
          </p:cNvSpPr>
          <p:nvPr>
            <p:ph idx="1"/>
          </p:nvPr>
        </p:nvSpPr>
        <p:spPr/>
        <p:txBody>
          <a:bodyPr/>
          <a:lstStyle/>
          <a:p>
            <a:r>
              <a:rPr lang="en-GB" dirty="0" smtClean="0"/>
              <a:t>29 people attended</a:t>
            </a:r>
          </a:p>
          <a:p>
            <a:r>
              <a:rPr lang="en-GB" dirty="0" smtClean="0"/>
              <a:t>High rate of drop out between session 1 &amp; 2</a:t>
            </a:r>
          </a:p>
          <a:p>
            <a:r>
              <a:rPr lang="en-GB" dirty="0" smtClean="0"/>
              <a:t>10 responded to survey requesting feedback</a:t>
            </a:r>
          </a:p>
          <a:p>
            <a:pPr lvl="1"/>
            <a:r>
              <a:rPr lang="en-GB" dirty="0" smtClean="0"/>
              <a:t>7/10 thought the workshop had made a difference to how they involved people</a:t>
            </a:r>
          </a:p>
          <a:p>
            <a:pPr lvl="1"/>
            <a:r>
              <a:rPr lang="en-GB" dirty="0" smtClean="0"/>
              <a:t>Discussion of barriers most useful element</a:t>
            </a:r>
          </a:p>
          <a:p>
            <a:pPr lvl="1"/>
            <a:r>
              <a:rPr lang="en-GB" dirty="0" smtClean="0"/>
              <a:t>Self-management rated less useful</a:t>
            </a:r>
          </a:p>
          <a:p>
            <a:pPr lvl="1"/>
            <a:r>
              <a:rPr lang="en-GB" dirty="0" smtClean="0"/>
              <a:t>7/10 thought single session format better</a:t>
            </a:r>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normAutofit/>
          </a:bodyPr>
          <a:lstStyle/>
          <a:p>
            <a:r>
              <a:rPr lang="en-GB" dirty="0" smtClean="0"/>
              <a:t>Compulsory training for all prescribers</a:t>
            </a:r>
          </a:p>
          <a:p>
            <a:r>
              <a:rPr lang="en-GB" dirty="0" smtClean="0"/>
              <a:t>Single session format </a:t>
            </a:r>
          </a:p>
          <a:p>
            <a:r>
              <a:rPr lang="en-GB" dirty="0" smtClean="0"/>
              <a:t>Pre-session task, using reflective practice tool</a:t>
            </a:r>
          </a:p>
          <a:p>
            <a:r>
              <a:rPr lang="en-GB" dirty="0" smtClean="0"/>
              <a:t>Focus on barriers, problem solving and tools</a:t>
            </a:r>
          </a:p>
          <a:p>
            <a:r>
              <a:rPr lang="en-GB" dirty="0" smtClean="0"/>
              <a:t>15 sessions planned Sept 2013 – April 2014</a:t>
            </a:r>
          </a:p>
          <a:p>
            <a:r>
              <a:rPr lang="en-GB" dirty="0" smtClean="0"/>
              <a:t>Evaluation through ongoing ‘service user experience’ survey</a:t>
            </a:r>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Supporting people taking medication</a:t>
            </a:r>
            <a:endParaRPr lang="en-GB" dirty="0"/>
          </a:p>
        </p:txBody>
      </p:sp>
      <p:pic>
        <p:nvPicPr>
          <p:cNvPr id="21506" name="Picture 2"/>
          <p:cNvPicPr>
            <a:picLocks noGrp="1" noChangeAspect="1" noChangeArrowheads="1"/>
          </p:cNvPicPr>
          <p:nvPr>
            <p:ph sz="half" idx="1"/>
          </p:nvPr>
        </p:nvPicPr>
        <p:blipFill>
          <a:blip r:embed="rId2" cstate="print"/>
          <a:stretch>
            <a:fillRect/>
          </a:stretch>
        </p:blipFill>
        <p:spPr bwMode="auto">
          <a:xfrm>
            <a:off x="609600" y="1447800"/>
            <a:ext cx="3657599" cy="5168179"/>
          </a:xfrm>
          <a:prstGeom prst="rect">
            <a:avLst/>
          </a:prstGeom>
          <a:noFill/>
          <a:ln w="9525">
            <a:noFill/>
            <a:miter lim="800000"/>
            <a:headEnd/>
            <a:tailEnd/>
          </a:ln>
          <a:effectLst/>
        </p:spPr>
      </p:pic>
      <p:pic>
        <p:nvPicPr>
          <p:cNvPr id="21509" name="Picture 5"/>
          <p:cNvPicPr>
            <a:picLocks noGrp="1" noChangeAspect="1" noChangeArrowheads="1"/>
          </p:cNvPicPr>
          <p:nvPr>
            <p:ph sz="half" idx="2"/>
          </p:nvPr>
        </p:nvPicPr>
        <p:blipFill>
          <a:blip r:embed="rId3" cstate="print"/>
          <a:srcRect/>
          <a:stretch>
            <a:fillRect/>
          </a:stretch>
        </p:blipFill>
        <p:spPr bwMode="auto">
          <a:xfrm>
            <a:off x="4495800" y="1600200"/>
            <a:ext cx="4399122" cy="46908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a:t>
            </a:r>
            <a:r>
              <a:rPr lang="en-GB" cap="none" dirty="0" smtClean="0"/>
              <a:t>evelopment</a:t>
            </a:r>
            <a:br>
              <a:rPr lang="en-GB" cap="none" dirty="0" smtClean="0"/>
            </a:br>
            <a:endParaRPr lang="en-GB" dirty="0"/>
          </a:p>
        </p:txBody>
      </p:sp>
      <p:sp>
        <p:nvSpPr>
          <p:cNvPr id="5" name="Text Placeholder 4"/>
          <p:cNvSpPr>
            <a:spLocks noGrp="1"/>
          </p:cNvSpPr>
          <p:nvPr>
            <p:ph type="body" idx="1"/>
          </p:nvPr>
        </p:nvSpPr>
        <p:spPr/>
        <p:txBody>
          <a:bodyPr/>
          <a:lstStyle/>
          <a:p>
            <a:r>
              <a:rPr lang="en-GB" dirty="0" smtClean="0"/>
              <a:t>Phase One</a:t>
            </a:r>
          </a:p>
          <a:p>
            <a:r>
              <a:rPr lang="en-GB" dirty="0" smtClean="0">
                <a:solidFill>
                  <a:schemeClr val="tx1">
                    <a:lumMod val="65000"/>
                    <a:lumOff val="35000"/>
                  </a:schemeClr>
                </a:solidFill>
              </a:rPr>
              <a:t>Jason Fee, Louise Bovingdon, Tina Campbell, Elaine Hewis, Lesley Mahoney, Danny Lewis, Glenn Roberts</a:t>
            </a:r>
            <a:endParaRPr lang="en-GB"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Workshops</a:t>
            </a:r>
            <a:endParaRPr lang="en-GB" dirty="0"/>
          </a:p>
        </p:txBody>
      </p:sp>
      <p:sp>
        <p:nvSpPr>
          <p:cNvPr id="6" name="Content Placeholder 5"/>
          <p:cNvSpPr>
            <a:spLocks noGrp="1"/>
          </p:cNvSpPr>
          <p:nvPr>
            <p:ph idx="1"/>
          </p:nvPr>
        </p:nvSpPr>
        <p:spPr/>
        <p:txBody>
          <a:bodyPr>
            <a:normAutofit fontScale="92500"/>
          </a:bodyPr>
          <a:lstStyle/>
          <a:p>
            <a:pPr marL="342900" lvl="1" indent="-342900">
              <a:buFont typeface="Arial" pitchFamily="34" charset="0"/>
              <a:buChar char="•"/>
            </a:pPr>
            <a:r>
              <a:rPr lang="en-GB" dirty="0" smtClean="0"/>
              <a:t>2 x 2 hour workshops, 1 month apart + practice</a:t>
            </a:r>
          </a:p>
          <a:p>
            <a:pPr marL="342900" lvl="1" indent="-342900">
              <a:buFont typeface="Arial" pitchFamily="34" charset="0"/>
              <a:buChar char="•"/>
            </a:pPr>
            <a:r>
              <a:rPr lang="en-GB" dirty="0" smtClean="0"/>
              <a:t>Psychiatrist, Psychologist, Person with lived experience</a:t>
            </a:r>
          </a:p>
          <a:p>
            <a:pPr marL="342900" lvl="1" indent="-342900">
              <a:buFont typeface="Arial" pitchFamily="34" charset="0"/>
              <a:buChar char="•"/>
            </a:pPr>
            <a:r>
              <a:rPr lang="en-GB" dirty="0" smtClean="0"/>
              <a:t>Sharing personal experience</a:t>
            </a:r>
          </a:p>
          <a:p>
            <a:pPr marL="342900" lvl="1" indent="-342900">
              <a:buFont typeface="Arial" pitchFamily="34" charset="0"/>
              <a:buChar char="•"/>
            </a:pPr>
            <a:r>
              <a:rPr lang="en-GB" dirty="0" smtClean="0"/>
              <a:t>What is shared decision making?</a:t>
            </a:r>
          </a:p>
          <a:p>
            <a:pPr marL="342900" lvl="1" indent="-342900">
              <a:buFont typeface="Arial" pitchFamily="34" charset="0"/>
              <a:buChar char="•"/>
            </a:pPr>
            <a:r>
              <a:rPr lang="en-GB" dirty="0" smtClean="0"/>
              <a:t>Sources of information about medication</a:t>
            </a:r>
          </a:p>
          <a:p>
            <a:pPr marL="342900" lvl="1" indent="-342900">
              <a:buFont typeface="Arial" pitchFamily="34" charset="0"/>
              <a:buChar char="•"/>
            </a:pPr>
            <a:r>
              <a:rPr lang="en-GB" dirty="0" smtClean="0"/>
              <a:t>Tools </a:t>
            </a:r>
          </a:p>
          <a:p>
            <a:pPr marL="342900" lvl="1" indent="-342900">
              <a:buFont typeface="Arial" pitchFamily="34" charset="0"/>
              <a:buChar char="•"/>
            </a:pPr>
            <a:r>
              <a:rPr lang="en-GB" dirty="0" smtClean="0"/>
              <a:t>Preparing for appointments</a:t>
            </a:r>
          </a:p>
          <a:p>
            <a:pPr marL="342900" lvl="1" indent="-342900">
              <a:buFont typeface="Arial" pitchFamily="34" charset="0"/>
              <a:buChar char="•"/>
            </a:pPr>
            <a:r>
              <a:rPr lang="en-GB" dirty="0" smtClean="0"/>
              <a:t>Monitoring effects</a:t>
            </a:r>
          </a:p>
          <a:p>
            <a:pPr marL="342900" lvl="1" indent="-342900">
              <a:buFont typeface="Arial" pitchFamily="34" charset="0"/>
              <a:buChar char="•"/>
            </a:pPr>
            <a:r>
              <a:rPr lang="en-GB" dirty="0" smtClean="0"/>
              <a:t>Alternatives to medication</a:t>
            </a:r>
          </a:p>
          <a:p>
            <a:pPr marL="342900" lvl="1" indent="-342900">
              <a:buFont typeface="Arial" pitchFamily="34" charset="0"/>
              <a:buChar char="•"/>
            </a:pPr>
            <a:endParaRPr lang="en-GB" dirty="0" smtClean="0"/>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and next steps</a:t>
            </a:r>
            <a:endParaRPr lang="en-GB" dirty="0"/>
          </a:p>
        </p:txBody>
      </p:sp>
      <p:sp>
        <p:nvSpPr>
          <p:cNvPr id="3" name="Content Placeholder 2"/>
          <p:cNvSpPr>
            <a:spLocks noGrp="1"/>
          </p:cNvSpPr>
          <p:nvPr>
            <p:ph idx="1"/>
          </p:nvPr>
        </p:nvSpPr>
        <p:spPr/>
        <p:txBody>
          <a:bodyPr/>
          <a:lstStyle/>
          <a:p>
            <a:r>
              <a:rPr lang="en-GB" dirty="0" smtClean="0"/>
              <a:t>2 pilot workshops in in-patient settings, community workshop planned</a:t>
            </a:r>
          </a:p>
          <a:p>
            <a:r>
              <a:rPr lang="en-GB" dirty="0" smtClean="0"/>
              <a:t>Balancing issues of space to share experience with opportunity to learn</a:t>
            </a:r>
          </a:p>
          <a:p>
            <a:r>
              <a:rPr lang="en-GB" dirty="0" smtClean="0"/>
              <a:t>Inclusion in ‘recovery college’ program for Autumn term</a:t>
            </a:r>
          </a:p>
          <a:p>
            <a:pPr>
              <a:buNone/>
            </a:pP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Organisational culture</a:t>
            </a:r>
            <a:endParaRPr lang="en-GB" dirty="0"/>
          </a:p>
        </p:txBody>
      </p:sp>
      <p:sp>
        <p:nvSpPr>
          <p:cNvPr id="4" name="Text Placeholder 3"/>
          <p:cNvSpPr>
            <a:spLocks noGrp="1"/>
          </p:cNvSpPr>
          <p:nvPr>
            <p:ph type="body" idx="1"/>
          </p:nvPr>
        </p:nvSpPr>
        <p:spPr/>
        <p:txBody>
          <a:bodyPr/>
          <a:lstStyle/>
          <a:p>
            <a:r>
              <a:rPr lang="en-GB" dirty="0" smtClean="0"/>
              <a:t>Facilitator</a:t>
            </a:r>
            <a:endParaRPr lang="en-GB" dirty="0"/>
          </a:p>
        </p:txBody>
      </p:sp>
      <p:sp>
        <p:nvSpPr>
          <p:cNvPr id="3" name="Content Placeholder 2"/>
          <p:cNvSpPr>
            <a:spLocks noGrp="1"/>
          </p:cNvSpPr>
          <p:nvPr>
            <p:ph sz="half" idx="2"/>
          </p:nvPr>
        </p:nvSpPr>
        <p:spPr/>
        <p:txBody>
          <a:bodyPr/>
          <a:lstStyle/>
          <a:p>
            <a:r>
              <a:rPr lang="en-GB" dirty="0" smtClean="0"/>
              <a:t>Recovery focus</a:t>
            </a:r>
          </a:p>
          <a:p>
            <a:endParaRPr lang="en-GB" dirty="0" smtClean="0"/>
          </a:p>
          <a:p>
            <a:r>
              <a:rPr lang="en-GB" dirty="0" smtClean="0"/>
              <a:t>Quality improvement targets</a:t>
            </a:r>
          </a:p>
          <a:p>
            <a:endParaRPr lang="en-GB" dirty="0" smtClean="0"/>
          </a:p>
          <a:p>
            <a:r>
              <a:rPr lang="en-GB" dirty="0" smtClean="0"/>
              <a:t>Compulsory training (risk management)</a:t>
            </a:r>
          </a:p>
        </p:txBody>
      </p:sp>
      <p:sp>
        <p:nvSpPr>
          <p:cNvPr id="5" name="Text Placeholder 4"/>
          <p:cNvSpPr>
            <a:spLocks noGrp="1"/>
          </p:cNvSpPr>
          <p:nvPr>
            <p:ph type="body" sz="quarter" idx="3"/>
          </p:nvPr>
        </p:nvSpPr>
        <p:spPr/>
        <p:txBody>
          <a:bodyPr/>
          <a:lstStyle/>
          <a:p>
            <a:r>
              <a:rPr lang="en-GB" dirty="0" smtClean="0"/>
              <a:t>Obstacle</a:t>
            </a:r>
            <a:endParaRPr lang="en-GB" dirty="0"/>
          </a:p>
        </p:txBody>
      </p:sp>
      <p:sp>
        <p:nvSpPr>
          <p:cNvPr id="6" name="Content Placeholder 5"/>
          <p:cNvSpPr>
            <a:spLocks noGrp="1"/>
          </p:cNvSpPr>
          <p:nvPr>
            <p:ph sz="quarter" idx="4"/>
          </p:nvPr>
        </p:nvSpPr>
        <p:spPr/>
        <p:txBody>
          <a:bodyPr/>
          <a:lstStyle/>
          <a:p>
            <a:r>
              <a:rPr lang="en-GB" dirty="0" smtClean="0"/>
              <a:t>Limited financial investment</a:t>
            </a:r>
          </a:p>
          <a:p>
            <a:endParaRPr lang="en-GB" dirty="0" smtClean="0"/>
          </a:p>
          <a:p>
            <a:r>
              <a:rPr lang="en-GB" dirty="0" smtClean="0"/>
              <a:t>Need to demonstrate cost-effectiveness</a:t>
            </a:r>
          </a:p>
          <a:p>
            <a:pPr lvl="1"/>
            <a:r>
              <a:rPr lang="en-GB" dirty="0" smtClean="0"/>
              <a:t>Reduced prescription rates</a:t>
            </a:r>
          </a:p>
          <a:p>
            <a:pPr lvl="1"/>
            <a:r>
              <a:rPr lang="en-GB" dirty="0" smtClean="0"/>
              <a:t>Improved clinical outcomes</a:t>
            </a:r>
          </a:p>
          <a:p>
            <a:pPr lvl="1"/>
            <a:endParaRPr lang="en-GB"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Recovery is a personal journey</a:t>
            </a:r>
            <a:endParaRPr lang="en-GB" dirty="0"/>
          </a:p>
        </p:txBody>
      </p:sp>
      <p:sp>
        <p:nvSpPr>
          <p:cNvPr id="3" name="Content Placeholder 2"/>
          <p:cNvSpPr>
            <a:spLocks noGrp="1"/>
          </p:cNvSpPr>
          <p:nvPr>
            <p:ph idx="1"/>
          </p:nvPr>
        </p:nvSpPr>
        <p:spPr/>
        <p:txBody>
          <a:bodyPr>
            <a:normAutofit/>
          </a:bodyPr>
          <a:lstStyle/>
          <a:p>
            <a:pPr indent="0">
              <a:buNone/>
            </a:pPr>
            <a:r>
              <a:rPr lang="en-GB" i="1" dirty="0" smtClean="0">
                <a:cs typeface="Times New Roman" pitchFamily="18" charset="0"/>
              </a:rPr>
              <a:t>“Recovery is a deeply personal, unique process of changing one’s attitudes, values, feelings and goals, skills and/or roles. It is a way of living a satisfying, hopeful and contributing life even with the limitations caused by illness. Recovery involves the development of new meaning and purpose in one’s life as one grows beyond the catastrophic effects of mental illness.” (Anthony, 1993)</a:t>
            </a:r>
          </a:p>
          <a:p>
            <a:pPr indent="0">
              <a:buNone/>
            </a:pPr>
            <a:endParaRPr lang="en-GB" i="1" dirty="0" smtClean="0">
              <a:cs typeface="Times New Roman" pitchFamily="18" charset="0"/>
            </a:endParaRPr>
          </a:p>
          <a:p>
            <a:pPr indent="0">
              <a:buNone/>
            </a:pPr>
            <a:endParaRPr lang="en-GB" i="1" dirty="0" smtClean="0">
              <a:cs typeface="Times New Roman" pitchFamily="18" charset="0"/>
            </a:endParaRPr>
          </a:p>
          <a:p>
            <a:pPr indent="0">
              <a:buNone/>
            </a:pP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Recovery as a foundation for mental health practice</a:t>
            </a:r>
            <a:endParaRPr lang="en-GB"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GB" dirty="0" smtClean="0"/>
              <a:t>Mental health services support people’s recovery journeys by:</a:t>
            </a:r>
          </a:p>
          <a:p>
            <a:pPr lvl="1"/>
            <a:r>
              <a:rPr lang="en-GB" dirty="0" smtClean="0"/>
              <a:t>Focussing on personal (not professional )goals</a:t>
            </a:r>
          </a:p>
          <a:p>
            <a:pPr lvl="1"/>
            <a:r>
              <a:rPr lang="en-GB" dirty="0" smtClean="0"/>
              <a:t>Instilling hope</a:t>
            </a:r>
          </a:p>
          <a:p>
            <a:pPr lvl="1"/>
            <a:r>
              <a:rPr lang="en-GB" dirty="0" smtClean="0"/>
              <a:t>Working with strengths &amp; building positive identity</a:t>
            </a:r>
          </a:p>
          <a:p>
            <a:pPr lvl="1"/>
            <a:r>
              <a:rPr lang="en-GB" dirty="0" smtClean="0"/>
              <a:t>Helping people discover what works for them, make choices &amp; take responsibility</a:t>
            </a:r>
          </a:p>
          <a:p>
            <a:pPr lvl="1"/>
            <a:r>
              <a:rPr lang="en-GB" dirty="0" smtClean="0"/>
              <a:t>Coaching &amp; educating not treating</a:t>
            </a:r>
          </a:p>
          <a:p>
            <a:pPr lvl="1"/>
            <a:r>
              <a:rPr lang="en-GB" dirty="0" smtClean="0"/>
              <a:t>Re-connecting with communities &amp; overcoming discrimination</a:t>
            </a:r>
          </a:p>
          <a:p>
            <a:pPr lvl="1"/>
            <a:r>
              <a:rPr lang="en-GB" dirty="0" smtClean="0"/>
              <a:t>Valuing personal experience</a:t>
            </a:r>
          </a:p>
          <a:p>
            <a:pPr lvl="1"/>
            <a:endParaRPr lang="en-GB" dirty="0" smtClean="0"/>
          </a:p>
          <a:p>
            <a:pPr lvl="1"/>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Adopted in policy</a:t>
            </a:r>
            <a:endParaRPr lang="en-GB" dirty="0"/>
          </a:p>
        </p:txBody>
      </p:sp>
      <p:sp>
        <p:nvSpPr>
          <p:cNvPr id="12" name="Text Placeholder 11"/>
          <p:cNvSpPr>
            <a:spLocks noGrp="1"/>
          </p:cNvSpPr>
          <p:nvPr>
            <p:ph type="body" idx="1"/>
          </p:nvPr>
        </p:nvSpPr>
        <p:spPr/>
        <p:txBody>
          <a:bodyPr/>
          <a:lstStyle/>
          <a:p>
            <a:r>
              <a:rPr lang="en-GB" dirty="0" smtClean="0"/>
              <a:t>Nationally</a:t>
            </a:r>
            <a:endParaRPr lang="en-GB" dirty="0"/>
          </a:p>
        </p:txBody>
      </p:sp>
      <p:pic>
        <p:nvPicPr>
          <p:cNvPr id="8" name="Picture 18"/>
          <p:cNvPicPr>
            <a:picLocks noGrp="1" noChangeAspect="1" noChangeArrowheads="1"/>
          </p:cNvPicPr>
          <p:nvPr>
            <p:ph sz="half" idx="2"/>
          </p:nvPr>
        </p:nvPicPr>
        <p:blipFill>
          <a:blip r:embed="rId3" cstate="print"/>
          <a:stretch>
            <a:fillRect/>
          </a:stretch>
        </p:blipFill>
        <p:spPr bwMode="auto">
          <a:xfrm>
            <a:off x="1062436" y="2174875"/>
            <a:ext cx="2829715" cy="3951288"/>
          </a:xfrm>
          <a:prstGeom prst="rect">
            <a:avLst/>
          </a:prstGeom>
          <a:noFill/>
          <a:ln w="9525">
            <a:noFill/>
            <a:miter lim="800000"/>
            <a:headEnd/>
            <a:tailEnd/>
          </a:ln>
        </p:spPr>
      </p:pic>
      <p:sp>
        <p:nvSpPr>
          <p:cNvPr id="13" name="Text Placeholder 12"/>
          <p:cNvSpPr>
            <a:spLocks noGrp="1"/>
          </p:cNvSpPr>
          <p:nvPr>
            <p:ph type="body" sz="quarter" idx="3"/>
          </p:nvPr>
        </p:nvSpPr>
        <p:spPr/>
        <p:txBody>
          <a:bodyPr/>
          <a:lstStyle/>
          <a:p>
            <a:r>
              <a:rPr lang="en-GB" dirty="0" smtClean="0"/>
              <a:t>Locally</a:t>
            </a:r>
            <a:endParaRPr lang="en-GB" dirty="0"/>
          </a:p>
        </p:txBody>
      </p:sp>
      <p:graphicFrame>
        <p:nvGraphicFramePr>
          <p:cNvPr id="4098" name="Object 12"/>
          <p:cNvGraphicFramePr>
            <a:graphicFrameLocks noGrp="1" noChangeAspect="1"/>
          </p:cNvGraphicFramePr>
          <p:nvPr>
            <p:ph sz="quarter" idx="4"/>
          </p:nvPr>
        </p:nvGraphicFramePr>
        <p:xfrm>
          <a:off x="5272088" y="2174875"/>
          <a:ext cx="2787650" cy="3949700"/>
        </p:xfrm>
        <a:graphic>
          <a:graphicData uri="http://schemas.openxmlformats.org/presentationml/2006/ole">
            <mc:AlternateContent xmlns:mc="http://schemas.openxmlformats.org/markup-compatibility/2006">
              <mc:Choice xmlns:v="urn:schemas-microsoft-com:vml" Requires="v">
                <p:oleObj spid="_x0000_s4101" name="Acrobat Document" r:id="rId4" imgW="4000500" imgH="5667375" progId="AcroExch.Document.7">
                  <p:embed/>
                </p:oleObj>
              </mc:Choice>
              <mc:Fallback>
                <p:oleObj name="Acrobat Document" r:id="rId4" imgW="4000500" imgH="5667375" progId="AcroExch.Document.7">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2088" y="2174875"/>
                        <a:ext cx="2787650" cy="394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smtClean="0"/>
              <a:t>Taking a Recovery based approach to medication</a:t>
            </a:r>
            <a:endParaRPr lang="en-GB" dirty="0"/>
          </a:p>
        </p:txBody>
      </p:sp>
      <p:sp>
        <p:nvSpPr>
          <p:cNvPr id="8" name="Content Placeholder 7"/>
          <p:cNvSpPr>
            <a:spLocks noGrp="1"/>
          </p:cNvSpPr>
          <p:nvPr>
            <p:ph idx="1"/>
          </p:nvPr>
        </p:nvSpPr>
        <p:spPr>
          <a:xfrm>
            <a:off x="457200" y="1600200"/>
            <a:ext cx="8229600" cy="5029200"/>
          </a:xfrm>
        </p:spPr>
        <p:txBody>
          <a:bodyPr>
            <a:normAutofit fontScale="62500" lnSpcReduction="20000"/>
          </a:bodyPr>
          <a:lstStyle/>
          <a:p>
            <a:pPr>
              <a:lnSpc>
                <a:spcPct val="120000"/>
              </a:lnSpc>
            </a:pPr>
            <a:r>
              <a:rPr lang="en-GB" sz="4200" dirty="0" smtClean="0"/>
              <a:t>Project group formed 2008</a:t>
            </a:r>
            <a:endParaRPr lang="en-US" sz="4200" dirty="0" smtClean="0"/>
          </a:p>
          <a:p>
            <a:pPr>
              <a:lnSpc>
                <a:spcPct val="120000"/>
              </a:lnSpc>
            </a:pPr>
            <a:r>
              <a:rPr lang="en-US" sz="4200" dirty="0" smtClean="0"/>
              <a:t>Clinical Psychologist, Consultant Psychiatrist, Pharmacist, Staff Nurse, Person with lived experience of taking medication, Person in caring role</a:t>
            </a:r>
          </a:p>
          <a:p>
            <a:pPr>
              <a:lnSpc>
                <a:spcPct val="120000"/>
              </a:lnSpc>
            </a:pPr>
            <a:r>
              <a:rPr lang="en-US" sz="4200" dirty="0" smtClean="0"/>
              <a:t>Review existing literature</a:t>
            </a:r>
          </a:p>
          <a:p>
            <a:pPr>
              <a:lnSpc>
                <a:spcPct val="120000"/>
              </a:lnSpc>
            </a:pPr>
            <a:r>
              <a:rPr lang="en-US" sz="4200" dirty="0" smtClean="0"/>
              <a:t>Principles in Devon Recovery Guide: what would we be doing if we were using them to guide practice?</a:t>
            </a:r>
          </a:p>
          <a:p>
            <a:pPr>
              <a:lnSpc>
                <a:spcPct val="120000"/>
              </a:lnSpc>
            </a:pPr>
            <a:r>
              <a:rPr lang="en-US" sz="4200" dirty="0" smtClean="0"/>
              <a:t>Consultation with people who take medication, informal supporters and mental health workers</a:t>
            </a:r>
          </a:p>
          <a:p>
            <a:pPr>
              <a:lnSpc>
                <a:spcPct val="120000"/>
              </a:lnSpc>
            </a:pPr>
            <a:r>
              <a:rPr lang="en-US" sz="4200" dirty="0" smtClean="0"/>
              <a:t>Development of guidelines</a:t>
            </a:r>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lived experience of medication</a:t>
            </a:r>
            <a:endParaRPr lang="en-GB" dirty="0"/>
          </a:p>
        </p:txBody>
      </p:sp>
      <p:sp>
        <p:nvSpPr>
          <p:cNvPr id="3" name="Content Placeholder 2"/>
          <p:cNvSpPr>
            <a:spLocks noGrp="1"/>
          </p:cNvSpPr>
          <p:nvPr>
            <p:ph idx="1"/>
          </p:nvPr>
        </p:nvSpPr>
        <p:spPr/>
        <p:txBody>
          <a:bodyPr>
            <a:normAutofit lnSpcReduction="10000"/>
          </a:bodyPr>
          <a:lstStyle/>
          <a:p>
            <a:r>
              <a:rPr lang="en-GB" dirty="0" smtClean="0"/>
              <a:t>Consistent with other research and published accounts:</a:t>
            </a:r>
          </a:p>
          <a:p>
            <a:pPr lvl="1"/>
            <a:r>
              <a:rPr lang="en-GB" dirty="0" smtClean="0"/>
              <a:t>Useful for stabilisation</a:t>
            </a:r>
          </a:p>
          <a:p>
            <a:pPr lvl="1"/>
            <a:r>
              <a:rPr lang="en-GB" dirty="0" smtClean="0"/>
              <a:t>Side effects interfere with personal recovery</a:t>
            </a:r>
          </a:p>
          <a:p>
            <a:pPr lvl="1"/>
            <a:r>
              <a:rPr lang="en-GB" dirty="0" smtClean="0"/>
              <a:t>Alternative strategies desirable but rarely offered</a:t>
            </a:r>
          </a:p>
          <a:p>
            <a:pPr lvl="1"/>
            <a:r>
              <a:rPr lang="en-GB" dirty="0" smtClean="0"/>
              <a:t>Experience of being patronised, not given information or choice, fear of compulsory treatment</a:t>
            </a:r>
          </a:p>
          <a:p>
            <a:pPr lvl="1"/>
            <a:r>
              <a:rPr lang="en-GB" dirty="0" smtClean="0"/>
              <a:t>Welcomed being listened to &amp; involved in decision making, given information &amp; choice</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GB" sz="4000" dirty="0"/>
              <a:t>The role of medication in personal recovery: from ‘taking’ to ‘using’</a:t>
            </a:r>
          </a:p>
        </p:txBody>
      </p:sp>
      <p:sp>
        <p:nvSpPr>
          <p:cNvPr id="13315" name="Rectangle 3"/>
          <p:cNvSpPr>
            <a:spLocks noGrp="1" noChangeArrowheads="1"/>
          </p:cNvSpPr>
          <p:nvPr>
            <p:ph type="body" idx="1"/>
          </p:nvPr>
        </p:nvSpPr>
        <p:spPr>
          <a:xfrm>
            <a:off x="457200" y="1600200"/>
            <a:ext cx="8229600" cy="4953000"/>
          </a:xfrm>
        </p:spPr>
        <p:txBody>
          <a:bodyPr/>
          <a:lstStyle/>
          <a:p>
            <a:pPr>
              <a:lnSpc>
                <a:spcPct val="90000"/>
              </a:lnSpc>
            </a:pPr>
            <a:r>
              <a:rPr lang="en-GB" dirty="0"/>
              <a:t>Recovery is individual: people’s experiences of medication will be </a:t>
            </a:r>
            <a:r>
              <a:rPr lang="en-GB" dirty="0" smtClean="0"/>
              <a:t>individual</a:t>
            </a:r>
          </a:p>
          <a:p>
            <a:pPr>
              <a:lnSpc>
                <a:spcPct val="90000"/>
              </a:lnSpc>
            </a:pPr>
            <a:endParaRPr lang="en-GB" dirty="0"/>
          </a:p>
          <a:p>
            <a:pPr>
              <a:lnSpc>
                <a:spcPct val="90000"/>
              </a:lnSpc>
            </a:pPr>
            <a:r>
              <a:rPr lang="en-GB" dirty="0"/>
              <a:t>Not about </a:t>
            </a:r>
            <a:r>
              <a:rPr lang="en-GB" dirty="0" smtClean="0"/>
              <a:t>the effectiveness of medication but the person’s relationship with it: </a:t>
            </a:r>
            <a:r>
              <a:rPr lang="en-GB" dirty="0"/>
              <a:t>taking up an active </a:t>
            </a:r>
            <a:r>
              <a:rPr lang="en-GB" dirty="0" smtClean="0"/>
              <a:t>stance</a:t>
            </a:r>
          </a:p>
          <a:p>
            <a:pPr>
              <a:lnSpc>
                <a:spcPct val="90000"/>
              </a:lnSpc>
            </a:pPr>
            <a:endParaRPr lang="en-GB" dirty="0"/>
          </a:p>
          <a:p>
            <a:pPr>
              <a:lnSpc>
                <a:spcPct val="90000"/>
              </a:lnSpc>
            </a:pPr>
            <a:r>
              <a:rPr lang="en-GB" dirty="0"/>
              <a:t>A tool that people can choose to use to help them achieve their personal recovery goals</a:t>
            </a:r>
          </a:p>
          <a:p>
            <a:pPr>
              <a:lnSpc>
                <a:spcPct val="90000"/>
              </a:lnSpc>
              <a:buNone/>
            </a:pP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Recommendations: supporting people to take an active stance </a:t>
            </a:r>
            <a:endParaRPr lang="en-GB" dirty="0"/>
          </a:p>
        </p:txBody>
      </p:sp>
      <p:sp>
        <p:nvSpPr>
          <p:cNvPr id="5" name="Content Placeholder 4"/>
          <p:cNvSpPr>
            <a:spLocks noGrp="1"/>
          </p:cNvSpPr>
          <p:nvPr>
            <p:ph sz="half" idx="2"/>
          </p:nvPr>
        </p:nvSpPr>
        <p:spPr>
          <a:xfrm>
            <a:off x="4343400" y="1600200"/>
            <a:ext cx="4495800" cy="4525963"/>
          </a:xfrm>
        </p:spPr>
        <p:txBody>
          <a:bodyPr>
            <a:normAutofit fontScale="92500" lnSpcReduction="10000"/>
          </a:bodyPr>
          <a:lstStyle/>
          <a:p>
            <a:r>
              <a:rPr lang="en-GB" dirty="0" smtClean="0"/>
              <a:t>Adopt a shared decision making approach</a:t>
            </a:r>
          </a:p>
          <a:p>
            <a:r>
              <a:rPr lang="en-GB" dirty="0" smtClean="0"/>
              <a:t>Valuing the person’s experience, goals and explanatory frameworks</a:t>
            </a:r>
          </a:p>
          <a:p>
            <a:r>
              <a:rPr lang="en-GB" dirty="0" smtClean="0"/>
              <a:t>Helping people access and evaluate information</a:t>
            </a:r>
          </a:p>
          <a:p>
            <a:r>
              <a:rPr lang="en-GB" dirty="0" smtClean="0"/>
              <a:t>Weighing risks and benefits</a:t>
            </a:r>
          </a:p>
          <a:p>
            <a:r>
              <a:rPr lang="en-GB" dirty="0" smtClean="0"/>
              <a:t>Exploring alternatives</a:t>
            </a:r>
          </a:p>
          <a:p>
            <a:r>
              <a:rPr lang="en-GB" dirty="0" smtClean="0"/>
              <a:t>Crisis planning</a:t>
            </a:r>
          </a:p>
          <a:p>
            <a:r>
              <a:rPr lang="en-GB" dirty="0" smtClean="0"/>
              <a:t>Joint learning process</a:t>
            </a:r>
          </a:p>
          <a:p>
            <a:pPr>
              <a:buNone/>
            </a:pPr>
            <a:endParaRPr lang="en-GB" dirty="0" smtClean="0"/>
          </a:p>
          <a:p>
            <a:endParaRPr lang="en-GB" dirty="0" smtClean="0"/>
          </a:p>
          <a:p>
            <a:endParaRPr lang="en-GB" dirty="0" smtClean="0"/>
          </a:p>
          <a:p>
            <a:endParaRPr lang="en-GB"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860563" y="1600200"/>
            <a:ext cx="3231873" cy="4525963"/>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916</Words>
  <Application>Microsoft Office PowerPoint</Application>
  <PresentationFormat>On-screen Show (4:3)</PresentationFormat>
  <Paragraphs>138</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Acrobat Document</vt:lpstr>
      <vt:lpstr>Introducing Shared Decision Making in Psychiatric Medicines Management as part of a Recovery Agenda</vt:lpstr>
      <vt:lpstr>Development </vt:lpstr>
      <vt:lpstr>Recovery is a personal journey</vt:lpstr>
      <vt:lpstr>Recovery as a foundation for mental health practice</vt:lpstr>
      <vt:lpstr>Adopted in policy</vt:lpstr>
      <vt:lpstr>Taking a Recovery based approach to medication</vt:lpstr>
      <vt:lpstr>The lived experience of medication</vt:lpstr>
      <vt:lpstr>The role of medication in personal recovery: from ‘taking’ to ‘using’</vt:lpstr>
      <vt:lpstr>Recommendations: supporting people to take an active stance </vt:lpstr>
      <vt:lpstr>Further information</vt:lpstr>
      <vt:lpstr>Implementation</vt:lpstr>
      <vt:lpstr>Supporting prescribers</vt:lpstr>
      <vt:lpstr>Barriers &amp; potential solutions</vt:lpstr>
      <vt:lpstr>Barriers &amp; potential solutions</vt:lpstr>
      <vt:lpstr>Barriers &amp; potential solutions</vt:lpstr>
      <vt:lpstr>Barriers &amp; potential solutions</vt:lpstr>
      <vt:lpstr>Feedback</vt:lpstr>
      <vt:lpstr>Next steps</vt:lpstr>
      <vt:lpstr>Supporting people taking medication</vt:lpstr>
      <vt:lpstr>Workshops</vt:lpstr>
      <vt:lpstr>Feedback and next steps</vt:lpstr>
      <vt:lpstr>Organisational culture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Ramon, Shula</dc:creator>
  <cp:lastModifiedBy>Perry, Benjamin</cp:lastModifiedBy>
  <cp:revision>26</cp:revision>
  <dcterms:created xsi:type="dcterms:W3CDTF">2006-08-16T00:00:00Z</dcterms:created>
  <dcterms:modified xsi:type="dcterms:W3CDTF">2013-08-02T12:07:03Z</dcterms:modified>
</cp:coreProperties>
</file>